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8" r:id="rId4"/>
    <p:sldId id="269" r:id="rId5"/>
    <p:sldId id="271" r:id="rId6"/>
    <p:sldId id="272" r:id="rId7"/>
    <p:sldId id="257" r:id="rId8"/>
    <p:sldId id="273" r:id="rId9"/>
    <p:sldId id="274" r:id="rId10"/>
    <p:sldId id="275" r:id="rId11"/>
    <p:sldId id="276" r:id="rId12"/>
    <p:sldId id="277" r:id="rId13"/>
    <p:sldId id="258" r:id="rId14"/>
    <p:sldId id="259" r:id="rId15"/>
    <p:sldId id="280" r:id="rId16"/>
    <p:sldId id="278" r:id="rId17"/>
    <p:sldId id="279" r:id="rId18"/>
    <p:sldId id="261" r:id="rId19"/>
    <p:sldId id="262" r:id="rId20"/>
    <p:sldId id="263" r:id="rId21"/>
  </p:sldIdLst>
  <p:sldSz cx="9144000" cy="6858000" type="screen4x3"/>
  <p:notesSz cx="9144000" cy="6858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38" autoAdjust="0"/>
  </p:normalViewPr>
  <p:slideViewPr>
    <p:cSldViewPr>
      <p:cViewPr varScale="1">
        <p:scale>
          <a:sx n="110" d="100"/>
          <a:sy n="110" d="100"/>
        </p:scale>
        <p:origin x="-1608" y="-9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6BF9E-422C-4442-87C6-295BA03A3568}" type="datetimeFigureOut">
              <a:rPr lang="en-US"/>
              <a:pPr>
                <a:defRPr/>
              </a:pPr>
              <a:t>8/7/2019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A014D-7AFC-450D-9B3E-B770271F5A72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52401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C0993-20FA-48C2-9E30-FA5A530AED78}" type="datetimeFigureOut">
              <a:rPr lang="en-US"/>
              <a:pPr>
                <a:defRPr/>
              </a:pPr>
              <a:t>8/7/2019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021DE-AF98-418E-87C5-66275839D41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81157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7F67A-4462-4791-91BA-21DC3688DC0A}" type="datetimeFigureOut">
              <a:rPr lang="en-US"/>
              <a:pPr>
                <a:defRPr/>
              </a:pPr>
              <a:t>8/7/2019</a:t>
            </a:fld>
            <a:endParaRPr lang="en-US"/>
          </a:p>
        </p:txBody>
      </p:sp>
      <p:sp>
        <p:nvSpPr>
          <p:cNvPr id="7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87350-0F5F-4D5D-BEB5-13B03BECF52C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42344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k object 16"/>
          <p:cNvSpPr/>
          <p:nvPr/>
        </p:nvSpPr>
        <p:spPr>
          <a:xfrm>
            <a:off x="655638" y="2122488"/>
            <a:ext cx="7837487" cy="20843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  <a:cs typeface="+mn-cs"/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2B2C335-81E1-470F-AC97-645C8A46AE45}" type="datetimeFigureOut">
              <a:rPr lang="en-US"/>
              <a:pPr>
                <a:defRPr/>
              </a:pPr>
              <a:t>8/7/2019</a:t>
            </a:fld>
            <a:endParaRPr lang="en-US"/>
          </a:p>
        </p:txBody>
      </p:sp>
      <p:sp>
        <p:nvSpPr>
          <p:cNvPr id="6" name="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87AF1C9-556B-4AA7-A99E-122AA7B66938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71089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k object 16"/>
          <p:cNvSpPr/>
          <p:nvPr/>
        </p:nvSpPr>
        <p:spPr>
          <a:xfrm>
            <a:off x="3189288" y="4791075"/>
            <a:ext cx="1598612" cy="1047750"/>
          </a:xfrm>
          <a:custGeom>
            <a:avLst/>
            <a:gdLst/>
            <a:ahLst/>
            <a:cxnLst/>
            <a:rect l="l" t="t" r="r" b="b"/>
            <a:pathLst>
              <a:path w="1598295" h="1047750">
                <a:moveTo>
                  <a:pt x="0" y="0"/>
                </a:moveTo>
                <a:lnTo>
                  <a:pt x="0" y="1047559"/>
                </a:lnTo>
                <a:lnTo>
                  <a:pt x="1598168" y="1047559"/>
                </a:lnTo>
              </a:path>
            </a:pathLst>
          </a:custGeom>
          <a:ln w="9525">
            <a:solidFill>
              <a:srgbClr val="BE4013"/>
            </a:solidFill>
          </a:ln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  <a:cs typeface="+mn-cs"/>
            </a:endParaRPr>
          </a:p>
        </p:txBody>
      </p:sp>
      <p:sp>
        <p:nvSpPr>
          <p:cNvPr id="3" name="bk object 17"/>
          <p:cNvSpPr/>
          <p:nvPr/>
        </p:nvSpPr>
        <p:spPr>
          <a:xfrm>
            <a:off x="3189288" y="4791075"/>
            <a:ext cx="1587" cy="1047750"/>
          </a:xfrm>
          <a:custGeom>
            <a:avLst/>
            <a:gdLst/>
            <a:ahLst/>
            <a:cxnLst/>
            <a:rect l="l" t="t" r="r" b="b"/>
            <a:pathLst>
              <a:path w="635" h="1047750">
                <a:moveTo>
                  <a:pt x="0" y="0"/>
                </a:moveTo>
                <a:lnTo>
                  <a:pt x="381" y="1047559"/>
                </a:lnTo>
              </a:path>
            </a:pathLst>
          </a:custGeom>
          <a:ln w="9525">
            <a:solidFill>
              <a:srgbClr val="BE4013"/>
            </a:solidFill>
          </a:ln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  <a:cs typeface="+mn-cs"/>
            </a:endParaRPr>
          </a:p>
        </p:txBody>
      </p:sp>
      <p:sp>
        <p:nvSpPr>
          <p:cNvPr id="4" name="bk object 18"/>
          <p:cNvSpPr/>
          <p:nvPr/>
        </p:nvSpPr>
        <p:spPr>
          <a:xfrm>
            <a:off x="4760913" y="1477963"/>
            <a:ext cx="165100" cy="2703512"/>
          </a:xfrm>
          <a:custGeom>
            <a:avLst/>
            <a:gdLst/>
            <a:ahLst/>
            <a:cxnLst/>
            <a:rect l="l" t="t" r="r" b="b"/>
            <a:pathLst>
              <a:path w="165100" h="2703829">
                <a:moveTo>
                  <a:pt x="164973" y="0"/>
                </a:moveTo>
                <a:lnTo>
                  <a:pt x="164973" y="2703703"/>
                </a:lnTo>
                <a:lnTo>
                  <a:pt x="0" y="2703703"/>
                </a:lnTo>
              </a:path>
            </a:pathLst>
          </a:custGeom>
          <a:ln w="9525">
            <a:solidFill>
              <a:srgbClr val="A8380F"/>
            </a:solidFill>
          </a:ln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  <a:cs typeface="+mn-cs"/>
            </a:endParaRPr>
          </a:p>
        </p:txBody>
      </p:sp>
      <p:sp>
        <p:nvSpPr>
          <p:cNvPr id="5" name="bk object 19"/>
          <p:cNvSpPr/>
          <p:nvPr/>
        </p:nvSpPr>
        <p:spPr>
          <a:xfrm>
            <a:off x="4924425" y="1477963"/>
            <a:ext cx="1376363" cy="1122362"/>
          </a:xfrm>
          <a:custGeom>
            <a:avLst/>
            <a:gdLst/>
            <a:ahLst/>
            <a:cxnLst/>
            <a:rect l="l" t="t" r="r" b="b"/>
            <a:pathLst>
              <a:path w="1375410" h="1122680">
                <a:moveTo>
                  <a:pt x="0" y="0"/>
                </a:moveTo>
                <a:lnTo>
                  <a:pt x="0" y="1122679"/>
                </a:lnTo>
                <a:lnTo>
                  <a:pt x="1375410" y="1122679"/>
                </a:lnTo>
              </a:path>
            </a:pathLst>
          </a:custGeom>
          <a:ln w="9525">
            <a:solidFill>
              <a:srgbClr val="A8380F"/>
            </a:solidFill>
          </a:ln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  <a:cs typeface="+mn-cs"/>
            </a:endParaRPr>
          </a:p>
        </p:txBody>
      </p:sp>
      <p:sp>
        <p:nvSpPr>
          <p:cNvPr id="6" name="bk object 20"/>
          <p:cNvSpPr/>
          <p:nvPr/>
        </p:nvSpPr>
        <p:spPr>
          <a:xfrm>
            <a:off x="2843213" y="1477963"/>
            <a:ext cx="2082800" cy="1122362"/>
          </a:xfrm>
          <a:custGeom>
            <a:avLst/>
            <a:gdLst/>
            <a:ahLst/>
            <a:cxnLst/>
            <a:rect l="l" t="t" r="r" b="b"/>
            <a:pathLst>
              <a:path w="2082164" h="1122680">
                <a:moveTo>
                  <a:pt x="2081784" y="0"/>
                </a:moveTo>
                <a:lnTo>
                  <a:pt x="2081784" y="1122679"/>
                </a:lnTo>
                <a:lnTo>
                  <a:pt x="0" y="1122679"/>
                </a:lnTo>
              </a:path>
            </a:pathLst>
          </a:custGeom>
          <a:ln w="9525">
            <a:solidFill>
              <a:srgbClr val="A8380F"/>
            </a:solidFill>
          </a:ln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  <a:cs typeface="+mn-cs"/>
            </a:endParaRPr>
          </a:p>
        </p:txBody>
      </p:sp>
      <p:sp>
        <p:nvSpPr>
          <p:cNvPr id="7" name="bk object 21"/>
          <p:cNvSpPr/>
          <p:nvPr/>
        </p:nvSpPr>
        <p:spPr>
          <a:xfrm>
            <a:off x="3665538" y="241300"/>
            <a:ext cx="2520950" cy="130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  <a:cs typeface="+mn-cs"/>
            </a:endParaRPr>
          </a:p>
        </p:txBody>
      </p:sp>
      <p:sp>
        <p:nvSpPr>
          <p:cNvPr id="8" name="bk object 22"/>
          <p:cNvSpPr/>
          <p:nvPr/>
        </p:nvSpPr>
        <p:spPr>
          <a:xfrm>
            <a:off x="3606800" y="295275"/>
            <a:ext cx="2695575" cy="124301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  <a:cs typeface="+mn-cs"/>
            </a:endParaRPr>
          </a:p>
        </p:txBody>
      </p:sp>
      <p:sp>
        <p:nvSpPr>
          <p:cNvPr id="9" name="bk object 23"/>
          <p:cNvSpPr/>
          <p:nvPr/>
        </p:nvSpPr>
        <p:spPr>
          <a:xfrm>
            <a:off x="3708400" y="260350"/>
            <a:ext cx="2433638" cy="12176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latin typeface="+mn-lt"/>
              <a:cs typeface="+mn-cs"/>
            </a:endParaRPr>
          </a:p>
        </p:txBody>
      </p:sp>
      <p:sp>
        <p:nvSpPr>
          <p:cNvPr id="10" name="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1" name="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70BB42E-B601-4E29-AB1A-EF423F067C55}" type="datetimeFigureOut">
              <a:rPr lang="en-US"/>
              <a:pPr>
                <a:defRPr/>
              </a:pPr>
              <a:t>8/7/2019</a:t>
            </a:fld>
            <a:endParaRPr lang="en-US"/>
          </a:p>
        </p:txBody>
      </p:sp>
      <p:sp>
        <p:nvSpPr>
          <p:cNvPr id="12" name="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B47E4D9-B07B-4F53-B1BD-A82BFE39B0D9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02295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Holder 2"/>
          <p:cNvSpPr>
            <a:spLocks noGrp="1"/>
          </p:cNvSpPr>
          <p:nvPr>
            <p:ph type="title"/>
          </p:nvPr>
        </p:nvSpPr>
        <p:spPr bwMode="auto">
          <a:xfrm>
            <a:off x="311150" y="52388"/>
            <a:ext cx="8521700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ru-RU" smtClean="0"/>
          </a:p>
        </p:txBody>
      </p:sp>
      <p:sp>
        <p:nvSpPr>
          <p:cNvPr id="1027" name="Holder 3"/>
          <p:cNvSpPr>
            <a:spLocks noGrp="1"/>
          </p:cNvSpPr>
          <p:nvPr>
            <p:ph type="body" idx="1"/>
          </p:nvPr>
        </p:nvSpPr>
        <p:spPr bwMode="auto">
          <a:xfrm>
            <a:off x="527050" y="2036763"/>
            <a:ext cx="3832225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ru-RU" smtClean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325" y="6378575"/>
            <a:ext cx="292735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575"/>
            <a:ext cx="2103438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739472-79D4-4D28-8414-B2A2500A0CC3}" type="datetimeFigureOut">
              <a:rPr lang="en-US"/>
              <a:pPr>
                <a:defRPr/>
              </a:pPr>
              <a:t>8/7/2019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363" y="6378575"/>
            <a:ext cx="2103437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25F48A-DB5E-4555-B86F-88FD18C0DE89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3" Type="http://schemas.openxmlformats.org/officeDocument/2006/relationships/image" Target="../media/image21.png"/><Relationship Id="rId21" Type="http://schemas.openxmlformats.org/officeDocument/2006/relationships/image" Target="../media/image39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image" Target="../media/image20.png"/><Relationship Id="rId16" Type="http://schemas.openxmlformats.org/officeDocument/2006/relationships/image" Target="../media/image34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19" Type="http://schemas.openxmlformats.org/officeDocument/2006/relationships/image" Target="../media/image37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Relationship Id="rId22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2.png"/><Relationship Id="rId18" Type="http://schemas.openxmlformats.org/officeDocument/2006/relationships/image" Target="../media/image5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17" Type="http://schemas.openxmlformats.org/officeDocument/2006/relationships/image" Target="../media/image56.png"/><Relationship Id="rId2" Type="http://schemas.openxmlformats.org/officeDocument/2006/relationships/image" Target="../media/image41.png"/><Relationship Id="rId16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5" Type="http://schemas.openxmlformats.org/officeDocument/2006/relationships/image" Target="../media/image5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Relationship Id="rId14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pn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9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12" Type="http://schemas.openxmlformats.org/officeDocument/2006/relationships/image" Target="../media/image78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11" Type="http://schemas.openxmlformats.org/officeDocument/2006/relationships/image" Target="../media/image77.png"/><Relationship Id="rId5" Type="http://schemas.openxmlformats.org/officeDocument/2006/relationships/image" Target="../media/image71.png"/><Relationship Id="rId15" Type="http://schemas.openxmlformats.org/officeDocument/2006/relationships/image" Target="../media/image81.png"/><Relationship Id="rId10" Type="http://schemas.openxmlformats.org/officeDocument/2006/relationships/image" Target="../media/image76.png"/><Relationship Id="rId4" Type="http://schemas.openxmlformats.org/officeDocument/2006/relationships/image" Target="../media/image70.png"/><Relationship Id="rId9" Type="http://schemas.openxmlformats.org/officeDocument/2006/relationships/image" Target="../media/image75.png"/><Relationship Id="rId14" Type="http://schemas.openxmlformats.org/officeDocument/2006/relationships/image" Target="../media/image8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openxmlformats.org/officeDocument/2006/relationships/image" Target="../media/image91.png"/><Relationship Id="rId7" Type="http://schemas.openxmlformats.org/officeDocument/2006/relationships/image" Target="../media/image95.png"/><Relationship Id="rId12" Type="http://schemas.openxmlformats.org/officeDocument/2006/relationships/image" Target="../media/image100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png"/><Relationship Id="rId11" Type="http://schemas.openxmlformats.org/officeDocument/2006/relationships/image" Target="../media/image99.png"/><Relationship Id="rId5" Type="http://schemas.openxmlformats.org/officeDocument/2006/relationships/image" Target="../media/image93.png"/><Relationship Id="rId10" Type="http://schemas.openxmlformats.org/officeDocument/2006/relationships/image" Target="../media/image98.png"/><Relationship Id="rId4" Type="http://schemas.openxmlformats.org/officeDocument/2006/relationships/image" Target="../media/image92.png"/><Relationship Id="rId9" Type="http://schemas.openxmlformats.org/officeDocument/2006/relationships/image" Target="../media/image9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13" Type="http://schemas.openxmlformats.org/officeDocument/2006/relationships/image" Target="../media/image114.png"/><Relationship Id="rId3" Type="http://schemas.openxmlformats.org/officeDocument/2006/relationships/image" Target="../media/image104.png"/><Relationship Id="rId7" Type="http://schemas.openxmlformats.org/officeDocument/2006/relationships/image" Target="../media/image108.png"/><Relationship Id="rId12" Type="http://schemas.openxmlformats.org/officeDocument/2006/relationships/image" Target="../media/image113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7.png"/><Relationship Id="rId11" Type="http://schemas.openxmlformats.org/officeDocument/2006/relationships/image" Target="../media/image112.png"/><Relationship Id="rId5" Type="http://schemas.openxmlformats.org/officeDocument/2006/relationships/image" Target="../media/image106.png"/><Relationship Id="rId10" Type="http://schemas.openxmlformats.org/officeDocument/2006/relationships/image" Target="../media/image111.png"/><Relationship Id="rId4" Type="http://schemas.openxmlformats.org/officeDocument/2006/relationships/image" Target="../media/image105.png"/><Relationship Id="rId9" Type="http://schemas.openxmlformats.org/officeDocument/2006/relationships/image" Target="../media/image110.png"/><Relationship Id="rId14" Type="http://schemas.openxmlformats.org/officeDocument/2006/relationships/image" Target="../media/image11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image" Target="../media/image117.png"/><Relationship Id="rId7" Type="http://schemas.openxmlformats.org/officeDocument/2006/relationships/image" Target="../media/image121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4" Type="http://schemas.openxmlformats.org/officeDocument/2006/relationships/image" Target="../media/image118.png"/><Relationship Id="rId9" Type="http://schemas.openxmlformats.org/officeDocument/2006/relationships/image" Target="../media/image12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3" Type="http://schemas.openxmlformats.org/officeDocument/2006/relationships/image" Target="../media/image125.png"/><Relationship Id="rId7" Type="http://schemas.openxmlformats.org/officeDocument/2006/relationships/image" Target="../media/image129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10" Type="http://schemas.openxmlformats.org/officeDocument/2006/relationships/image" Target="../media/image132.png"/><Relationship Id="rId4" Type="http://schemas.openxmlformats.org/officeDocument/2006/relationships/image" Target="../media/image126.png"/><Relationship Id="rId9" Type="http://schemas.openxmlformats.org/officeDocument/2006/relationships/image" Target="../media/image13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13" Type="http://schemas.openxmlformats.org/officeDocument/2006/relationships/image" Target="../media/image144.png"/><Relationship Id="rId18" Type="http://schemas.openxmlformats.org/officeDocument/2006/relationships/image" Target="../media/image149.png"/><Relationship Id="rId26" Type="http://schemas.openxmlformats.org/officeDocument/2006/relationships/image" Target="../media/image157.png"/><Relationship Id="rId3" Type="http://schemas.openxmlformats.org/officeDocument/2006/relationships/image" Target="../media/image134.png"/><Relationship Id="rId21" Type="http://schemas.openxmlformats.org/officeDocument/2006/relationships/image" Target="../media/image152.png"/><Relationship Id="rId7" Type="http://schemas.openxmlformats.org/officeDocument/2006/relationships/image" Target="../media/image138.png"/><Relationship Id="rId12" Type="http://schemas.openxmlformats.org/officeDocument/2006/relationships/image" Target="../media/image143.png"/><Relationship Id="rId17" Type="http://schemas.openxmlformats.org/officeDocument/2006/relationships/image" Target="../media/image148.png"/><Relationship Id="rId25" Type="http://schemas.openxmlformats.org/officeDocument/2006/relationships/image" Target="../media/image156.png"/><Relationship Id="rId2" Type="http://schemas.openxmlformats.org/officeDocument/2006/relationships/image" Target="../media/image133.jpeg"/><Relationship Id="rId16" Type="http://schemas.openxmlformats.org/officeDocument/2006/relationships/image" Target="../media/image147.png"/><Relationship Id="rId20" Type="http://schemas.openxmlformats.org/officeDocument/2006/relationships/image" Target="../media/image1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7.png"/><Relationship Id="rId11" Type="http://schemas.openxmlformats.org/officeDocument/2006/relationships/image" Target="../media/image142.png"/><Relationship Id="rId24" Type="http://schemas.openxmlformats.org/officeDocument/2006/relationships/image" Target="../media/image155.png"/><Relationship Id="rId5" Type="http://schemas.openxmlformats.org/officeDocument/2006/relationships/image" Target="../media/image136.png"/><Relationship Id="rId15" Type="http://schemas.openxmlformats.org/officeDocument/2006/relationships/image" Target="../media/image146.png"/><Relationship Id="rId23" Type="http://schemas.openxmlformats.org/officeDocument/2006/relationships/image" Target="../media/image154.png"/><Relationship Id="rId10" Type="http://schemas.openxmlformats.org/officeDocument/2006/relationships/image" Target="../media/image141.png"/><Relationship Id="rId19" Type="http://schemas.openxmlformats.org/officeDocument/2006/relationships/image" Target="../media/image150.png"/><Relationship Id="rId4" Type="http://schemas.openxmlformats.org/officeDocument/2006/relationships/image" Target="../media/image135.png"/><Relationship Id="rId9" Type="http://schemas.openxmlformats.org/officeDocument/2006/relationships/image" Target="../media/image140.png"/><Relationship Id="rId14" Type="http://schemas.openxmlformats.org/officeDocument/2006/relationships/image" Target="../media/image145.png"/><Relationship Id="rId22" Type="http://schemas.openxmlformats.org/officeDocument/2006/relationships/image" Target="../media/image153.png"/><Relationship Id="rId27" Type="http://schemas.openxmlformats.org/officeDocument/2006/relationships/image" Target="../media/image1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600200"/>
          </a:xfrm>
        </p:spPr>
        <p:txBody>
          <a:bodyPr/>
          <a:lstStyle/>
          <a:p>
            <a:r>
              <a:rPr lang="ru-RU" smtClean="0"/>
              <a:t>Определение Ресурсного центра СО НКО</a:t>
            </a:r>
          </a:p>
        </p:txBody>
      </p:sp>
      <p:sp>
        <p:nvSpPr>
          <p:cNvPr id="4099" name="Подзаголовок 2"/>
          <p:cNvSpPr>
            <a:spLocks noGrp="1"/>
          </p:cNvSpPr>
          <p:nvPr>
            <p:ph type="subTitle" idx="4"/>
          </p:nvPr>
        </p:nvSpPr>
        <p:spPr>
          <a:xfrm>
            <a:off x="457200" y="1981200"/>
            <a:ext cx="8458200" cy="3976688"/>
          </a:xfrm>
        </p:spPr>
        <p:txBody>
          <a:bodyPr/>
          <a:lstStyle/>
          <a:p>
            <a:pPr marL="0" indent="0" algn="just">
              <a:spcBef>
                <a:spcPct val="0"/>
              </a:spcBef>
            </a:pPr>
            <a:r>
              <a:rPr lang="ru-RU" sz="2000" smtClean="0"/>
              <a:t>Ресурсный центр поддержки социально ориентированных некоммерческих</a:t>
            </a:r>
            <a:r>
              <a:rPr lang="en-US" sz="2000" smtClean="0"/>
              <a:t>  </a:t>
            </a:r>
            <a:r>
              <a:rPr lang="ru-RU" sz="2000" smtClean="0"/>
              <a:t>организаций (далее - ресурсный центр СО НКО) является ключевым элементом</a:t>
            </a:r>
            <a:r>
              <a:rPr lang="en-US" sz="2000" smtClean="0"/>
              <a:t> </a:t>
            </a:r>
            <a:r>
              <a:rPr lang="ru-RU" sz="2000" smtClean="0"/>
              <a:t>формирования</a:t>
            </a:r>
            <a:r>
              <a:rPr lang="en-US" sz="2000" smtClean="0"/>
              <a:t> </a:t>
            </a:r>
            <a:r>
              <a:rPr lang="ru-RU" sz="2000" smtClean="0"/>
              <a:t>инфраструктуры</a:t>
            </a:r>
            <a:r>
              <a:rPr lang="en-US" sz="2000" smtClean="0"/>
              <a:t> </a:t>
            </a:r>
            <a:r>
              <a:rPr lang="ru-RU" sz="2000" smtClean="0"/>
              <a:t>поддержки</a:t>
            </a:r>
            <a:r>
              <a:rPr lang="en-US" sz="2000" smtClean="0"/>
              <a:t> </a:t>
            </a:r>
            <a:r>
              <a:rPr lang="ru-RU" sz="2000" smtClean="0"/>
              <a:t>социально</a:t>
            </a:r>
            <a:r>
              <a:rPr lang="en-US" sz="2000" smtClean="0"/>
              <a:t> </a:t>
            </a:r>
            <a:r>
              <a:rPr lang="ru-RU" sz="2000" smtClean="0"/>
              <a:t>ориентированных</a:t>
            </a:r>
            <a:r>
              <a:rPr lang="en-US" sz="2000" smtClean="0"/>
              <a:t> </a:t>
            </a:r>
            <a:r>
              <a:rPr lang="ru-RU" sz="2000" smtClean="0"/>
              <a:t>некоммерческих организаций.</a:t>
            </a:r>
            <a:endParaRPr lang="en-US" sz="2000" smtClean="0"/>
          </a:p>
          <a:p>
            <a:pPr marL="0" indent="0" algn="just">
              <a:spcBef>
                <a:spcPct val="0"/>
              </a:spcBef>
            </a:pPr>
            <a:r>
              <a:rPr lang="ru-RU" sz="2000" smtClean="0"/>
              <a:t>Инфраструктурные образования, ресурсные центры сегодня по умолчанию являются одним из инструментов реализации государственной политики по поддержке социально ориентированных некоммерческих организаций и «разгосударствления» социальной сферы.</a:t>
            </a:r>
            <a:endParaRPr lang="en-US" sz="2000" smtClean="0"/>
          </a:p>
          <a:p>
            <a:pPr marL="0" indent="0" algn="just">
              <a:spcBef>
                <a:spcPct val="0"/>
              </a:spcBef>
            </a:pPr>
            <a:r>
              <a:rPr lang="ru-RU" sz="2000" smtClean="0"/>
              <a:t>Они стимулируют, по сути, инновационный процесс,  и являются катализатором привлечения частных инвестиций и любой  деятельности pro bono в этом процессе.</a:t>
            </a:r>
          </a:p>
          <a:p>
            <a:pPr marL="0" indent="0"/>
            <a:endParaRPr lang="ru-RU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3"/>
          <p:cNvSpPr>
            <a:spLocks noGrp="1"/>
          </p:cNvSpPr>
          <p:nvPr>
            <p:ph type="ctrTitle"/>
          </p:nvPr>
        </p:nvSpPr>
        <p:spPr>
          <a:xfrm>
            <a:off x="685800" y="228600"/>
            <a:ext cx="7772400" cy="1354138"/>
          </a:xfrm>
        </p:spPr>
        <p:txBody>
          <a:bodyPr/>
          <a:lstStyle/>
          <a:p>
            <a:r>
              <a:rPr lang="ru-RU" smtClean="0"/>
              <a:t>Функции Ресурсного центра СО НКО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4"/>
          </p:nvPr>
        </p:nvSpPr>
        <p:spPr>
          <a:xfrm>
            <a:off x="685800" y="1981200"/>
            <a:ext cx="7848600" cy="5268913"/>
          </a:xfrm>
        </p:spPr>
        <p:txBody>
          <a:bodyPr/>
          <a:lstStyle/>
          <a:p>
            <a:pPr marL="0" indent="457200" algn="just">
              <a:spcBef>
                <a:spcPts val="0"/>
              </a:spcBef>
              <a:buFont typeface="Wingdings" pitchFamily="2" charset="2"/>
              <a:buChar char="v"/>
              <a:defRPr/>
            </a:pPr>
            <a:r>
              <a:rPr lang="ru-RU" sz="1600" b="1" dirty="0" smtClean="0"/>
              <a:t>оказание информационной, консультационной, </a:t>
            </a:r>
            <a:r>
              <a:rPr lang="ru-RU" sz="1600" b="1" dirty="0" err="1" smtClean="0"/>
              <a:t>методической,организационной</a:t>
            </a:r>
            <a:r>
              <a:rPr lang="ru-RU" sz="1600" b="1" dirty="0" smtClean="0"/>
              <a:t>, </a:t>
            </a:r>
            <a:r>
              <a:rPr lang="ru-RU" sz="1600" b="1" dirty="0" err="1" smtClean="0"/>
              <a:t>технической,экспертно-аналитической</a:t>
            </a:r>
            <a:r>
              <a:rPr lang="ru-RU" sz="1600" b="1" dirty="0" smtClean="0"/>
              <a:t> поддержки социально ориентированным некоммерческим организациям, а также инициативным группам граждан, осуществляющим подготовку к созданию СО НКО;</a:t>
            </a:r>
          </a:p>
          <a:p>
            <a:pPr marL="0" indent="457200" algn="just">
              <a:spcBef>
                <a:spcPts val="0"/>
              </a:spcBef>
              <a:buFont typeface="Wingdings" pitchFamily="2" charset="2"/>
              <a:buChar char="v"/>
              <a:defRPr/>
            </a:pPr>
            <a:r>
              <a:rPr lang="ru-RU" sz="1600" b="1" dirty="0" smtClean="0"/>
              <a:t>привлечение внебюджетных ресурсов в некоммерческий сектор экономики;</a:t>
            </a:r>
          </a:p>
          <a:p>
            <a:pPr marL="0" indent="457200" algn="just">
              <a:spcBef>
                <a:spcPts val="0"/>
              </a:spcBef>
              <a:buFont typeface="Wingdings" pitchFamily="2" charset="2"/>
              <a:buChar char="v"/>
              <a:defRPr/>
            </a:pPr>
            <a:r>
              <a:rPr lang="ru-RU" sz="1600" b="1" dirty="0" smtClean="0"/>
              <a:t>содействие обеспечению доступа СО НКО, осуществляющих деятельность </a:t>
            </a:r>
            <a:br>
              <a:rPr lang="ru-RU" sz="1600" b="1" dirty="0" smtClean="0"/>
            </a:br>
            <a:r>
              <a:rPr lang="ru-RU" sz="1600" b="1" dirty="0" smtClean="0"/>
              <a:t>в социальной сфере, к бюджетным средствам;</a:t>
            </a:r>
          </a:p>
          <a:p>
            <a:pPr marL="0" indent="457200" algn="just">
              <a:spcBef>
                <a:spcPts val="0"/>
              </a:spcBef>
              <a:buFont typeface="Wingdings" pitchFamily="2" charset="2"/>
              <a:buChar char="v"/>
              <a:defRPr/>
            </a:pPr>
            <a:r>
              <a:rPr lang="ru-RU" sz="1600" b="1" dirty="0" smtClean="0"/>
              <a:t>содействие организации внутреннего взаимодействия, повышению прозрачности и подотчётности, </a:t>
            </a:r>
            <a:r>
              <a:rPr lang="ru-RU" sz="1600" b="1" dirty="0" err="1" smtClean="0"/>
              <a:t>самоорганизациив</a:t>
            </a:r>
            <a:r>
              <a:rPr lang="ru-RU" sz="1600" b="1" dirty="0" smtClean="0"/>
              <a:t> некоммерческом секторе экономики;</a:t>
            </a:r>
          </a:p>
          <a:p>
            <a:pPr marL="0" indent="457200" algn="just">
              <a:spcBef>
                <a:spcPts val="0"/>
              </a:spcBef>
              <a:buFont typeface="Wingdings" pitchFamily="2" charset="2"/>
              <a:buChar char="v"/>
              <a:defRPr/>
            </a:pPr>
            <a:r>
              <a:rPr lang="ru-RU" sz="1600" b="1" dirty="0" smtClean="0"/>
              <a:t>развитие взаимодействия между социально ориентированными некоммерческими организациями и органами исполнительной власти, местного самоуправления, бизнесом;</a:t>
            </a:r>
          </a:p>
          <a:p>
            <a:pPr marL="0" indent="457200" algn="just">
              <a:spcBef>
                <a:spcPts val="0"/>
              </a:spcBef>
              <a:buFont typeface="Wingdings" pitchFamily="2" charset="2"/>
              <a:buChar char="v"/>
              <a:defRPr/>
            </a:pPr>
            <a:r>
              <a:rPr lang="ru-RU" sz="1600" b="1" dirty="0" smtClean="0"/>
              <a:t>проведение исследований состояния СОНКО и выполнение иных аналитических работ по изучению, прогнозированию, мониторингу  и оценке мероприятий, проектов и программ по содействию и поддержке СОНКО;</a:t>
            </a:r>
          </a:p>
          <a:p>
            <a:pPr marL="0" indent="457200" algn="just">
              <a:spcBef>
                <a:spcPts val="0"/>
              </a:spcBef>
              <a:buFont typeface="Wingdings" pitchFamily="2" charset="2"/>
              <a:buChar char="v"/>
              <a:defRPr/>
            </a:pPr>
            <a:r>
              <a:rPr lang="ru-RU" sz="1600" b="1" dirty="0" smtClean="0"/>
              <a:t>продвижение СО НКО в средствах массовой информации;</a:t>
            </a:r>
          </a:p>
          <a:p>
            <a:pPr marL="0" indent="457200" algn="just">
              <a:spcBef>
                <a:spcPts val="0"/>
              </a:spcBef>
              <a:buFont typeface="Wingdings" pitchFamily="2" charset="2"/>
              <a:buChar char="v"/>
              <a:defRPr/>
            </a:pPr>
            <a:r>
              <a:rPr lang="ru-RU" sz="1600" b="1" dirty="0" smtClean="0"/>
              <a:t>отстаивание интересов организаций сектора и создание оптимальной среды для его развития (включая разработку новых механизмов и технологий поддержки СО НКО).</a:t>
            </a:r>
          </a:p>
          <a:p>
            <a:pPr marL="0" indent="0"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3"/>
          <p:cNvSpPr>
            <a:spLocks noGrp="1"/>
          </p:cNvSpPr>
          <p:nvPr>
            <p:ph type="ctrTitle"/>
          </p:nvPr>
        </p:nvSpPr>
        <p:spPr>
          <a:xfrm>
            <a:off x="685800" y="304800"/>
            <a:ext cx="7772400" cy="2032000"/>
          </a:xfrm>
        </p:spPr>
        <p:txBody>
          <a:bodyPr/>
          <a:lstStyle/>
          <a:p>
            <a:r>
              <a:rPr lang="ru-RU" smtClean="0"/>
              <a:t>Организационно-правовая форма ресурсного центра СО НКО</a:t>
            </a:r>
          </a:p>
        </p:txBody>
      </p:sp>
      <p:sp>
        <p:nvSpPr>
          <p:cNvPr id="6147" name="Подзаголовок 4"/>
          <p:cNvSpPr>
            <a:spLocks noGrp="1"/>
          </p:cNvSpPr>
          <p:nvPr>
            <p:ph type="subTitle" idx="4"/>
          </p:nvPr>
        </p:nvSpPr>
        <p:spPr>
          <a:xfrm>
            <a:off x="228600" y="2743200"/>
            <a:ext cx="8686800" cy="3643313"/>
          </a:xfrm>
        </p:spPr>
        <p:txBody>
          <a:bodyPr/>
          <a:lstStyle/>
          <a:p>
            <a:pPr marL="0" indent="0"/>
            <a:r>
              <a:rPr lang="ru-RU" b="1" smtClean="0"/>
              <a:t>Ресурсные центры СО НКО</a:t>
            </a:r>
            <a:r>
              <a:rPr lang="en-US" b="1" smtClean="0"/>
              <a:t> </a:t>
            </a:r>
            <a:r>
              <a:rPr lang="ru-RU" b="1" smtClean="0"/>
              <a:t>могут создаваться в форме негосударственных некоммерческих организаций.</a:t>
            </a:r>
            <a:endParaRPr lang="en-US" b="1" smtClean="0"/>
          </a:p>
          <a:p>
            <a:pPr marL="0" indent="0"/>
            <a:r>
              <a:rPr lang="ru-RU" b="1" smtClean="0"/>
              <a:t> При этом функции ресурсных центров могут исполнять также иные организации, в том числе центры инноваций в социальной сфере.</a:t>
            </a:r>
          </a:p>
          <a:p>
            <a:pPr marL="0" indent="0"/>
            <a:endParaRPr lang="ru-RU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3"/>
          <p:cNvSpPr>
            <a:spLocks noGrp="1"/>
          </p:cNvSpPr>
          <p:nvPr>
            <p:ph type="title"/>
          </p:nvPr>
        </p:nvSpPr>
        <p:spPr>
          <a:xfrm>
            <a:off x="311150" y="52388"/>
            <a:ext cx="8521700" cy="923925"/>
          </a:xfrm>
        </p:spPr>
        <p:txBody>
          <a:bodyPr/>
          <a:lstStyle/>
          <a:p>
            <a:r>
              <a:rPr lang="ru-RU" smtClean="0">
                <a:latin typeface="Calibri" pitchFamily="34" charset="0"/>
                <a:ea typeface="Calibri" pitchFamily="34" charset="0"/>
                <a:cs typeface="Calibri" pitchFamily="34" charset="0"/>
              </a:rPr>
              <a:t>Приоритетные направления деятельности Ресурсного центра СОНКО</a:t>
            </a:r>
          </a:p>
        </p:txBody>
      </p:sp>
      <p:sp>
        <p:nvSpPr>
          <p:cNvPr id="7171" name="Текст 4"/>
          <p:cNvSpPr>
            <a:spLocks noGrp="1"/>
          </p:cNvSpPr>
          <p:nvPr>
            <p:ph type="body" idx="1"/>
          </p:nvPr>
        </p:nvSpPr>
        <p:spPr>
          <a:xfrm>
            <a:off x="527050" y="2036763"/>
            <a:ext cx="7778750" cy="2659062"/>
          </a:xfrm>
        </p:spPr>
        <p:txBody>
          <a:bodyPr/>
          <a:lstStyle/>
          <a:p>
            <a:pPr marL="0" indent="0" algn="just">
              <a:buFontTx/>
              <a:buNone/>
            </a:pPr>
            <a:r>
              <a:rPr lang="ru-RU" b="1" smtClean="0"/>
              <a:t>Ресурсный центр может оказывать специализированные услуги как на бесплатной, так и</a:t>
            </a:r>
            <a:r>
              <a:rPr lang="en-US" b="1" smtClean="0"/>
              <a:t> </a:t>
            </a:r>
            <a:r>
              <a:rPr lang="ru-RU" b="1" smtClean="0"/>
              <a:t>возмездной основе</a:t>
            </a:r>
            <a:r>
              <a:rPr lang="ru-RU" smtClean="0"/>
              <a:t>.</a:t>
            </a:r>
            <a:endParaRPr lang="en-US" smtClean="0"/>
          </a:p>
          <a:p>
            <a:pPr marL="0" indent="0" algn="just">
              <a:buFontTx/>
              <a:buNone/>
            </a:pPr>
            <a:r>
              <a:rPr lang="ru-RU" smtClean="0"/>
              <a:t> </a:t>
            </a:r>
          </a:p>
          <a:p>
            <a:pPr marL="0" indent="0"/>
            <a:endParaRPr lang="ru-RU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325" y="358775"/>
            <a:ext cx="7140575" cy="346075"/>
          </a:xfrm>
        </p:spPr>
        <p:txBody>
          <a:bodyPr tIns="8929" rtlCol="0"/>
          <a:lstStyle/>
          <a:p>
            <a:pPr marL="8929">
              <a:spcBef>
                <a:spcPts val="70"/>
              </a:spcBef>
              <a:tabLst>
                <a:tab pos="984910" algn="l"/>
                <a:tab pos="2098402" algn="l"/>
                <a:tab pos="4458434" algn="l"/>
              </a:tabLst>
              <a:defRPr/>
            </a:pPr>
            <a:r>
              <a:rPr sz="2200" dirty="0">
                <a:solidFill>
                  <a:srgbClr val="C00000"/>
                </a:solidFill>
                <a:latin typeface="Arial"/>
                <a:cs typeface="Arial"/>
              </a:rPr>
              <a:t>В </a:t>
            </a:r>
            <a:r>
              <a:rPr sz="2200" spc="-11" dirty="0">
                <a:solidFill>
                  <a:srgbClr val="C00000"/>
                </a:solidFill>
                <a:latin typeface="Arial"/>
                <a:cs typeface="Arial"/>
              </a:rPr>
              <a:t>чем	</a:t>
            </a:r>
            <a:r>
              <a:rPr sz="2200" spc="-4" dirty="0">
                <a:solidFill>
                  <a:srgbClr val="C00000"/>
                </a:solidFill>
                <a:latin typeface="Arial"/>
                <a:cs typeface="Arial"/>
              </a:rPr>
              <a:t>смысл	</a:t>
            </a:r>
            <a:r>
              <a:rPr sz="2200" spc="-11" dirty="0">
                <a:solidFill>
                  <a:srgbClr val="C00000"/>
                </a:solidFill>
                <a:latin typeface="Arial"/>
                <a:cs typeface="Arial"/>
              </a:rPr>
              <a:t>существования	ресурсного</a:t>
            </a:r>
            <a:r>
              <a:rPr sz="2200" spc="-74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C00000"/>
                </a:solidFill>
                <a:latin typeface="Arial"/>
                <a:cs typeface="Arial"/>
              </a:rPr>
              <a:t>центра</a:t>
            </a:r>
            <a:endParaRPr sz="2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87425" y="2020888"/>
            <a:ext cx="3825875" cy="3894137"/>
          </a:xfrm>
          <a:prstGeom prst="rect">
            <a:avLst/>
          </a:prstGeom>
          <a:solidFill>
            <a:srgbClr val="DDD2D0">
              <a:alpha val="90194"/>
            </a:srgbClr>
          </a:solidFill>
        </p:spPr>
        <p:txBody>
          <a:bodyPr lIns="0" tIns="56701" rIns="0" bIns="0">
            <a:spAutoFit/>
          </a:bodyPr>
          <a:lstStyle>
            <a:lvl1pPr marL="319088" indent="-201613" eaLnBrk="0" hangingPunct="0">
              <a:tabLst>
                <a:tab pos="3190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3190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3190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3190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3190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190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190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190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1908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2338"/>
              </a:lnSpc>
              <a:spcBef>
                <a:spcPts val="450"/>
              </a:spcBef>
              <a:buFontTx/>
              <a:buChar char="•"/>
            </a:pPr>
            <a:r>
              <a:rPr lang="ru-RU" sz="2000"/>
              <a:t>Уменьшение издержек</a:t>
            </a:r>
          </a:p>
          <a:p>
            <a:pPr eaLnBrk="1" hangingPunct="1">
              <a:lnSpc>
                <a:spcPts val="2238"/>
              </a:lnSpc>
              <a:spcBef>
                <a:spcPts val="138"/>
              </a:spcBef>
            </a:pPr>
            <a:r>
              <a:rPr lang="ru-RU" sz="2000"/>
              <a:t>получения сопровождающий  услуг	для ведения</a:t>
            </a:r>
          </a:p>
          <a:p>
            <a:pPr eaLnBrk="1" hangingPunct="1">
              <a:lnSpc>
                <a:spcPts val="2200"/>
              </a:lnSpc>
            </a:pPr>
            <a:r>
              <a:rPr lang="ru-RU" sz="2000"/>
              <a:t>деятельности</a:t>
            </a:r>
          </a:p>
          <a:p>
            <a:pPr eaLnBrk="1" hangingPunct="1">
              <a:lnSpc>
                <a:spcPct val="92000"/>
              </a:lnSpc>
              <a:spcBef>
                <a:spcPts val="375"/>
              </a:spcBef>
              <a:buFontTx/>
              <a:buChar char="•"/>
            </a:pPr>
            <a:r>
              <a:rPr lang="ru-RU" sz="2000"/>
              <a:t>Получение специальных услуг  (рассчитанных на НКО) ,  которых нет	на рынке</a:t>
            </a:r>
          </a:p>
          <a:p>
            <a:pPr eaLnBrk="1" hangingPunct="1">
              <a:lnSpc>
                <a:spcPts val="2238"/>
              </a:lnSpc>
              <a:spcBef>
                <a:spcPts val="413"/>
              </a:spcBef>
              <a:buFontTx/>
              <a:buChar char="•"/>
            </a:pPr>
            <a:r>
              <a:rPr lang="ru-RU" sz="2000"/>
              <a:t>Преодоление барьера входа  в	деятельность</a:t>
            </a:r>
          </a:p>
          <a:p>
            <a:pPr eaLnBrk="1" hangingPunct="1">
              <a:lnSpc>
                <a:spcPts val="2238"/>
              </a:lnSpc>
              <a:spcBef>
                <a:spcPts val="13"/>
              </a:spcBef>
            </a:pPr>
            <a:r>
              <a:rPr lang="ru-RU" sz="2000"/>
              <a:t>/коммуникацию/ партнерство  и т.п.</a:t>
            </a:r>
          </a:p>
          <a:p>
            <a:pPr eaLnBrk="1" hangingPunct="1">
              <a:lnSpc>
                <a:spcPts val="2338"/>
              </a:lnSpc>
              <a:spcBef>
                <a:spcPts val="125"/>
              </a:spcBef>
              <a:buFontTx/>
              <a:buChar char="•"/>
            </a:pPr>
            <a:r>
              <a:rPr lang="ru-RU" sz="2000"/>
              <a:t>Снижение «детской</a:t>
            </a:r>
          </a:p>
          <a:p>
            <a:pPr eaLnBrk="1" hangingPunct="1">
              <a:lnSpc>
                <a:spcPts val="2338"/>
              </a:lnSpc>
            </a:pPr>
            <a:r>
              <a:rPr lang="ru-RU" sz="2000"/>
              <a:t>смертности» инициатив</a:t>
            </a:r>
          </a:p>
        </p:txBody>
      </p:sp>
      <p:sp>
        <p:nvSpPr>
          <p:cNvPr id="8196" name="object 4"/>
          <p:cNvSpPr>
            <a:spLocks noChangeArrowheads="1"/>
          </p:cNvSpPr>
          <p:nvPr/>
        </p:nvSpPr>
        <p:spPr bwMode="auto">
          <a:xfrm>
            <a:off x="5337175" y="1423988"/>
            <a:ext cx="3806825" cy="587375"/>
          </a:xfrm>
          <a:custGeom>
            <a:avLst/>
            <a:gdLst>
              <a:gd name="T0" fmla="*/ 0 w 5414644"/>
              <a:gd name="T1" fmla="*/ 0 h 835660"/>
              <a:gd name="T2" fmla="*/ 5414644 w 5414644"/>
              <a:gd name="T3" fmla="*/ 835660 h 835660"/>
            </a:gdLst>
            <a:ahLst/>
            <a:cxnLst/>
            <a:rect l="T0" t="T1" r="T2" b="T3"/>
            <a:pathLst>
              <a:path w="5414644" h="835660">
                <a:moveTo>
                  <a:pt x="0" y="835202"/>
                </a:moveTo>
                <a:lnTo>
                  <a:pt x="5414518" y="835202"/>
                </a:lnTo>
                <a:lnTo>
                  <a:pt x="5414518" y="0"/>
                </a:lnTo>
                <a:lnTo>
                  <a:pt x="0" y="0"/>
                </a:lnTo>
                <a:lnTo>
                  <a:pt x="0" y="835202"/>
                </a:lnTo>
                <a:close/>
              </a:path>
            </a:pathLst>
          </a:custGeom>
          <a:solidFill>
            <a:srgbClr val="9184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197" name="object 5"/>
          <p:cNvSpPr>
            <a:spLocks noChangeArrowheads="1"/>
          </p:cNvSpPr>
          <p:nvPr/>
        </p:nvSpPr>
        <p:spPr bwMode="auto">
          <a:xfrm>
            <a:off x="5337175" y="1423988"/>
            <a:ext cx="3806825" cy="587375"/>
          </a:xfrm>
          <a:custGeom>
            <a:avLst/>
            <a:gdLst>
              <a:gd name="T0" fmla="*/ 0 w 5414644"/>
              <a:gd name="T1" fmla="*/ 0 h 835660"/>
              <a:gd name="T2" fmla="*/ 5414644 w 5414644"/>
              <a:gd name="T3" fmla="*/ 835660 h 835660"/>
            </a:gdLst>
            <a:ahLst/>
            <a:cxnLst/>
            <a:rect l="T0" t="T1" r="T2" b="T3"/>
            <a:pathLst>
              <a:path w="5414644" h="835660">
                <a:moveTo>
                  <a:pt x="0" y="835202"/>
                </a:moveTo>
                <a:lnTo>
                  <a:pt x="5414518" y="835202"/>
                </a:lnTo>
                <a:lnTo>
                  <a:pt x="5414518" y="0"/>
                </a:lnTo>
                <a:lnTo>
                  <a:pt x="0" y="0"/>
                </a:lnTo>
                <a:lnTo>
                  <a:pt x="0" y="835202"/>
                </a:lnTo>
                <a:close/>
              </a:path>
            </a:pathLst>
          </a:custGeom>
          <a:noFill/>
          <a:ln w="25400">
            <a:solidFill>
              <a:srgbClr val="91848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" name="object 6"/>
          <p:cNvSpPr txBox="1"/>
          <p:nvPr/>
        </p:nvSpPr>
        <p:spPr>
          <a:xfrm>
            <a:off x="987425" y="1416050"/>
            <a:ext cx="7207250" cy="425450"/>
          </a:xfrm>
          <a:prstGeom prst="rect">
            <a:avLst/>
          </a:prstGeom>
          <a:solidFill>
            <a:srgbClr val="946151"/>
          </a:solidFill>
        </p:spPr>
        <p:txBody>
          <a:bodyPr lIns="0" tIns="116975" rIns="0" bIns="0">
            <a:spAutoFit/>
          </a:bodyPr>
          <a:lstStyle/>
          <a:p>
            <a:pPr marL="1438522">
              <a:spcBef>
                <a:spcPts val="921"/>
              </a:spcBef>
              <a:tabLst>
                <a:tab pos="5310743" algn="l"/>
              </a:tabLst>
              <a:defRPr/>
            </a:pPr>
            <a:r>
              <a:rPr sz="2000" spc="-120" dirty="0">
                <a:solidFill>
                  <a:srgbClr val="FFFFFF"/>
                </a:solidFill>
                <a:latin typeface="Arial"/>
                <a:cs typeface="Arial"/>
              </a:rPr>
              <a:t>Для</a:t>
            </a:r>
            <a:r>
              <a:rPr sz="20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193" dirty="0">
                <a:solidFill>
                  <a:srgbClr val="FFFFFF"/>
                </a:solidFill>
                <a:latin typeface="Arial"/>
                <a:cs typeface="Arial"/>
              </a:rPr>
              <a:t>НКО	</a:t>
            </a:r>
            <a:r>
              <a:rPr sz="2000" spc="-120" dirty="0">
                <a:solidFill>
                  <a:srgbClr val="FFFFFF"/>
                </a:solidFill>
                <a:latin typeface="Arial"/>
                <a:cs typeface="Arial"/>
              </a:rPr>
              <a:t>Для </a:t>
            </a:r>
            <a:r>
              <a:rPr sz="2000" spc="-200" dirty="0">
                <a:solidFill>
                  <a:srgbClr val="FFFFFF"/>
                </a:solidFill>
                <a:latin typeface="Arial"/>
                <a:cs typeface="Arial"/>
              </a:rPr>
              <a:t>ОМСУ </a:t>
            </a:r>
            <a:r>
              <a:rPr sz="2000" spc="-39" dirty="0">
                <a:solidFill>
                  <a:srgbClr val="FFFFFF"/>
                </a:solidFill>
                <a:latin typeface="Arial"/>
                <a:cs typeface="Arial"/>
              </a:rPr>
              <a:t>и</a:t>
            </a:r>
            <a:r>
              <a:rPr sz="2000" spc="-56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218" dirty="0">
                <a:solidFill>
                  <a:srgbClr val="FFFFFF"/>
                </a:solidFill>
                <a:latin typeface="Arial"/>
                <a:cs typeface="Arial"/>
              </a:rPr>
              <a:t>ОИВ</a:t>
            </a:r>
            <a:endParaRPr sz="2000">
              <a:latin typeface="Arial"/>
              <a:cs typeface="Arial"/>
            </a:endParaRPr>
          </a:p>
        </p:txBody>
      </p:sp>
      <p:sp>
        <p:nvSpPr>
          <p:cNvPr id="8199" name="object 7"/>
          <p:cNvSpPr>
            <a:spLocks noChangeArrowheads="1"/>
          </p:cNvSpPr>
          <p:nvPr/>
        </p:nvSpPr>
        <p:spPr bwMode="auto">
          <a:xfrm>
            <a:off x="5337175" y="2011363"/>
            <a:ext cx="3806825" cy="4141787"/>
          </a:xfrm>
          <a:custGeom>
            <a:avLst/>
            <a:gdLst>
              <a:gd name="T0" fmla="*/ 0 w 5414644"/>
              <a:gd name="T1" fmla="*/ 0 h 5890895"/>
              <a:gd name="T2" fmla="*/ 5414644 w 5414644"/>
              <a:gd name="T3" fmla="*/ 5890895 h 5890895"/>
            </a:gdLst>
            <a:ahLst/>
            <a:cxnLst/>
            <a:rect l="T0" t="T1" r="T2" b="T3"/>
            <a:pathLst>
              <a:path w="5414644" h="5890895">
                <a:moveTo>
                  <a:pt x="0" y="5890768"/>
                </a:moveTo>
                <a:lnTo>
                  <a:pt x="5414518" y="5890768"/>
                </a:lnTo>
                <a:lnTo>
                  <a:pt x="5414518" y="0"/>
                </a:lnTo>
                <a:lnTo>
                  <a:pt x="0" y="0"/>
                </a:lnTo>
                <a:lnTo>
                  <a:pt x="0" y="5890768"/>
                </a:lnTo>
                <a:close/>
              </a:path>
            </a:pathLst>
          </a:custGeom>
          <a:solidFill>
            <a:srgbClr val="DCD9D9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200" name="object 8"/>
          <p:cNvSpPr>
            <a:spLocks noChangeArrowheads="1"/>
          </p:cNvSpPr>
          <p:nvPr/>
        </p:nvSpPr>
        <p:spPr bwMode="auto">
          <a:xfrm>
            <a:off x="5337175" y="2011363"/>
            <a:ext cx="3806825" cy="4141787"/>
          </a:xfrm>
          <a:custGeom>
            <a:avLst/>
            <a:gdLst>
              <a:gd name="T0" fmla="*/ 0 w 5414644"/>
              <a:gd name="T1" fmla="*/ 0 h 5890895"/>
              <a:gd name="T2" fmla="*/ 5414644 w 5414644"/>
              <a:gd name="T3" fmla="*/ 5890895 h 5890895"/>
            </a:gdLst>
            <a:ahLst/>
            <a:cxnLst/>
            <a:rect l="T0" t="T1" r="T2" b="T3"/>
            <a:pathLst>
              <a:path w="5414644" h="5890895">
                <a:moveTo>
                  <a:pt x="0" y="5890768"/>
                </a:moveTo>
                <a:lnTo>
                  <a:pt x="5414518" y="5890768"/>
                </a:lnTo>
                <a:lnTo>
                  <a:pt x="5414518" y="0"/>
                </a:lnTo>
                <a:lnTo>
                  <a:pt x="0" y="0"/>
                </a:lnTo>
                <a:lnTo>
                  <a:pt x="0" y="5890768"/>
                </a:lnTo>
                <a:close/>
              </a:path>
            </a:pathLst>
          </a:custGeom>
          <a:noFill/>
          <a:ln w="25400">
            <a:solidFill>
              <a:srgbClr val="DCD9D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" name="object 9"/>
          <p:cNvSpPr txBox="1"/>
          <p:nvPr/>
        </p:nvSpPr>
        <p:spPr>
          <a:xfrm>
            <a:off x="5437188" y="2068513"/>
            <a:ext cx="3565525" cy="3967162"/>
          </a:xfrm>
          <a:prstGeom prst="rect">
            <a:avLst/>
          </a:prstGeom>
        </p:spPr>
        <p:txBody>
          <a:bodyPr lIns="0" tIns="41074" rIns="0" bIns="0">
            <a:spAutoFit/>
          </a:bodyPr>
          <a:lstStyle>
            <a:lvl1pPr marL="209550" indent="-200025" eaLnBrk="0" hangingPunct="0">
              <a:tabLst>
                <a:tab pos="2095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2095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2095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2095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2095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95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95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95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095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2238"/>
              </a:lnSpc>
              <a:spcBef>
                <a:spcPts val="325"/>
              </a:spcBef>
              <a:buFontTx/>
              <a:buChar char="•"/>
            </a:pPr>
            <a:r>
              <a:rPr lang="ru-RU" sz="2000"/>
              <a:t>Исполнение требований к  компонентам системы</a:t>
            </a:r>
          </a:p>
          <a:p>
            <a:pPr eaLnBrk="1" hangingPunct="1">
              <a:lnSpc>
                <a:spcPts val="2200"/>
              </a:lnSpc>
            </a:pPr>
            <a:r>
              <a:rPr lang="ru-RU" sz="2000"/>
              <a:t>поддержки СО НКО</a:t>
            </a:r>
          </a:p>
          <a:p>
            <a:pPr eaLnBrk="1" hangingPunct="1">
              <a:lnSpc>
                <a:spcPts val="2350"/>
              </a:lnSpc>
              <a:spcBef>
                <a:spcPts val="163"/>
              </a:spcBef>
              <a:buFontTx/>
              <a:buChar char="•"/>
            </a:pPr>
            <a:r>
              <a:rPr lang="ru-RU" sz="2000"/>
              <a:t>Одноканальный доступ к</a:t>
            </a:r>
          </a:p>
          <a:p>
            <a:pPr eaLnBrk="1" hangingPunct="1">
              <a:lnSpc>
                <a:spcPts val="2238"/>
              </a:lnSpc>
              <a:spcBef>
                <a:spcPts val="150"/>
              </a:spcBef>
            </a:pPr>
            <a:r>
              <a:rPr lang="ru-RU" sz="2000"/>
              <a:t>системам поддержки СО НКО  и к самим СО НКО</a:t>
            </a:r>
          </a:p>
          <a:p>
            <a:pPr eaLnBrk="1" hangingPunct="1">
              <a:lnSpc>
                <a:spcPct val="92000"/>
              </a:lnSpc>
              <a:spcBef>
                <a:spcPts val="338"/>
              </a:spcBef>
              <a:buFontTx/>
              <a:buChar char="•"/>
            </a:pPr>
            <a:r>
              <a:rPr lang="ru-RU" sz="2000"/>
              <a:t>Наличие практико-  ориентированного партнера-  эксперта в поддержке СО НКО</a:t>
            </a:r>
          </a:p>
          <a:p>
            <a:pPr eaLnBrk="1" hangingPunct="1">
              <a:lnSpc>
                <a:spcPts val="2338"/>
              </a:lnSpc>
              <a:spcBef>
                <a:spcPts val="175"/>
              </a:spcBef>
              <a:buFontTx/>
              <a:buChar char="•"/>
            </a:pPr>
            <a:r>
              <a:rPr lang="ru-RU" sz="2000"/>
              <a:t>Возможность	исполнения</a:t>
            </a:r>
          </a:p>
          <a:p>
            <a:pPr eaLnBrk="1" hangingPunct="1">
              <a:lnSpc>
                <a:spcPts val="2238"/>
              </a:lnSpc>
              <a:spcBef>
                <a:spcPts val="138"/>
              </a:spcBef>
            </a:pPr>
            <a:r>
              <a:rPr lang="ru-RU" sz="2000"/>
              <a:t>частичных наблюдений, учета  и контроля над системой</a:t>
            </a:r>
          </a:p>
          <a:p>
            <a:pPr eaLnBrk="1" hangingPunct="1">
              <a:lnSpc>
                <a:spcPts val="2200"/>
              </a:lnSpc>
            </a:pPr>
            <a:r>
              <a:rPr lang="ru-RU" sz="2000"/>
              <a:t>поддержки СО НКО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object 2"/>
          <p:cNvSpPr>
            <a:spLocks noChangeArrowheads="1"/>
          </p:cNvSpPr>
          <p:nvPr/>
        </p:nvSpPr>
        <p:spPr bwMode="auto">
          <a:xfrm>
            <a:off x="179388" y="0"/>
            <a:ext cx="8820150" cy="666750"/>
          </a:xfrm>
          <a:custGeom>
            <a:avLst/>
            <a:gdLst>
              <a:gd name="T0" fmla="*/ 0 w 12544425"/>
              <a:gd name="T1" fmla="*/ 0 h 948055"/>
              <a:gd name="T2" fmla="*/ 12544425 w 12544425"/>
              <a:gd name="T3" fmla="*/ 948055 h 948055"/>
            </a:gdLst>
            <a:ahLst/>
            <a:cxnLst/>
            <a:rect l="T0" t="T1" r="T2" b="T3"/>
            <a:pathLst>
              <a:path w="12544425" h="948055">
                <a:moveTo>
                  <a:pt x="0" y="947712"/>
                </a:moveTo>
                <a:lnTo>
                  <a:pt x="12544171" y="947712"/>
                </a:lnTo>
                <a:lnTo>
                  <a:pt x="12544171" y="0"/>
                </a:lnTo>
                <a:lnTo>
                  <a:pt x="0" y="0"/>
                </a:lnTo>
                <a:lnTo>
                  <a:pt x="0" y="947712"/>
                </a:lnTo>
                <a:close/>
              </a:path>
            </a:pathLst>
          </a:custGeom>
          <a:solidFill>
            <a:srgbClr val="D247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28675" y="0"/>
            <a:ext cx="7523163" cy="747713"/>
          </a:xfrm>
        </p:spPr>
        <p:txBody>
          <a:bodyPr tIns="28574"/>
          <a:lstStyle/>
          <a:p>
            <a:pPr marL="2528888" indent="-2519363">
              <a:lnSpc>
                <a:spcPts val="2788"/>
              </a:lnSpc>
              <a:spcBef>
                <a:spcPts val="225"/>
              </a:spcBef>
            </a:pPr>
            <a:r>
              <a:rPr lang="ru-RU" sz="2400" smtClean="0">
                <a:solidFill>
                  <a:srgbClr val="FFFFFF"/>
                </a:solidFill>
                <a:latin typeface="Arial" charset="0"/>
                <a:cs typeface="Arial" charset="0"/>
              </a:rPr>
              <a:t>Развитие инфраструктуры поддержки СО НКО на  местном уровне</a:t>
            </a:r>
            <a:endParaRPr lang="ru-RU" sz="2400" smtClean="0">
              <a:latin typeface="Arial" charset="0"/>
              <a:cs typeface="Arial" charset="0"/>
            </a:endParaRPr>
          </a:p>
        </p:txBody>
      </p:sp>
      <p:sp>
        <p:nvSpPr>
          <p:cNvPr id="9220" name="object 4"/>
          <p:cNvSpPr>
            <a:spLocks noChangeArrowheads="1"/>
          </p:cNvSpPr>
          <p:nvPr/>
        </p:nvSpPr>
        <p:spPr bwMode="auto">
          <a:xfrm>
            <a:off x="117475" y="973138"/>
            <a:ext cx="801688" cy="1366837"/>
          </a:xfrm>
          <a:custGeom>
            <a:avLst/>
            <a:gdLst>
              <a:gd name="T0" fmla="*/ 0 w 1140460"/>
              <a:gd name="T1" fmla="*/ 0 h 1942464"/>
              <a:gd name="T2" fmla="*/ 1140460 w 1140460"/>
              <a:gd name="T3" fmla="*/ 1942464 h 1942464"/>
            </a:gdLst>
            <a:ahLst/>
            <a:cxnLst/>
            <a:rect l="T0" t="T1" r="T2" b="T3"/>
            <a:pathLst>
              <a:path w="1140460" h="1942464">
                <a:moveTo>
                  <a:pt x="995491" y="0"/>
                </a:moveTo>
                <a:lnTo>
                  <a:pt x="947117" y="0"/>
                </a:lnTo>
                <a:lnTo>
                  <a:pt x="898788" y="2410"/>
                </a:lnTo>
                <a:lnTo>
                  <a:pt x="850593" y="7231"/>
                </a:lnTo>
                <a:lnTo>
                  <a:pt x="802624" y="14462"/>
                </a:lnTo>
                <a:lnTo>
                  <a:pt x="755086" y="24045"/>
                </a:lnTo>
                <a:lnTo>
                  <a:pt x="708561" y="35827"/>
                </a:lnTo>
                <a:lnTo>
                  <a:pt x="663093" y="49743"/>
                </a:lnTo>
                <a:lnTo>
                  <a:pt x="618727" y="65729"/>
                </a:lnTo>
                <a:lnTo>
                  <a:pt x="575510" y="83719"/>
                </a:lnTo>
                <a:lnTo>
                  <a:pt x="533485" y="103650"/>
                </a:lnTo>
                <a:lnTo>
                  <a:pt x="492699" y="125457"/>
                </a:lnTo>
                <a:lnTo>
                  <a:pt x="453195" y="149075"/>
                </a:lnTo>
                <a:lnTo>
                  <a:pt x="415021" y="174441"/>
                </a:lnTo>
                <a:lnTo>
                  <a:pt x="378219" y="201489"/>
                </a:lnTo>
                <a:lnTo>
                  <a:pt x="342836" y="230155"/>
                </a:lnTo>
                <a:lnTo>
                  <a:pt x="308918" y="260375"/>
                </a:lnTo>
                <a:lnTo>
                  <a:pt x="276508" y="292084"/>
                </a:lnTo>
                <a:lnTo>
                  <a:pt x="245652" y="325217"/>
                </a:lnTo>
                <a:lnTo>
                  <a:pt x="216395" y="359711"/>
                </a:lnTo>
                <a:lnTo>
                  <a:pt x="188783" y="395501"/>
                </a:lnTo>
                <a:lnTo>
                  <a:pt x="162860" y="432521"/>
                </a:lnTo>
                <a:lnTo>
                  <a:pt x="138672" y="470709"/>
                </a:lnTo>
                <a:lnTo>
                  <a:pt x="116264" y="509998"/>
                </a:lnTo>
                <a:lnTo>
                  <a:pt x="95680" y="550326"/>
                </a:lnTo>
                <a:lnTo>
                  <a:pt x="76967" y="591627"/>
                </a:lnTo>
                <a:lnTo>
                  <a:pt x="60169" y="633836"/>
                </a:lnTo>
                <a:lnTo>
                  <a:pt x="45331" y="676890"/>
                </a:lnTo>
                <a:lnTo>
                  <a:pt x="32499" y="720724"/>
                </a:lnTo>
                <a:lnTo>
                  <a:pt x="21717" y="765273"/>
                </a:lnTo>
                <a:lnTo>
                  <a:pt x="13031" y="810473"/>
                </a:lnTo>
                <a:lnTo>
                  <a:pt x="6486" y="856260"/>
                </a:lnTo>
                <a:lnTo>
                  <a:pt x="2127" y="902568"/>
                </a:lnTo>
                <a:lnTo>
                  <a:pt x="0" y="949334"/>
                </a:lnTo>
                <a:lnTo>
                  <a:pt x="148" y="996493"/>
                </a:lnTo>
                <a:lnTo>
                  <a:pt x="2618" y="1043980"/>
                </a:lnTo>
                <a:lnTo>
                  <a:pt x="7455" y="1091731"/>
                </a:lnTo>
                <a:lnTo>
                  <a:pt x="14703" y="1139682"/>
                </a:lnTo>
                <a:lnTo>
                  <a:pt x="24292" y="1187220"/>
                </a:lnTo>
                <a:lnTo>
                  <a:pt x="36080" y="1233746"/>
                </a:lnTo>
                <a:lnTo>
                  <a:pt x="50000" y="1279214"/>
                </a:lnTo>
                <a:lnTo>
                  <a:pt x="65990" y="1323580"/>
                </a:lnTo>
                <a:lnTo>
                  <a:pt x="83984" y="1366799"/>
                </a:lnTo>
                <a:lnTo>
                  <a:pt x="103919" y="1408824"/>
                </a:lnTo>
                <a:lnTo>
                  <a:pt x="125729" y="1449612"/>
                </a:lnTo>
                <a:lnTo>
                  <a:pt x="149351" y="1489116"/>
                </a:lnTo>
                <a:lnTo>
                  <a:pt x="174719" y="1527292"/>
                </a:lnTo>
                <a:lnTo>
                  <a:pt x="201769" y="1564095"/>
                </a:lnTo>
                <a:lnTo>
                  <a:pt x="230438" y="1599478"/>
                </a:lnTo>
                <a:lnTo>
                  <a:pt x="260660" y="1633398"/>
                </a:lnTo>
                <a:lnTo>
                  <a:pt x="292370" y="1665809"/>
                </a:lnTo>
                <a:lnTo>
                  <a:pt x="325505" y="1696666"/>
                </a:lnTo>
                <a:lnTo>
                  <a:pt x="360000" y="1725924"/>
                </a:lnTo>
                <a:lnTo>
                  <a:pt x="395791" y="1753537"/>
                </a:lnTo>
                <a:lnTo>
                  <a:pt x="432812" y="1779460"/>
                </a:lnTo>
                <a:lnTo>
                  <a:pt x="471001" y="1803649"/>
                </a:lnTo>
                <a:lnTo>
                  <a:pt x="510291" y="1826058"/>
                </a:lnTo>
                <a:lnTo>
                  <a:pt x="550619" y="1846641"/>
                </a:lnTo>
                <a:lnTo>
                  <a:pt x="591920" y="1865354"/>
                </a:lnTo>
                <a:lnTo>
                  <a:pt x="634129" y="1882152"/>
                </a:lnTo>
                <a:lnTo>
                  <a:pt x="677183" y="1896989"/>
                </a:lnTo>
                <a:lnTo>
                  <a:pt x="721017" y="1909821"/>
                </a:lnTo>
                <a:lnTo>
                  <a:pt x="765566" y="1920601"/>
                </a:lnTo>
                <a:lnTo>
                  <a:pt x="810766" y="1929285"/>
                </a:lnTo>
                <a:lnTo>
                  <a:pt x="856553" y="1935828"/>
                </a:lnTo>
                <a:lnTo>
                  <a:pt x="902861" y="1940185"/>
                </a:lnTo>
                <a:lnTo>
                  <a:pt x="949626" y="1942310"/>
                </a:lnTo>
                <a:lnTo>
                  <a:pt x="996785" y="1942158"/>
                </a:lnTo>
                <a:lnTo>
                  <a:pt x="1044272" y="1939684"/>
                </a:lnTo>
                <a:lnTo>
                  <a:pt x="1092023" y="1934843"/>
                </a:lnTo>
                <a:lnTo>
                  <a:pt x="1139974" y="1927590"/>
                </a:lnTo>
                <a:lnTo>
                  <a:pt x="1139974" y="14462"/>
                </a:lnTo>
                <a:lnTo>
                  <a:pt x="1092010" y="7231"/>
                </a:lnTo>
                <a:lnTo>
                  <a:pt x="1043818" y="2410"/>
                </a:lnTo>
                <a:lnTo>
                  <a:pt x="995491" y="0"/>
                </a:lnTo>
                <a:close/>
              </a:path>
            </a:pathLst>
          </a:custGeom>
          <a:solidFill>
            <a:srgbClr val="DECD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221" name="object 5"/>
          <p:cNvSpPr>
            <a:spLocks noChangeArrowheads="1"/>
          </p:cNvSpPr>
          <p:nvPr/>
        </p:nvSpPr>
        <p:spPr bwMode="auto">
          <a:xfrm>
            <a:off x="214313" y="1085850"/>
            <a:ext cx="625475" cy="62388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222" name="object 6"/>
          <p:cNvSpPr>
            <a:spLocks noChangeArrowheads="1"/>
          </p:cNvSpPr>
          <p:nvPr/>
        </p:nvSpPr>
        <p:spPr bwMode="auto">
          <a:xfrm>
            <a:off x="254000" y="1109663"/>
            <a:ext cx="546100" cy="547687"/>
          </a:xfrm>
          <a:custGeom>
            <a:avLst/>
            <a:gdLst>
              <a:gd name="T0" fmla="*/ 0 w 777240"/>
              <a:gd name="T1" fmla="*/ 0 h 777239"/>
              <a:gd name="T2" fmla="*/ 777240 w 777240"/>
              <a:gd name="T3" fmla="*/ 777239 h 777239"/>
            </a:gdLst>
            <a:ahLst/>
            <a:cxnLst/>
            <a:rect l="T0" t="T1" r="T2" b="T3"/>
            <a:pathLst>
              <a:path w="777240" h="777239">
                <a:moveTo>
                  <a:pt x="777087" y="0"/>
                </a:moveTo>
                <a:lnTo>
                  <a:pt x="729748" y="1418"/>
                </a:lnTo>
                <a:lnTo>
                  <a:pt x="683159" y="5619"/>
                </a:lnTo>
                <a:lnTo>
                  <a:pt x="637402" y="12522"/>
                </a:lnTo>
                <a:lnTo>
                  <a:pt x="592557" y="22044"/>
                </a:lnTo>
                <a:lnTo>
                  <a:pt x="548707" y="34105"/>
                </a:lnTo>
                <a:lnTo>
                  <a:pt x="505932" y="48624"/>
                </a:lnTo>
                <a:lnTo>
                  <a:pt x="464314" y="65519"/>
                </a:lnTo>
                <a:lnTo>
                  <a:pt x="423933" y="84708"/>
                </a:lnTo>
                <a:lnTo>
                  <a:pt x="384872" y="106110"/>
                </a:lnTo>
                <a:lnTo>
                  <a:pt x="347211" y="129645"/>
                </a:lnTo>
                <a:lnTo>
                  <a:pt x="311031" y="155230"/>
                </a:lnTo>
                <a:lnTo>
                  <a:pt x="276415" y="182785"/>
                </a:lnTo>
                <a:lnTo>
                  <a:pt x="243443" y="212227"/>
                </a:lnTo>
                <a:lnTo>
                  <a:pt x="212197" y="243476"/>
                </a:lnTo>
                <a:lnTo>
                  <a:pt x="182757" y="276451"/>
                </a:lnTo>
                <a:lnTo>
                  <a:pt x="155206" y="311069"/>
                </a:lnTo>
                <a:lnTo>
                  <a:pt x="129624" y="347251"/>
                </a:lnTo>
                <a:lnTo>
                  <a:pt x="106092" y="384913"/>
                </a:lnTo>
                <a:lnTo>
                  <a:pt x="84693" y="423975"/>
                </a:lnTo>
                <a:lnTo>
                  <a:pt x="65507" y="464356"/>
                </a:lnTo>
                <a:lnTo>
                  <a:pt x="48615" y="505975"/>
                </a:lnTo>
                <a:lnTo>
                  <a:pt x="34099" y="548749"/>
                </a:lnTo>
                <a:lnTo>
                  <a:pt x="22040" y="592598"/>
                </a:lnTo>
                <a:lnTo>
                  <a:pt x="12519" y="637440"/>
                </a:lnTo>
                <a:lnTo>
                  <a:pt x="5618" y="683194"/>
                </a:lnTo>
                <a:lnTo>
                  <a:pt x="1418" y="729779"/>
                </a:lnTo>
                <a:lnTo>
                  <a:pt x="0" y="777112"/>
                </a:lnTo>
                <a:lnTo>
                  <a:pt x="777087" y="777112"/>
                </a:lnTo>
                <a:lnTo>
                  <a:pt x="77708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223" name="object 7"/>
          <p:cNvSpPr>
            <a:spLocks noChangeArrowheads="1"/>
          </p:cNvSpPr>
          <p:nvPr/>
        </p:nvSpPr>
        <p:spPr bwMode="auto">
          <a:xfrm>
            <a:off x="254000" y="1109663"/>
            <a:ext cx="546100" cy="547687"/>
          </a:xfrm>
          <a:custGeom>
            <a:avLst/>
            <a:gdLst>
              <a:gd name="T0" fmla="*/ 0 w 777240"/>
              <a:gd name="T1" fmla="*/ 0 h 777239"/>
              <a:gd name="T2" fmla="*/ 777240 w 777240"/>
              <a:gd name="T3" fmla="*/ 777239 h 777239"/>
            </a:gdLst>
            <a:ahLst/>
            <a:cxnLst/>
            <a:rect l="T0" t="T1" r="T2" b="T3"/>
            <a:pathLst>
              <a:path w="777240" h="777239">
                <a:moveTo>
                  <a:pt x="0" y="777112"/>
                </a:moveTo>
                <a:lnTo>
                  <a:pt x="1418" y="729779"/>
                </a:lnTo>
                <a:lnTo>
                  <a:pt x="5618" y="683194"/>
                </a:lnTo>
                <a:lnTo>
                  <a:pt x="12519" y="637440"/>
                </a:lnTo>
                <a:lnTo>
                  <a:pt x="22040" y="592598"/>
                </a:lnTo>
                <a:lnTo>
                  <a:pt x="34099" y="548749"/>
                </a:lnTo>
                <a:lnTo>
                  <a:pt x="48615" y="505975"/>
                </a:lnTo>
                <a:lnTo>
                  <a:pt x="65507" y="464356"/>
                </a:lnTo>
                <a:lnTo>
                  <a:pt x="84693" y="423975"/>
                </a:lnTo>
                <a:lnTo>
                  <a:pt x="106092" y="384913"/>
                </a:lnTo>
                <a:lnTo>
                  <a:pt x="129624" y="347251"/>
                </a:lnTo>
                <a:lnTo>
                  <a:pt x="155206" y="311069"/>
                </a:lnTo>
                <a:lnTo>
                  <a:pt x="182757" y="276451"/>
                </a:lnTo>
                <a:lnTo>
                  <a:pt x="212197" y="243476"/>
                </a:lnTo>
                <a:lnTo>
                  <a:pt x="243443" y="212227"/>
                </a:lnTo>
                <a:lnTo>
                  <a:pt x="276415" y="182785"/>
                </a:lnTo>
                <a:lnTo>
                  <a:pt x="311031" y="155230"/>
                </a:lnTo>
                <a:lnTo>
                  <a:pt x="347211" y="129645"/>
                </a:lnTo>
                <a:lnTo>
                  <a:pt x="384872" y="106110"/>
                </a:lnTo>
                <a:lnTo>
                  <a:pt x="423933" y="84708"/>
                </a:lnTo>
                <a:lnTo>
                  <a:pt x="464314" y="65519"/>
                </a:lnTo>
                <a:lnTo>
                  <a:pt x="505932" y="48624"/>
                </a:lnTo>
                <a:lnTo>
                  <a:pt x="548707" y="34105"/>
                </a:lnTo>
                <a:lnTo>
                  <a:pt x="592557" y="22044"/>
                </a:lnTo>
                <a:lnTo>
                  <a:pt x="637402" y="12522"/>
                </a:lnTo>
                <a:lnTo>
                  <a:pt x="683159" y="5619"/>
                </a:lnTo>
                <a:lnTo>
                  <a:pt x="729748" y="1418"/>
                </a:lnTo>
                <a:lnTo>
                  <a:pt x="777087" y="0"/>
                </a:lnTo>
                <a:lnTo>
                  <a:pt x="777087" y="777112"/>
                </a:lnTo>
                <a:lnTo>
                  <a:pt x="0" y="777112"/>
                </a:lnTo>
                <a:close/>
              </a:path>
            </a:pathLst>
          </a:custGeom>
          <a:noFill/>
          <a:ln w="25400">
            <a:solidFill>
              <a:srgbClr val="8B281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" name="object 8"/>
          <p:cNvSpPr txBox="1"/>
          <p:nvPr/>
        </p:nvSpPr>
        <p:spPr>
          <a:xfrm>
            <a:off x="744754" y="2468029"/>
            <a:ext cx="179536" cy="2228404"/>
          </a:xfrm>
          <a:prstGeom prst="rect">
            <a:avLst/>
          </a:prstGeom>
        </p:spPr>
        <p:txBody>
          <a:bodyPr vert="vert270" lIns="0" tIns="0" rIns="0" bIns="0">
            <a:spAutoFit/>
          </a:bodyPr>
          <a:lstStyle/>
          <a:p>
            <a:pPr marL="8929">
              <a:lnSpc>
                <a:spcPts val="1410"/>
              </a:lnSpc>
              <a:defRPr/>
            </a:pPr>
            <a:r>
              <a:rPr sz="1400" b="1" spc="-95" dirty="0">
                <a:solidFill>
                  <a:srgbClr val="9A0000"/>
                </a:solidFill>
                <a:latin typeface="Trebuchet MS"/>
                <a:cs typeface="Trebuchet MS"/>
              </a:rPr>
              <a:t>Инфраструктура</a:t>
            </a:r>
            <a:r>
              <a:rPr sz="1400" b="1" spc="-141" dirty="0">
                <a:solidFill>
                  <a:srgbClr val="9A0000"/>
                </a:solidFill>
                <a:latin typeface="Trebuchet MS"/>
                <a:cs typeface="Trebuchet MS"/>
              </a:rPr>
              <a:t> </a:t>
            </a:r>
            <a:r>
              <a:rPr sz="1400" b="1" spc="-74" dirty="0">
                <a:solidFill>
                  <a:srgbClr val="9A0000"/>
                </a:solidFill>
                <a:latin typeface="Trebuchet MS"/>
                <a:cs typeface="Trebuchet MS"/>
              </a:rPr>
              <a:t>поддержки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63625" y="871538"/>
            <a:ext cx="4300538" cy="6065837"/>
          </a:xfrm>
          <a:prstGeom prst="rect">
            <a:avLst/>
          </a:prstGeom>
        </p:spPr>
        <p:txBody>
          <a:bodyPr lIns="0" tIns="5358" rIns="0" bIns="0">
            <a:spAutoFit/>
          </a:bodyPr>
          <a:lstStyle>
            <a:lvl1pPr marL="79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02000"/>
              </a:lnSpc>
              <a:spcBef>
                <a:spcPts val="38"/>
              </a:spcBef>
            </a:pPr>
            <a:r>
              <a:rPr lang="ru-RU" sz="1300"/>
              <a:t>Цель инфраструктурной поддержки - уменьшение издержек  СО НКО на получение информации, доступ к ресурсной</a:t>
            </a:r>
          </a:p>
          <a:p>
            <a:pPr eaLnBrk="1" hangingPunct="1">
              <a:lnSpc>
                <a:spcPct val="102000"/>
              </a:lnSpc>
              <a:spcBef>
                <a:spcPts val="13"/>
              </a:spcBef>
            </a:pPr>
            <a:r>
              <a:rPr lang="ru-RU" sz="1300"/>
              <a:t>поддержке, затрат на бухгалтерское, юридическое и иное  сопровождение НКО. Развитие инфраструктурной поддержки  включает:</a:t>
            </a:r>
          </a:p>
          <a:p>
            <a:pPr eaLnBrk="1" hangingPunct="1">
              <a:lnSpc>
                <a:spcPct val="102000"/>
              </a:lnSpc>
              <a:spcBef>
                <a:spcPts val="413"/>
              </a:spcBef>
              <a:buFontTx/>
              <a:buChar char="—"/>
            </a:pPr>
            <a:r>
              <a:rPr lang="ru-RU" sz="1300"/>
              <a:t>создание сети специализированных доступных и  качественных услуг и сервисов для СО НКО:  консультирование, информирование, методическая  поддержка, клубная деятельность;</a:t>
            </a:r>
          </a:p>
          <a:p>
            <a:pPr eaLnBrk="1" hangingPunct="1">
              <a:lnSpc>
                <a:spcPct val="102000"/>
              </a:lnSpc>
              <a:spcBef>
                <a:spcPts val="413"/>
              </a:spcBef>
              <a:buFontTx/>
              <a:buChar char="—"/>
            </a:pPr>
            <a:r>
              <a:rPr lang="ru-RU" sz="1300"/>
              <a:t>развитие сети пунктов шаговой доступности для граждан и  инициативных групп – микрорайонная активность (помимо  ОЦ, это могут быть иные организации социальной</a:t>
            </a:r>
          </a:p>
          <a:p>
            <a:pPr eaLnBrk="1" hangingPunct="1">
              <a:spcBef>
                <a:spcPts val="25"/>
              </a:spcBef>
            </a:pPr>
            <a:r>
              <a:rPr lang="ru-RU" sz="1300"/>
              <a:t>инфраструктуры (школы, библиотеки, учреждения</a:t>
            </a:r>
          </a:p>
          <a:p>
            <a:pPr eaLnBrk="1" hangingPunct="1">
              <a:spcBef>
                <a:spcPts val="25"/>
              </a:spcBef>
            </a:pPr>
            <a:r>
              <a:rPr lang="ru-RU" sz="1300"/>
              <a:t>дополнительного образования, а также ТОС или НКО);</a:t>
            </a:r>
          </a:p>
          <a:p>
            <a:pPr eaLnBrk="1" hangingPunct="1">
              <a:lnSpc>
                <a:spcPct val="102000"/>
              </a:lnSpc>
              <a:spcBef>
                <a:spcPts val="425"/>
              </a:spcBef>
              <a:buFontTx/>
              <a:buChar char="—"/>
            </a:pPr>
            <a:r>
              <a:rPr lang="ru-RU" sz="1300"/>
              <a:t>стимулирование деятельности тематических ассоциаций  НКО;</a:t>
            </a:r>
          </a:p>
          <a:p>
            <a:pPr eaLnBrk="1" hangingPunct="1">
              <a:lnSpc>
                <a:spcPct val="102000"/>
              </a:lnSpc>
              <a:spcBef>
                <a:spcPts val="413"/>
              </a:spcBef>
              <a:buFontTx/>
              <a:buChar char="—"/>
            </a:pPr>
            <a:r>
              <a:rPr lang="ru-RU" sz="1300"/>
              <a:t>система поощрений (премий и т.п.) СО НКО за их вклад в  развитие инфраструктуры и качественных сервисов для СО  НКО.</a:t>
            </a:r>
          </a:p>
          <a:p>
            <a:pPr eaLnBrk="1" hangingPunct="1">
              <a:lnSpc>
                <a:spcPct val="102000"/>
              </a:lnSpc>
              <a:spcBef>
                <a:spcPts val="425"/>
              </a:spcBef>
            </a:pPr>
            <a:r>
              <a:rPr lang="ru-RU" sz="1300" b="1">
                <a:solidFill>
                  <a:srgbClr val="946151"/>
                </a:solidFill>
                <a:latin typeface="Trebuchet MS" pitchFamily="34" charset="0"/>
              </a:rPr>
              <a:t>Объектами инфраструктуры поддержки </a:t>
            </a:r>
            <a:r>
              <a:rPr lang="ru-RU" sz="1300"/>
              <a:t>социально  ориентированных некоммерческих организаций могут  являться: ресурсные центры, обучающие центры для СО НКО,</a:t>
            </a:r>
          </a:p>
          <a:p>
            <a:pPr eaLnBrk="1" hangingPunct="1">
              <a:lnSpc>
                <a:spcPct val="102000"/>
              </a:lnSpc>
            </a:pPr>
            <a:r>
              <a:rPr lang="ru-RU" sz="1300"/>
              <a:t>«бизнес»-инкубаторы, центры коворкинга (предоставления  временных оборудованных рабочих мест) для специалистов и  добровольцев СО НКО, консалтинговые организации,</a:t>
            </a:r>
          </a:p>
          <a:p>
            <a:pPr eaLnBrk="1" hangingPunct="1">
              <a:spcBef>
                <a:spcPts val="25"/>
              </a:spcBef>
            </a:pPr>
            <a:r>
              <a:rPr lang="ru-RU" sz="1300"/>
              <a:t>профсоюзы СО НКО и т.д.</a:t>
            </a:r>
          </a:p>
        </p:txBody>
      </p:sp>
      <p:sp>
        <p:nvSpPr>
          <p:cNvPr id="9226" name="object 10"/>
          <p:cNvSpPr>
            <a:spLocks noChangeArrowheads="1"/>
          </p:cNvSpPr>
          <p:nvPr/>
        </p:nvSpPr>
        <p:spPr bwMode="auto">
          <a:xfrm>
            <a:off x="5703888" y="973138"/>
            <a:ext cx="801687" cy="1366837"/>
          </a:xfrm>
          <a:custGeom>
            <a:avLst/>
            <a:gdLst>
              <a:gd name="T0" fmla="*/ 0 w 1140459"/>
              <a:gd name="T1" fmla="*/ 0 h 1942464"/>
              <a:gd name="T2" fmla="*/ 1140459 w 1140459"/>
              <a:gd name="T3" fmla="*/ 1942464 h 1942464"/>
            </a:gdLst>
            <a:ahLst/>
            <a:cxnLst/>
            <a:rect l="T0" t="T1" r="T2" b="T3"/>
            <a:pathLst>
              <a:path w="1140459" h="1942464">
                <a:moveTo>
                  <a:pt x="995421" y="0"/>
                </a:moveTo>
                <a:lnTo>
                  <a:pt x="947052" y="0"/>
                </a:lnTo>
                <a:lnTo>
                  <a:pt x="898736" y="2410"/>
                </a:lnTo>
                <a:lnTo>
                  <a:pt x="850564" y="7231"/>
                </a:lnTo>
                <a:lnTo>
                  <a:pt x="802627" y="14462"/>
                </a:lnTo>
                <a:lnTo>
                  <a:pt x="755089" y="24045"/>
                </a:lnTo>
                <a:lnTo>
                  <a:pt x="708563" y="35827"/>
                </a:lnTo>
                <a:lnTo>
                  <a:pt x="663095" y="49743"/>
                </a:lnTo>
                <a:lnTo>
                  <a:pt x="618729" y="65729"/>
                </a:lnTo>
                <a:lnTo>
                  <a:pt x="575510" y="83719"/>
                </a:lnTo>
                <a:lnTo>
                  <a:pt x="533485" y="103650"/>
                </a:lnTo>
                <a:lnTo>
                  <a:pt x="492697" y="125457"/>
                </a:lnTo>
                <a:lnTo>
                  <a:pt x="453193" y="149075"/>
                </a:lnTo>
                <a:lnTo>
                  <a:pt x="415017" y="174441"/>
                </a:lnTo>
                <a:lnTo>
                  <a:pt x="378215" y="201489"/>
                </a:lnTo>
                <a:lnTo>
                  <a:pt x="342831" y="230155"/>
                </a:lnTo>
                <a:lnTo>
                  <a:pt x="308911" y="260375"/>
                </a:lnTo>
                <a:lnTo>
                  <a:pt x="276500" y="292084"/>
                </a:lnTo>
                <a:lnTo>
                  <a:pt x="245643" y="325217"/>
                </a:lnTo>
                <a:lnTo>
                  <a:pt x="216385" y="359711"/>
                </a:lnTo>
                <a:lnTo>
                  <a:pt x="188772" y="395501"/>
                </a:lnTo>
                <a:lnTo>
                  <a:pt x="162849" y="432521"/>
                </a:lnTo>
                <a:lnTo>
                  <a:pt x="138660" y="470709"/>
                </a:lnTo>
                <a:lnTo>
                  <a:pt x="116252" y="509998"/>
                </a:lnTo>
                <a:lnTo>
                  <a:pt x="95668" y="550326"/>
                </a:lnTo>
                <a:lnTo>
                  <a:pt x="76955" y="591627"/>
                </a:lnTo>
                <a:lnTo>
                  <a:pt x="60157" y="633836"/>
                </a:lnTo>
                <a:lnTo>
                  <a:pt x="45320" y="676890"/>
                </a:lnTo>
                <a:lnTo>
                  <a:pt x="32489" y="720724"/>
                </a:lnTo>
                <a:lnTo>
                  <a:pt x="21708" y="765273"/>
                </a:lnTo>
                <a:lnTo>
                  <a:pt x="13024" y="810473"/>
                </a:lnTo>
                <a:lnTo>
                  <a:pt x="6481" y="856260"/>
                </a:lnTo>
                <a:lnTo>
                  <a:pt x="2124" y="902568"/>
                </a:lnTo>
                <a:lnTo>
                  <a:pt x="0" y="949334"/>
                </a:lnTo>
                <a:lnTo>
                  <a:pt x="151" y="996493"/>
                </a:lnTo>
                <a:lnTo>
                  <a:pt x="2625" y="1043980"/>
                </a:lnTo>
                <a:lnTo>
                  <a:pt x="7466" y="1091731"/>
                </a:lnTo>
                <a:lnTo>
                  <a:pt x="14719" y="1139682"/>
                </a:lnTo>
                <a:lnTo>
                  <a:pt x="24303" y="1187220"/>
                </a:lnTo>
                <a:lnTo>
                  <a:pt x="36085" y="1233746"/>
                </a:lnTo>
                <a:lnTo>
                  <a:pt x="50001" y="1279214"/>
                </a:lnTo>
                <a:lnTo>
                  <a:pt x="65986" y="1323580"/>
                </a:lnTo>
                <a:lnTo>
                  <a:pt x="83976" y="1366799"/>
                </a:lnTo>
                <a:lnTo>
                  <a:pt x="103907" y="1408824"/>
                </a:lnTo>
                <a:lnTo>
                  <a:pt x="125714" y="1449612"/>
                </a:lnTo>
                <a:lnTo>
                  <a:pt x="149333" y="1489116"/>
                </a:lnTo>
                <a:lnTo>
                  <a:pt x="174698" y="1527292"/>
                </a:lnTo>
                <a:lnTo>
                  <a:pt x="201746" y="1564095"/>
                </a:lnTo>
                <a:lnTo>
                  <a:pt x="230412" y="1599478"/>
                </a:lnTo>
                <a:lnTo>
                  <a:pt x="260632" y="1633398"/>
                </a:lnTo>
                <a:lnTo>
                  <a:pt x="292341" y="1665809"/>
                </a:lnTo>
                <a:lnTo>
                  <a:pt x="325475" y="1696666"/>
                </a:lnTo>
                <a:lnTo>
                  <a:pt x="359968" y="1725924"/>
                </a:lnTo>
                <a:lnTo>
                  <a:pt x="395758" y="1753537"/>
                </a:lnTo>
                <a:lnTo>
                  <a:pt x="432779" y="1779460"/>
                </a:lnTo>
                <a:lnTo>
                  <a:pt x="470966" y="1803649"/>
                </a:lnTo>
                <a:lnTo>
                  <a:pt x="510256" y="1826058"/>
                </a:lnTo>
                <a:lnTo>
                  <a:pt x="550583" y="1846641"/>
                </a:lnTo>
                <a:lnTo>
                  <a:pt x="591884" y="1865354"/>
                </a:lnTo>
                <a:lnTo>
                  <a:pt x="634094" y="1882152"/>
                </a:lnTo>
                <a:lnTo>
                  <a:pt x="677147" y="1896989"/>
                </a:lnTo>
                <a:lnTo>
                  <a:pt x="720981" y="1909821"/>
                </a:lnTo>
                <a:lnTo>
                  <a:pt x="765530" y="1920601"/>
                </a:lnTo>
                <a:lnTo>
                  <a:pt x="810730" y="1929285"/>
                </a:lnTo>
                <a:lnTo>
                  <a:pt x="856517" y="1935828"/>
                </a:lnTo>
                <a:lnTo>
                  <a:pt x="902825" y="1940185"/>
                </a:lnTo>
                <a:lnTo>
                  <a:pt x="949591" y="1942310"/>
                </a:lnTo>
                <a:lnTo>
                  <a:pt x="996750" y="1942158"/>
                </a:lnTo>
                <a:lnTo>
                  <a:pt x="1044237" y="1939684"/>
                </a:lnTo>
                <a:lnTo>
                  <a:pt x="1091988" y="1934843"/>
                </a:lnTo>
                <a:lnTo>
                  <a:pt x="1139939" y="1927590"/>
                </a:lnTo>
                <a:lnTo>
                  <a:pt x="1139939" y="14462"/>
                </a:lnTo>
                <a:lnTo>
                  <a:pt x="1091956" y="7231"/>
                </a:lnTo>
                <a:lnTo>
                  <a:pt x="1043753" y="2410"/>
                </a:lnTo>
                <a:lnTo>
                  <a:pt x="995421" y="0"/>
                </a:lnTo>
                <a:close/>
              </a:path>
            </a:pathLst>
          </a:custGeom>
          <a:solidFill>
            <a:srgbClr val="DECD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227" name="object 11"/>
          <p:cNvSpPr>
            <a:spLocks noChangeArrowheads="1"/>
          </p:cNvSpPr>
          <p:nvPr/>
        </p:nvSpPr>
        <p:spPr bwMode="auto">
          <a:xfrm>
            <a:off x="5800725" y="1085850"/>
            <a:ext cx="623888" cy="11699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228" name="object 12"/>
          <p:cNvSpPr>
            <a:spLocks noChangeArrowheads="1"/>
          </p:cNvSpPr>
          <p:nvPr/>
        </p:nvSpPr>
        <p:spPr bwMode="auto">
          <a:xfrm>
            <a:off x="5840413" y="1109663"/>
            <a:ext cx="546100" cy="1093787"/>
          </a:xfrm>
          <a:custGeom>
            <a:avLst/>
            <a:gdLst>
              <a:gd name="T0" fmla="*/ 0 w 777240"/>
              <a:gd name="T1" fmla="*/ 0 h 1554480"/>
              <a:gd name="T2" fmla="*/ 777240 w 777240"/>
              <a:gd name="T3" fmla="*/ 1554480 h 1554480"/>
            </a:gdLst>
            <a:ahLst/>
            <a:cxnLst/>
            <a:rect l="T0" t="T1" r="T2" b="T3"/>
            <a:pathLst>
              <a:path w="777240" h="1554480">
                <a:moveTo>
                  <a:pt x="777112" y="0"/>
                </a:moveTo>
                <a:lnTo>
                  <a:pt x="729779" y="1418"/>
                </a:lnTo>
                <a:lnTo>
                  <a:pt x="683194" y="5619"/>
                </a:lnTo>
                <a:lnTo>
                  <a:pt x="637440" y="12522"/>
                </a:lnTo>
                <a:lnTo>
                  <a:pt x="592598" y="22044"/>
                </a:lnTo>
                <a:lnTo>
                  <a:pt x="548749" y="34105"/>
                </a:lnTo>
                <a:lnTo>
                  <a:pt x="505975" y="48624"/>
                </a:lnTo>
                <a:lnTo>
                  <a:pt x="464356" y="65519"/>
                </a:lnTo>
                <a:lnTo>
                  <a:pt x="423975" y="84708"/>
                </a:lnTo>
                <a:lnTo>
                  <a:pt x="384913" y="106110"/>
                </a:lnTo>
                <a:lnTo>
                  <a:pt x="347251" y="129645"/>
                </a:lnTo>
                <a:lnTo>
                  <a:pt x="311069" y="155230"/>
                </a:lnTo>
                <a:lnTo>
                  <a:pt x="276451" y="182785"/>
                </a:lnTo>
                <a:lnTo>
                  <a:pt x="243476" y="212227"/>
                </a:lnTo>
                <a:lnTo>
                  <a:pt x="212227" y="243476"/>
                </a:lnTo>
                <a:lnTo>
                  <a:pt x="182785" y="276451"/>
                </a:lnTo>
                <a:lnTo>
                  <a:pt x="155230" y="311069"/>
                </a:lnTo>
                <a:lnTo>
                  <a:pt x="129645" y="347251"/>
                </a:lnTo>
                <a:lnTo>
                  <a:pt x="106110" y="384913"/>
                </a:lnTo>
                <a:lnTo>
                  <a:pt x="84708" y="423975"/>
                </a:lnTo>
                <a:lnTo>
                  <a:pt x="65519" y="464356"/>
                </a:lnTo>
                <a:lnTo>
                  <a:pt x="48624" y="505975"/>
                </a:lnTo>
                <a:lnTo>
                  <a:pt x="34105" y="548749"/>
                </a:lnTo>
                <a:lnTo>
                  <a:pt x="22044" y="592598"/>
                </a:lnTo>
                <a:lnTo>
                  <a:pt x="12522" y="637440"/>
                </a:lnTo>
                <a:lnTo>
                  <a:pt x="5619" y="683194"/>
                </a:lnTo>
                <a:lnTo>
                  <a:pt x="1418" y="729779"/>
                </a:lnTo>
                <a:lnTo>
                  <a:pt x="0" y="777112"/>
                </a:lnTo>
                <a:lnTo>
                  <a:pt x="1418" y="824446"/>
                </a:lnTo>
                <a:lnTo>
                  <a:pt x="5619" y="871031"/>
                </a:lnTo>
                <a:lnTo>
                  <a:pt x="12522" y="916785"/>
                </a:lnTo>
                <a:lnTo>
                  <a:pt x="22044" y="961627"/>
                </a:lnTo>
                <a:lnTo>
                  <a:pt x="34105" y="1005476"/>
                </a:lnTo>
                <a:lnTo>
                  <a:pt x="48624" y="1048250"/>
                </a:lnTo>
                <a:lnTo>
                  <a:pt x="65519" y="1089869"/>
                </a:lnTo>
                <a:lnTo>
                  <a:pt x="84708" y="1130250"/>
                </a:lnTo>
                <a:lnTo>
                  <a:pt x="106110" y="1169312"/>
                </a:lnTo>
                <a:lnTo>
                  <a:pt x="129645" y="1206974"/>
                </a:lnTo>
                <a:lnTo>
                  <a:pt x="155230" y="1243156"/>
                </a:lnTo>
                <a:lnTo>
                  <a:pt x="182785" y="1277774"/>
                </a:lnTo>
                <a:lnTo>
                  <a:pt x="212227" y="1310749"/>
                </a:lnTo>
                <a:lnTo>
                  <a:pt x="243476" y="1341998"/>
                </a:lnTo>
                <a:lnTo>
                  <a:pt x="276451" y="1371440"/>
                </a:lnTo>
                <a:lnTo>
                  <a:pt x="311069" y="1398995"/>
                </a:lnTo>
                <a:lnTo>
                  <a:pt x="347251" y="1424580"/>
                </a:lnTo>
                <a:lnTo>
                  <a:pt x="384913" y="1448115"/>
                </a:lnTo>
                <a:lnTo>
                  <a:pt x="423975" y="1469517"/>
                </a:lnTo>
                <a:lnTo>
                  <a:pt x="464356" y="1488706"/>
                </a:lnTo>
                <a:lnTo>
                  <a:pt x="505975" y="1505601"/>
                </a:lnTo>
                <a:lnTo>
                  <a:pt x="548749" y="1520120"/>
                </a:lnTo>
                <a:lnTo>
                  <a:pt x="592598" y="1532181"/>
                </a:lnTo>
                <a:lnTo>
                  <a:pt x="637440" y="1541703"/>
                </a:lnTo>
                <a:lnTo>
                  <a:pt x="683194" y="1548606"/>
                </a:lnTo>
                <a:lnTo>
                  <a:pt x="729779" y="1552807"/>
                </a:lnTo>
                <a:lnTo>
                  <a:pt x="777112" y="1554226"/>
                </a:lnTo>
                <a:lnTo>
                  <a:pt x="77711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229" name="object 13"/>
          <p:cNvSpPr>
            <a:spLocks noChangeArrowheads="1"/>
          </p:cNvSpPr>
          <p:nvPr/>
        </p:nvSpPr>
        <p:spPr bwMode="auto">
          <a:xfrm>
            <a:off x="5840413" y="1109663"/>
            <a:ext cx="546100" cy="1093787"/>
          </a:xfrm>
          <a:custGeom>
            <a:avLst/>
            <a:gdLst>
              <a:gd name="T0" fmla="*/ 0 w 777240"/>
              <a:gd name="T1" fmla="*/ 0 h 1554480"/>
              <a:gd name="T2" fmla="*/ 777240 w 777240"/>
              <a:gd name="T3" fmla="*/ 1554480 h 1554480"/>
            </a:gdLst>
            <a:ahLst/>
            <a:cxnLst/>
            <a:rect l="T0" t="T1" r="T2" b="T3"/>
            <a:pathLst>
              <a:path w="777240" h="1554480">
                <a:moveTo>
                  <a:pt x="777112" y="1554226"/>
                </a:moveTo>
                <a:lnTo>
                  <a:pt x="729779" y="1552807"/>
                </a:lnTo>
                <a:lnTo>
                  <a:pt x="683194" y="1548606"/>
                </a:lnTo>
                <a:lnTo>
                  <a:pt x="637440" y="1541703"/>
                </a:lnTo>
                <a:lnTo>
                  <a:pt x="592598" y="1532181"/>
                </a:lnTo>
                <a:lnTo>
                  <a:pt x="548749" y="1520120"/>
                </a:lnTo>
                <a:lnTo>
                  <a:pt x="505975" y="1505601"/>
                </a:lnTo>
                <a:lnTo>
                  <a:pt x="464356" y="1488706"/>
                </a:lnTo>
                <a:lnTo>
                  <a:pt x="423975" y="1469517"/>
                </a:lnTo>
                <a:lnTo>
                  <a:pt x="384913" y="1448115"/>
                </a:lnTo>
                <a:lnTo>
                  <a:pt x="347251" y="1424580"/>
                </a:lnTo>
                <a:lnTo>
                  <a:pt x="311069" y="1398995"/>
                </a:lnTo>
                <a:lnTo>
                  <a:pt x="276451" y="1371440"/>
                </a:lnTo>
                <a:lnTo>
                  <a:pt x="243476" y="1341998"/>
                </a:lnTo>
                <a:lnTo>
                  <a:pt x="212227" y="1310749"/>
                </a:lnTo>
                <a:lnTo>
                  <a:pt x="182785" y="1277774"/>
                </a:lnTo>
                <a:lnTo>
                  <a:pt x="155230" y="1243156"/>
                </a:lnTo>
                <a:lnTo>
                  <a:pt x="129645" y="1206974"/>
                </a:lnTo>
                <a:lnTo>
                  <a:pt x="106110" y="1169312"/>
                </a:lnTo>
                <a:lnTo>
                  <a:pt x="84708" y="1130250"/>
                </a:lnTo>
                <a:lnTo>
                  <a:pt x="65519" y="1089869"/>
                </a:lnTo>
                <a:lnTo>
                  <a:pt x="48624" y="1048250"/>
                </a:lnTo>
                <a:lnTo>
                  <a:pt x="34105" y="1005476"/>
                </a:lnTo>
                <a:lnTo>
                  <a:pt x="22044" y="961627"/>
                </a:lnTo>
                <a:lnTo>
                  <a:pt x="12522" y="916785"/>
                </a:lnTo>
                <a:lnTo>
                  <a:pt x="5619" y="871031"/>
                </a:lnTo>
                <a:lnTo>
                  <a:pt x="1418" y="824446"/>
                </a:lnTo>
                <a:lnTo>
                  <a:pt x="0" y="777112"/>
                </a:lnTo>
                <a:lnTo>
                  <a:pt x="1418" y="729779"/>
                </a:lnTo>
                <a:lnTo>
                  <a:pt x="5619" y="683194"/>
                </a:lnTo>
                <a:lnTo>
                  <a:pt x="12522" y="637440"/>
                </a:lnTo>
                <a:lnTo>
                  <a:pt x="22044" y="592598"/>
                </a:lnTo>
                <a:lnTo>
                  <a:pt x="34105" y="548749"/>
                </a:lnTo>
                <a:lnTo>
                  <a:pt x="48624" y="505975"/>
                </a:lnTo>
                <a:lnTo>
                  <a:pt x="65519" y="464356"/>
                </a:lnTo>
                <a:lnTo>
                  <a:pt x="84708" y="423975"/>
                </a:lnTo>
                <a:lnTo>
                  <a:pt x="106110" y="384913"/>
                </a:lnTo>
                <a:lnTo>
                  <a:pt x="129645" y="347251"/>
                </a:lnTo>
                <a:lnTo>
                  <a:pt x="155230" y="311069"/>
                </a:lnTo>
                <a:lnTo>
                  <a:pt x="182785" y="276451"/>
                </a:lnTo>
                <a:lnTo>
                  <a:pt x="212227" y="243476"/>
                </a:lnTo>
                <a:lnTo>
                  <a:pt x="243476" y="212227"/>
                </a:lnTo>
                <a:lnTo>
                  <a:pt x="276451" y="182785"/>
                </a:lnTo>
                <a:lnTo>
                  <a:pt x="311069" y="155230"/>
                </a:lnTo>
                <a:lnTo>
                  <a:pt x="347251" y="129645"/>
                </a:lnTo>
                <a:lnTo>
                  <a:pt x="384913" y="106110"/>
                </a:lnTo>
                <a:lnTo>
                  <a:pt x="423975" y="84708"/>
                </a:lnTo>
                <a:lnTo>
                  <a:pt x="464356" y="65519"/>
                </a:lnTo>
                <a:lnTo>
                  <a:pt x="505975" y="48624"/>
                </a:lnTo>
                <a:lnTo>
                  <a:pt x="548749" y="34105"/>
                </a:lnTo>
                <a:lnTo>
                  <a:pt x="592598" y="22044"/>
                </a:lnTo>
                <a:lnTo>
                  <a:pt x="637440" y="12522"/>
                </a:lnTo>
                <a:lnTo>
                  <a:pt x="683194" y="5619"/>
                </a:lnTo>
                <a:lnTo>
                  <a:pt x="729779" y="1418"/>
                </a:lnTo>
                <a:lnTo>
                  <a:pt x="777112" y="0"/>
                </a:lnTo>
                <a:lnTo>
                  <a:pt x="777112" y="777112"/>
                </a:lnTo>
                <a:lnTo>
                  <a:pt x="777112" y="1554226"/>
                </a:lnTo>
                <a:close/>
              </a:path>
            </a:pathLst>
          </a:custGeom>
          <a:noFill/>
          <a:ln w="25400">
            <a:solidFill>
              <a:srgbClr val="8B281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" name="object 14"/>
          <p:cNvSpPr txBox="1"/>
          <p:nvPr/>
        </p:nvSpPr>
        <p:spPr>
          <a:xfrm>
            <a:off x="6085671" y="2437986"/>
            <a:ext cx="179536" cy="2129730"/>
          </a:xfrm>
          <a:prstGeom prst="rect">
            <a:avLst/>
          </a:prstGeom>
        </p:spPr>
        <p:txBody>
          <a:bodyPr vert="vert270" lIns="0" tIns="0" rIns="0" bIns="0">
            <a:spAutoFit/>
          </a:bodyPr>
          <a:lstStyle/>
          <a:p>
            <a:pPr marL="8929">
              <a:lnSpc>
                <a:spcPts val="1410"/>
              </a:lnSpc>
              <a:defRPr/>
            </a:pPr>
            <a:r>
              <a:rPr sz="1400" b="1" spc="-98" dirty="0">
                <a:solidFill>
                  <a:srgbClr val="9A0000"/>
                </a:solidFill>
                <a:latin typeface="Trebuchet MS"/>
                <a:cs typeface="Trebuchet MS"/>
              </a:rPr>
              <a:t>Ресурсные </a:t>
            </a:r>
            <a:r>
              <a:rPr sz="1400" b="1" spc="-84" dirty="0">
                <a:solidFill>
                  <a:srgbClr val="9A0000"/>
                </a:solidFill>
                <a:latin typeface="Trebuchet MS"/>
                <a:cs typeface="Trebuchet MS"/>
              </a:rPr>
              <a:t>центры </a:t>
            </a:r>
            <a:r>
              <a:rPr sz="1400" b="1" spc="-77" dirty="0">
                <a:solidFill>
                  <a:srgbClr val="9A0000"/>
                </a:solidFill>
                <a:latin typeface="Trebuchet MS"/>
                <a:cs typeface="Trebuchet MS"/>
              </a:rPr>
              <a:t>СО</a:t>
            </a:r>
            <a:r>
              <a:rPr sz="1400" b="1" spc="-225" dirty="0">
                <a:solidFill>
                  <a:srgbClr val="9A0000"/>
                </a:solidFill>
                <a:latin typeface="Trebuchet MS"/>
                <a:cs typeface="Trebuchet MS"/>
              </a:rPr>
              <a:t> </a:t>
            </a:r>
            <a:r>
              <a:rPr sz="1400" b="1" spc="-88" dirty="0">
                <a:solidFill>
                  <a:srgbClr val="9A0000"/>
                </a:solidFill>
                <a:latin typeface="Trebuchet MS"/>
                <a:cs typeface="Trebuchet MS"/>
              </a:rPr>
              <a:t>НКО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651625" y="873125"/>
            <a:ext cx="2351088" cy="6049963"/>
          </a:xfrm>
          <a:prstGeom prst="rect">
            <a:avLst/>
          </a:prstGeom>
        </p:spPr>
        <p:txBody>
          <a:bodyPr lIns="0" tIns="33932" rIns="0" bIns="0">
            <a:spAutoFit/>
          </a:bodyPr>
          <a:lstStyle>
            <a:lvl1pPr marL="79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775"/>
              </a:lnSpc>
              <a:spcBef>
                <a:spcPts val="263"/>
              </a:spcBef>
            </a:pPr>
            <a:r>
              <a:rPr lang="ru-RU" sz="1600" b="1">
                <a:latin typeface="Trebuchet MS" pitchFamily="34" charset="0"/>
              </a:rPr>
              <a:t>Центральным объектом в  инфраструктуре</a:t>
            </a:r>
            <a:endParaRPr lang="ru-RU" sz="1600">
              <a:latin typeface="Trebuchet MS" pitchFamily="34" charset="0"/>
            </a:endParaRPr>
          </a:p>
          <a:p>
            <a:pPr eaLnBrk="1" hangingPunct="1">
              <a:lnSpc>
                <a:spcPts val="1663"/>
              </a:lnSpc>
            </a:pPr>
            <a:r>
              <a:rPr lang="ru-RU" sz="1600" b="1">
                <a:latin typeface="Trebuchet MS" pitchFamily="34" charset="0"/>
              </a:rPr>
              <a:t>поддержки СО НКО</a:t>
            </a:r>
            <a:endParaRPr lang="ru-RU" sz="1600">
              <a:latin typeface="Trebuchet MS" pitchFamily="34" charset="0"/>
            </a:endParaRPr>
          </a:p>
          <a:p>
            <a:pPr eaLnBrk="1" hangingPunct="1">
              <a:lnSpc>
                <a:spcPts val="1775"/>
              </a:lnSpc>
            </a:pPr>
            <a:r>
              <a:rPr lang="ru-RU" sz="1600" b="1">
                <a:latin typeface="Trebuchet MS" pitchFamily="34" charset="0"/>
              </a:rPr>
              <a:t>является </a:t>
            </a:r>
            <a:r>
              <a:rPr lang="ru-RU" sz="1600" b="1">
                <a:solidFill>
                  <a:srgbClr val="946151"/>
                </a:solidFill>
                <a:latin typeface="Trebuchet MS" pitchFamily="34" charset="0"/>
              </a:rPr>
              <a:t>РЕСУРСНЫЙ</a:t>
            </a:r>
            <a:endParaRPr lang="ru-RU" sz="1600">
              <a:latin typeface="Trebuchet MS" pitchFamily="34" charset="0"/>
            </a:endParaRPr>
          </a:p>
          <a:p>
            <a:pPr eaLnBrk="1" hangingPunct="1">
              <a:lnSpc>
                <a:spcPct val="92000"/>
              </a:lnSpc>
              <a:spcBef>
                <a:spcPts val="75"/>
              </a:spcBef>
            </a:pPr>
            <a:r>
              <a:rPr lang="ru-RU" sz="1600" b="1">
                <a:solidFill>
                  <a:srgbClr val="946151"/>
                </a:solidFill>
                <a:latin typeface="Trebuchet MS" pitchFamily="34" charset="0"/>
              </a:rPr>
              <a:t>ЦЕНТР </a:t>
            </a:r>
            <a:r>
              <a:rPr lang="ru-RU" sz="1600" b="1">
                <a:latin typeface="Trebuchet MS" pitchFamily="34" charset="0"/>
              </a:rPr>
              <a:t>как организация,  предоставляющая  наиболее комплексное  сопровождение</a:t>
            </a:r>
            <a:endParaRPr lang="ru-RU" sz="1600">
              <a:latin typeface="Trebuchet MS" pitchFamily="34" charset="0"/>
            </a:endParaRPr>
          </a:p>
          <a:p>
            <a:pPr eaLnBrk="1" hangingPunct="1">
              <a:lnSpc>
                <a:spcPts val="1700"/>
              </a:lnSpc>
            </a:pPr>
            <a:r>
              <a:rPr lang="ru-RU" sz="1600" b="1">
                <a:latin typeface="Trebuchet MS" pitchFamily="34" charset="0"/>
              </a:rPr>
              <a:t>деятельности социально</a:t>
            </a:r>
            <a:endParaRPr lang="ru-RU" sz="1600">
              <a:latin typeface="Trebuchet MS" pitchFamily="34" charset="0"/>
            </a:endParaRPr>
          </a:p>
          <a:p>
            <a:pPr eaLnBrk="1" hangingPunct="1">
              <a:lnSpc>
                <a:spcPct val="92000"/>
              </a:lnSpc>
              <a:spcBef>
                <a:spcPts val="75"/>
              </a:spcBef>
            </a:pPr>
            <a:r>
              <a:rPr lang="ru-RU" sz="1600" b="1">
                <a:latin typeface="Trebuchet MS" pitchFamily="34" charset="0"/>
              </a:rPr>
              <a:t>ориентированных  некоммерческих  организаций.</a:t>
            </a:r>
            <a:endParaRPr lang="ru-RU" sz="1600">
              <a:latin typeface="Trebuchet MS" pitchFamily="34" charset="0"/>
            </a:endParaRPr>
          </a:p>
          <a:p>
            <a:pPr eaLnBrk="1" hangingPunct="1">
              <a:lnSpc>
                <a:spcPts val="1775"/>
              </a:lnSpc>
              <a:spcBef>
                <a:spcPts val="713"/>
              </a:spcBef>
            </a:pPr>
            <a:r>
              <a:rPr lang="ru-RU" sz="1600" b="1">
                <a:latin typeface="Trebuchet MS" pitchFamily="34" charset="0"/>
              </a:rPr>
              <a:t>РЦ - организация или  учреждение,</a:t>
            </a:r>
            <a:endParaRPr lang="ru-RU" sz="1600">
              <a:latin typeface="Trebuchet MS" pitchFamily="34" charset="0"/>
            </a:endParaRPr>
          </a:p>
          <a:p>
            <a:pPr eaLnBrk="1" hangingPunct="1">
              <a:lnSpc>
                <a:spcPts val="1663"/>
              </a:lnSpc>
            </a:pPr>
            <a:r>
              <a:rPr lang="ru-RU" sz="1600" b="1">
                <a:latin typeface="Trebuchet MS" pitchFamily="34" charset="0"/>
              </a:rPr>
              <a:t>выполняющие</a:t>
            </a:r>
            <a:endParaRPr lang="ru-RU" sz="1600">
              <a:latin typeface="Trebuchet MS" pitchFamily="34" charset="0"/>
            </a:endParaRPr>
          </a:p>
          <a:p>
            <a:pPr eaLnBrk="1" hangingPunct="1">
              <a:lnSpc>
                <a:spcPts val="1775"/>
              </a:lnSpc>
            </a:pPr>
            <a:r>
              <a:rPr lang="ru-RU" sz="1600" b="1">
                <a:latin typeface="Trebuchet MS" pitchFamily="34" charset="0"/>
              </a:rPr>
              <a:t>комплексные</a:t>
            </a:r>
            <a:endParaRPr lang="ru-RU" sz="1600">
              <a:latin typeface="Trebuchet MS" pitchFamily="34" charset="0"/>
            </a:endParaRPr>
          </a:p>
          <a:p>
            <a:pPr eaLnBrk="1" hangingPunct="1">
              <a:lnSpc>
                <a:spcPts val="1775"/>
              </a:lnSpc>
              <a:spcBef>
                <a:spcPts val="113"/>
              </a:spcBef>
            </a:pPr>
            <a:r>
              <a:rPr lang="ru-RU" sz="1600" b="1">
                <a:latin typeface="Trebuchet MS" pitchFamily="34" charset="0"/>
              </a:rPr>
              <a:t>определенные функции и  осуществляющие услуги  в сфере поддержки СО</a:t>
            </a:r>
            <a:endParaRPr lang="ru-RU" sz="1600">
              <a:latin typeface="Trebuchet MS" pitchFamily="34" charset="0"/>
            </a:endParaRPr>
          </a:p>
          <a:p>
            <a:pPr eaLnBrk="1" hangingPunct="1">
              <a:lnSpc>
                <a:spcPts val="1663"/>
              </a:lnSpc>
            </a:pPr>
            <a:r>
              <a:rPr lang="ru-RU" sz="1600" b="1">
                <a:latin typeface="Trebuchet MS" pitchFamily="34" charset="0"/>
              </a:rPr>
              <a:t>НКО и инициативных</a:t>
            </a:r>
            <a:endParaRPr lang="ru-RU" sz="1600">
              <a:latin typeface="Trebuchet MS" pitchFamily="34" charset="0"/>
            </a:endParaRPr>
          </a:p>
          <a:p>
            <a:pPr eaLnBrk="1" hangingPunct="1">
              <a:lnSpc>
                <a:spcPts val="1775"/>
              </a:lnSpc>
            </a:pPr>
            <a:r>
              <a:rPr lang="ru-RU" sz="1600" b="1">
                <a:latin typeface="Trebuchet MS" pitchFamily="34" charset="0"/>
              </a:rPr>
              <a:t>групп, а также</a:t>
            </a:r>
            <a:endParaRPr lang="ru-RU" sz="1600">
              <a:latin typeface="Trebuchet MS" pitchFamily="34" charset="0"/>
            </a:endParaRPr>
          </a:p>
          <a:p>
            <a:pPr eaLnBrk="1" hangingPunct="1">
              <a:lnSpc>
                <a:spcPts val="1775"/>
              </a:lnSpc>
            </a:pPr>
            <a:r>
              <a:rPr lang="ru-RU" sz="1600" b="1">
                <a:latin typeface="Trebuchet MS" pitchFamily="34" charset="0"/>
              </a:rPr>
              <a:t>формирующие среду для</a:t>
            </a:r>
            <a:endParaRPr lang="ru-RU" sz="1600">
              <a:latin typeface="Trebuchet MS" pitchFamily="34" charset="0"/>
            </a:endParaRPr>
          </a:p>
          <a:p>
            <a:pPr eaLnBrk="1" hangingPunct="1">
              <a:lnSpc>
                <a:spcPts val="1775"/>
              </a:lnSpc>
            </a:pPr>
            <a:r>
              <a:rPr lang="ru-RU" sz="1600" b="1">
                <a:latin typeface="Trebuchet MS" pitchFamily="34" charset="0"/>
              </a:rPr>
              <a:t>их эффективного</a:t>
            </a:r>
            <a:endParaRPr lang="ru-RU" sz="1600">
              <a:latin typeface="Trebuchet MS" pitchFamily="34" charset="0"/>
            </a:endParaRPr>
          </a:p>
          <a:p>
            <a:pPr eaLnBrk="1" hangingPunct="1">
              <a:lnSpc>
                <a:spcPts val="1850"/>
              </a:lnSpc>
            </a:pPr>
            <a:r>
              <a:rPr lang="ru-RU" sz="1600" b="1">
                <a:latin typeface="Trebuchet MS" pitchFamily="34" charset="0"/>
              </a:rPr>
              <a:t>функционирования.</a:t>
            </a:r>
            <a:endParaRPr lang="ru-RU" sz="1600">
              <a:latin typeface="Trebuchet MS" pitchFamily="34" charset="0"/>
            </a:endParaRPr>
          </a:p>
          <a:p>
            <a:pPr algn="r" eaLnBrk="1" hangingPunct="1">
              <a:spcBef>
                <a:spcPts val="250"/>
              </a:spcBef>
            </a:pPr>
            <a:r>
              <a:rPr lang="ru-RU" sz="1200">
                <a:solidFill>
                  <a:srgbClr val="888888"/>
                </a:solidFill>
              </a:rPr>
              <a:t>3</a:t>
            </a:r>
            <a:endParaRPr lang="ru-RU" sz="12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5250" y="122238"/>
            <a:ext cx="8820150" cy="514350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z="3200" smtClean="0">
                <a:latin typeface="Calibri" pitchFamily="34" charset="0"/>
                <a:ea typeface="Calibri" pitchFamily="34" charset="0"/>
                <a:cs typeface="Calibri" pitchFamily="34" charset="0"/>
              </a:rPr>
              <a:t>Что включает инфраструктура поддержки СОНКО</a:t>
            </a:r>
          </a:p>
        </p:txBody>
      </p:sp>
      <p:sp>
        <p:nvSpPr>
          <p:cNvPr id="10243" name="object 3"/>
          <p:cNvSpPr>
            <a:spLocks noChangeArrowheads="1"/>
          </p:cNvSpPr>
          <p:nvPr/>
        </p:nvSpPr>
        <p:spPr bwMode="auto">
          <a:xfrm>
            <a:off x="287338" y="3506788"/>
            <a:ext cx="8572500" cy="15176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50838" y="4724400"/>
            <a:ext cx="2162175" cy="941388"/>
          </a:xfrm>
          <a:prstGeom prst="rect">
            <a:avLst/>
          </a:prstGeom>
        </p:spPr>
        <p:txBody>
          <a:bodyPr lIns="0" tIns="13335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2000" b="1">
                <a:latin typeface="Calibri" pitchFamily="34" charset="0"/>
              </a:rPr>
              <a:t>Инициативная</a:t>
            </a:r>
            <a:endParaRPr lang="ru-RU" sz="2000">
              <a:latin typeface="Calibri" pitchFamily="34" charset="0"/>
            </a:endParaRPr>
          </a:p>
          <a:p>
            <a:pPr eaLnBrk="1" hangingPunct="1"/>
            <a:r>
              <a:rPr lang="ru-RU" sz="2000" b="1">
                <a:latin typeface="Calibri" pitchFamily="34" charset="0"/>
              </a:rPr>
              <a:t>деятельность</a:t>
            </a:r>
            <a:endParaRPr lang="ru-RU" sz="2000">
              <a:latin typeface="Calibri" pitchFamily="34" charset="0"/>
            </a:endParaRPr>
          </a:p>
          <a:p>
            <a:pPr eaLnBrk="1" hangingPunct="1"/>
            <a:r>
              <a:rPr lang="ru-RU" sz="2000" b="1">
                <a:latin typeface="Calibri" pitchFamily="34" charset="0"/>
              </a:rPr>
              <a:t>ресурсных центров</a:t>
            </a:r>
            <a:endParaRPr lang="ru-RU" sz="2000">
              <a:latin typeface="Calibri" pitchFamily="34" charset="0"/>
            </a:endParaRPr>
          </a:p>
        </p:txBody>
      </p:sp>
      <p:sp>
        <p:nvSpPr>
          <p:cNvPr id="10245" name="object 5"/>
          <p:cNvSpPr txBox="1">
            <a:spLocks noChangeArrowheads="1"/>
          </p:cNvSpPr>
          <p:nvPr/>
        </p:nvSpPr>
        <p:spPr bwMode="auto">
          <a:xfrm>
            <a:off x="6834188" y="4724400"/>
            <a:ext cx="2047875" cy="1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3335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ts val="100"/>
              </a:spcBef>
            </a:pPr>
            <a:r>
              <a:rPr lang="ru-RU" sz="2000" b="1">
                <a:latin typeface="Calibri" pitchFamily="34" charset="0"/>
              </a:rPr>
              <a:t>Финансирование</a:t>
            </a:r>
            <a:endParaRPr lang="ru-RU" sz="2000">
              <a:latin typeface="Calibri" pitchFamily="34" charset="0"/>
            </a:endParaRPr>
          </a:p>
          <a:p>
            <a:pPr algn="just" eaLnBrk="1" hangingPunct="1"/>
            <a:r>
              <a:rPr lang="ru-RU" sz="2000" b="1">
                <a:latin typeface="Calibri" pitchFamily="34" charset="0"/>
              </a:rPr>
              <a:t>в рамках  государственных  и муниципальных</a:t>
            </a:r>
            <a:endParaRPr lang="ru-RU" sz="2000">
              <a:latin typeface="Calibri" pitchFamily="34" charset="0"/>
            </a:endParaRPr>
          </a:p>
          <a:p>
            <a:pPr algn="r" eaLnBrk="1" hangingPunct="1"/>
            <a:r>
              <a:rPr lang="ru-RU" sz="2000" b="1">
                <a:latin typeface="Calibri" pitchFamily="34" charset="0"/>
              </a:rPr>
              <a:t>программ</a:t>
            </a:r>
            <a:endParaRPr lang="ru-RU" sz="2000">
              <a:latin typeface="Calibri" pitchFamily="34" charset="0"/>
            </a:endParaRPr>
          </a:p>
        </p:txBody>
      </p:sp>
      <p:sp>
        <p:nvSpPr>
          <p:cNvPr id="10246" name="object 6"/>
          <p:cNvSpPr txBox="1">
            <a:spLocks noChangeArrowheads="1"/>
          </p:cNvSpPr>
          <p:nvPr/>
        </p:nvSpPr>
        <p:spPr bwMode="auto">
          <a:xfrm>
            <a:off x="3768725" y="947738"/>
            <a:ext cx="153511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12700" indent="698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ts val="100"/>
              </a:spcBef>
            </a:pPr>
            <a:r>
              <a:rPr lang="ru-RU" sz="2400" b="1">
                <a:latin typeface="Calibri" pitchFamily="34" charset="0"/>
              </a:rPr>
              <a:t>Ресурсная  поддержка  НКО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0838" y="915988"/>
            <a:ext cx="2741612" cy="684212"/>
          </a:xfrm>
          <a:prstGeom prst="rect">
            <a:avLst/>
          </a:prstGeom>
        </p:spPr>
        <p:txBody>
          <a:bodyPr lIns="0" tIns="67945" rIns="0" bIns="0">
            <a:spAutoFit/>
          </a:bodyPr>
          <a:lstStyle>
            <a:lvl1pPr marL="298450" indent="-28575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538"/>
              </a:spcBef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Саморегулирование</a:t>
            </a:r>
          </a:p>
          <a:p>
            <a:pPr eaLnBrk="1" hangingPunct="1">
              <a:spcBef>
                <a:spcPts val="425"/>
              </a:spcBef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Продвижение интересов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50838" y="1628775"/>
            <a:ext cx="1758950" cy="300038"/>
          </a:xfrm>
          <a:prstGeom prst="rect">
            <a:avLst/>
          </a:prstGeom>
        </p:spPr>
        <p:txBody>
          <a:bodyPr lIns="0" tIns="1270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>
                <a:latin typeface="Calibri" pitchFamily="34" charset="0"/>
              </a:rPr>
              <a:t>сектора во власти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50838" y="1903413"/>
            <a:ext cx="2720975" cy="684212"/>
          </a:xfrm>
          <a:prstGeom prst="rect">
            <a:avLst/>
          </a:prstGeom>
        </p:spPr>
        <p:txBody>
          <a:bodyPr lIns="0" tIns="67310" rIns="0" bIns="0">
            <a:spAutoFit/>
          </a:bodyPr>
          <a:lstStyle>
            <a:lvl1pPr marL="298450" indent="-28575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525"/>
              </a:spcBef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Грантовые программы</a:t>
            </a:r>
          </a:p>
          <a:p>
            <a:pPr eaLnBrk="1" hangingPunct="1">
              <a:spcBef>
                <a:spcPts val="425"/>
              </a:spcBef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Сбор и распространение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50838" y="2617788"/>
            <a:ext cx="1709737" cy="300037"/>
          </a:xfrm>
          <a:prstGeom prst="rect">
            <a:avLst/>
          </a:prstGeom>
        </p:spPr>
        <p:txBody>
          <a:bodyPr lIns="0" tIns="1270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>
                <a:latin typeface="Calibri" pitchFamily="34" charset="0"/>
              </a:rPr>
              <a:t>лучшей практики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50838" y="2892425"/>
            <a:ext cx="2809875" cy="1012825"/>
          </a:xfrm>
          <a:prstGeom prst="rect">
            <a:avLst/>
          </a:prstGeom>
        </p:spPr>
        <p:txBody>
          <a:bodyPr lIns="0" tIns="67310" rIns="0" bIns="0">
            <a:spAutoFit/>
          </a:bodyPr>
          <a:lstStyle>
            <a:lvl1pPr marL="298450" indent="-28575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525"/>
              </a:spcBef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Сетевое строительство</a:t>
            </a:r>
          </a:p>
          <a:p>
            <a:pPr eaLnBrk="1" hangingPunct="1">
              <a:spcBef>
                <a:spcPts val="438"/>
              </a:spcBef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Техническая помощь НКО</a:t>
            </a:r>
          </a:p>
          <a:p>
            <a:pPr eaLnBrk="1" hangingPunct="1">
              <a:spcBef>
                <a:spcPts val="425"/>
              </a:spcBef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Развитие коммуникаций</a:t>
            </a:r>
          </a:p>
        </p:txBody>
      </p:sp>
      <p:sp>
        <p:nvSpPr>
          <p:cNvPr id="10252" name="object 12"/>
          <p:cNvSpPr txBox="1">
            <a:spLocks noChangeArrowheads="1"/>
          </p:cNvSpPr>
          <p:nvPr/>
        </p:nvSpPr>
        <p:spPr bwMode="auto">
          <a:xfrm>
            <a:off x="5903913" y="860425"/>
            <a:ext cx="3019425" cy="167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7310" rIns="0" bIns="0">
            <a:spAutoFit/>
          </a:bodyPr>
          <a:lstStyle>
            <a:lvl1pPr marL="285750" indent="-285750" eaLnBrk="0" hangingPunct="0"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285750" indent="-285750" eaLnBrk="0" hangingPunct="0"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285750" indent="-285750" eaLnBrk="0" hangingPunct="0"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285750" indent="-285750" eaLnBrk="0" hangingPunct="0"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ts val="525"/>
              </a:spcBef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Имущественная поддержка</a:t>
            </a:r>
          </a:p>
          <a:p>
            <a:pPr lvl="1" algn="r" eaLnBrk="1" hangingPunct="1">
              <a:spcBef>
                <a:spcPts val="438"/>
              </a:spcBef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Методическая поддержка</a:t>
            </a:r>
          </a:p>
          <a:p>
            <a:pPr lvl="2" algn="r" eaLnBrk="1" hangingPunct="1">
              <a:spcBef>
                <a:spcPts val="425"/>
              </a:spcBef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Консультирование</a:t>
            </a:r>
          </a:p>
          <a:p>
            <a:pPr lvl="3" algn="r" eaLnBrk="1" hangingPunct="1">
              <a:spcBef>
                <a:spcPts val="438"/>
              </a:spcBef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Обучение</a:t>
            </a:r>
          </a:p>
          <a:p>
            <a:pPr algn="r" eaLnBrk="1" hangingPunct="1">
              <a:spcBef>
                <a:spcPts val="425"/>
              </a:spcBef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Информирование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734050" y="2560638"/>
            <a:ext cx="3189288" cy="300037"/>
          </a:xfrm>
          <a:prstGeom prst="rect">
            <a:avLst/>
          </a:prstGeom>
        </p:spPr>
        <p:txBody>
          <a:bodyPr lIns="0" tIns="12700" rIns="0" bIns="0">
            <a:spAutoFit/>
          </a:bodyPr>
          <a:lstStyle>
            <a:lvl1pPr marL="298450" indent="-28575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98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Создание Интернет-порталов</a:t>
            </a:r>
          </a:p>
        </p:txBody>
      </p:sp>
      <p:sp>
        <p:nvSpPr>
          <p:cNvPr id="10254" name="object 14"/>
          <p:cNvSpPr txBox="1">
            <a:spLocks noChangeArrowheads="1"/>
          </p:cNvSpPr>
          <p:nvPr/>
        </p:nvSpPr>
        <p:spPr bwMode="auto">
          <a:xfrm>
            <a:off x="5973763" y="2835275"/>
            <a:ext cx="2947987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7310" rIns="0" bIns="0">
            <a:spAutoFit/>
          </a:bodyPr>
          <a:lstStyle>
            <a:lvl1pPr marL="285750" indent="-285750" eaLnBrk="0" hangingPunct="0"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285750" indent="-285750" eaLnBrk="0" hangingPunct="0"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857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ts val="525"/>
              </a:spcBef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Проведение исследований</a:t>
            </a:r>
          </a:p>
          <a:p>
            <a:pPr lvl="1" algn="r" eaLnBrk="1" hangingPunct="1">
              <a:spcBef>
                <a:spcPts val="438"/>
              </a:spcBef>
              <a:buFont typeface="Arial" charset="0"/>
              <a:buChar char="•"/>
            </a:pPr>
            <a:r>
              <a:rPr lang="ru-RU">
                <a:latin typeface="Calibri" pitchFamily="34" charset="0"/>
              </a:rPr>
              <a:t>Проведение мероприятий</a:t>
            </a:r>
          </a:p>
          <a:p>
            <a:pPr algn="r" eaLnBrk="1" hangingPunct="1">
              <a:spcBef>
                <a:spcPts val="425"/>
              </a:spcBef>
            </a:pPr>
            <a:r>
              <a:rPr lang="ru-RU">
                <a:latin typeface="Calibri" pitchFamily="34" charset="0"/>
              </a:rPr>
              <a:t>для обмена опытом</a:t>
            </a:r>
          </a:p>
        </p:txBody>
      </p:sp>
      <p:sp>
        <p:nvSpPr>
          <p:cNvPr id="10255" name="object 15"/>
          <p:cNvSpPr txBox="1">
            <a:spLocks noChangeArrowheads="1"/>
          </p:cNvSpPr>
          <p:nvPr/>
        </p:nvSpPr>
        <p:spPr bwMode="auto">
          <a:xfrm>
            <a:off x="2924175" y="5470525"/>
            <a:ext cx="3297238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12700" indent="-15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ts val="100"/>
              </a:spcBef>
            </a:pPr>
            <a:r>
              <a:rPr lang="ru-RU" sz="2000" b="1">
                <a:latin typeface="Calibri" pitchFamily="34" charset="0"/>
              </a:rPr>
              <a:t>Специализированная  поддержка по отдельным  тематическим направлениям</a:t>
            </a:r>
            <a:endParaRPr lang="ru-RU" sz="2000">
              <a:latin typeface="Calibri" pitchFamily="34" charset="0"/>
            </a:endParaRPr>
          </a:p>
        </p:txBody>
      </p:sp>
      <p:sp>
        <p:nvSpPr>
          <p:cNvPr id="10256" name="object 16"/>
          <p:cNvSpPr>
            <a:spLocks noChangeArrowheads="1"/>
          </p:cNvSpPr>
          <p:nvPr/>
        </p:nvSpPr>
        <p:spPr bwMode="auto">
          <a:xfrm>
            <a:off x="3879850" y="5118100"/>
            <a:ext cx="1385888" cy="314325"/>
          </a:xfrm>
          <a:custGeom>
            <a:avLst/>
            <a:gdLst>
              <a:gd name="T0" fmla="*/ 0 w 1385570"/>
              <a:gd name="T1" fmla="*/ 0 h 313689"/>
              <a:gd name="T2" fmla="*/ 1385570 w 1385570"/>
              <a:gd name="T3" fmla="*/ 313689 h 313689"/>
            </a:gdLst>
            <a:ahLst/>
            <a:cxnLst/>
            <a:rect l="T0" t="T1" r="T2" b="T3"/>
            <a:pathLst>
              <a:path w="1385570" h="313689">
                <a:moveTo>
                  <a:pt x="692530" y="0"/>
                </a:moveTo>
                <a:lnTo>
                  <a:pt x="0" y="313563"/>
                </a:lnTo>
                <a:lnTo>
                  <a:pt x="1385061" y="313563"/>
                </a:lnTo>
                <a:lnTo>
                  <a:pt x="69253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57" name="object 17"/>
          <p:cNvSpPr>
            <a:spLocks noChangeArrowheads="1"/>
          </p:cNvSpPr>
          <p:nvPr/>
        </p:nvSpPr>
        <p:spPr bwMode="auto">
          <a:xfrm>
            <a:off x="3808413" y="2055813"/>
            <a:ext cx="1527175" cy="27622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58" name="object 18"/>
          <p:cNvSpPr>
            <a:spLocks noChangeArrowheads="1"/>
          </p:cNvSpPr>
          <p:nvPr/>
        </p:nvSpPr>
        <p:spPr bwMode="auto">
          <a:xfrm>
            <a:off x="3941763" y="2687638"/>
            <a:ext cx="665162" cy="193516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59" name="object 19"/>
          <p:cNvSpPr>
            <a:spLocks noChangeArrowheads="1"/>
          </p:cNvSpPr>
          <p:nvPr/>
        </p:nvSpPr>
        <p:spPr bwMode="auto">
          <a:xfrm>
            <a:off x="3941763" y="2687638"/>
            <a:ext cx="665162" cy="1935162"/>
          </a:xfrm>
          <a:custGeom>
            <a:avLst/>
            <a:gdLst>
              <a:gd name="T0" fmla="*/ 0 w 666114"/>
              <a:gd name="T1" fmla="*/ 0 h 1934845"/>
              <a:gd name="T2" fmla="*/ 666114 w 666114"/>
              <a:gd name="T3" fmla="*/ 1934845 h 1934845"/>
            </a:gdLst>
            <a:ahLst/>
            <a:cxnLst/>
            <a:rect l="T0" t="T1" r="T2" b="T3"/>
            <a:pathLst>
              <a:path w="666114" h="1934845">
                <a:moveTo>
                  <a:pt x="665861" y="1934590"/>
                </a:moveTo>
                <a:lnTo>
                  <a:pt x="665861" y="426085"/>
                </a:lnTo>
                <a:lnTo>
                  <a:pt x="0" y="0"/>
                </a:lnTo>
                <a:lnTo>
                  <a:pt x="0" y="1502283"/>
                </a:lnTo>
                <a:lnTo>
                  <a:pt x="665861" y="1934590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60" name="object 20"/>
          <p:cNvSpPr>
            <a:spLocks noChangeArrowheads="1"/>
          </p:cNvSpPr>
          <p:nvPr/>
        </p:nvSpPr>
        <p:spPr bwMode="auto">
          <a:xfrm>
            <a:off x="4606925" y="2646363"/>
            <a:ext cx="595313" cy="1976437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61" name="object 21"/>
          <p:cNvSpPr>
            <a:spLocks noChangeArrowheads="1"/>
          </p:cNvSpPr>
          <p:nvPr/>
        </p:nvSpPr>
        <p:spPr bwMode="auto">
          <a:xfrm>
            <a:off x="4606925" y="2646363"/>
            <a:ext cx="595313" cy="1976437"/>
          </a:xfrm>
          <a:custGeom>
            <a:avLst/>
            <a:gdLst>
              <a:gd name="T0" fmla="*/ 0 w 594995"/>
              <a:gd name="T1" fmla="*/ 0 h 1976120"/>
              <a:gd name="T2" fmla="*/ 594995 w 594995"/>
              <a:gd name="T3" fmla="*/ 1976120 h 1976120"/>
            </a:gdLst>
            <a:ahLst/>
            <a:cxnLst/>
            <a:rect l="T0" t="T1" r="T2" b="T3"/>
            <a:pathLst>
              <a:path w="594995" h="1976120">
                <a:moveTo>
                  <a:pt x="594994" y="1508506"/>
                </a:moveTo>
                <a:lnTo>
                  <a:pt x="594994" y="0"/>
                </a:lnTo>
                <a:lnTo>
                  <a:pt x="0" y="467106"/>
                </a:lnTo>
                <a:lnTo>
                  <a:pt x="0" y="1975612"/>
                </a:lnTo>
                <a:lnTo>
                  <a:pt x="594994" y="1508506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62" name="object 22"/>
          <p:cNvSpPr>
            <a:spLocks noChangeArrowheads="1"/>
          </p:cNvSpPr>
          <p:nvPr/>
        </p:nvSpPr>
        <p:spPr bwMode="auto">
          <a:xfrm>
            <a:off x="4606925" y="3943350"/>
            <a:ext cx="595313" cy="67945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63" name="object 23"/>
          <p:cNvSpPr>
            <a:spLocks noChangeArrowheads="1"/>
          </p:cNvSpPr>
          <p:nvPr/>
        </p:nvSpPr>
        <p:spPr bwMode="auto">
          <a:xfrm>
            <a:off x="4606925" y="3943350"/>
            <a:ext cx="595313" cy="679450"/>
          </a:xfrm>
          <a:custGeom>
            <a:avLst/>
            <a:gdLst>
              <a:gd name="T0" fmla="*/ 0 w 594995"/>
              <a:gd name="T1" fmla="*/ 0 h 678814"/>
              <a:gd name="T2" fmla="*/ 594995 w 594995"/>
              <a:gd name="T3" fmla="*/ 678814 h 678814"/>
            </a:gdLst>
            <a:ahLst/>
            <a:cxnLst/>
            <a:rect l="T0" t="T1" r="T2" b="T3"/>
            <a:pathLst>
              <a:path w="594995" h="678814">
                <a:moveTo>
                  <a:pt x="0" y="489712"/>
                </a:moveTo>
                <a:lnTo>
                  <a:pt x="261365" y="285750"/>
                </a:lnTo>
                <a:lnTo>
                  <a:pt x="261365" y="104520"/>
                </a:lnTo>
                <a:lnTo>
                  <a:pt x="394080" y="0"/>
                </a:lnTo>
                <a:lnTo>
                  <a:pt x="394080" y="181229"/>
                </a:lnTo>
                <a:lnTo>
                  <a:pt x="594994" y="22606"/>
                </a:lnTo>
                <a:lnTo>
                  <a:pt x="594994" y="211708"/>
                </a:lnTo>
                <a:lnTo>
                  <a:pt x="0" y="678814"/>
                </a:lnTo>
                <a:lnTo>
                  <a:pt x="0" y="489712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64" name="object 24"/>
          <p:cNvSpPr>
            <a:spLocks noChangeArrowheads="1"/>
          </p:cNvSpPr>
          <p:nvPr/>
        </p:nvSpPr>
        <p:spPr bwMode="auto">
          <a:xfrm>
            <a:off x="4008438" y="2730500"/>
            <a:ext cx="0" cy="1312863"/>
          </a:xfrm>
          <a:custGeom>
            <a:avLst/>
            <a:gdLst>
              <a:gd name="T0" fmla="*/ 0 h 1312545"/>
              <a:gd name="T1" fmla="*/ 1312545 h 1312545"/>
            </a:gdLst>
            <a:ahLst/>
            <a:cxnLst/>
            <a:rect l="0" t="T0" r="0" b="T1"/>
            <a:pathLst>
              <a:path h="1312545">
                <a:moveTo>
                  <a:pt x="0" y="131241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65" name="object 25"/>
          <p:cNvSpPr>
            <a:spLocks noChangeArrowheads="1"/>
          </p:cNvSpPr>
          <p:nvPr/>
        </p:nvSpPr>
        <p:spPr bwMode="auto">
          <a:xfrm>
            <a:off x="4075113" y="2771775"/>
            <a:ext cx="0" cy="1316038"/>
          </a:xfrm>
          <a:custGeom>
            <a:avLst/>
            <a:gdLst>
              <a:gd name="T0" fmla="*/ 0 h 1315085"/>
              <a:gd name="T1" fmla="*/ 1315085 h 1315085"/>
            </a:gdLst>
            <a:ahLst/>
            <a:cxnLst/>
            <a:rect l="0" t="T0" r="0" b="T1"/>
            <a:pathLst>
              <a:path h="1315085">
                <a:moveTo>
                  <a:pt x="0" y="1315085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66" name="object 26"/>
          <p:cNvSpPr>
            <a:spLocks noChangeArrowheads="1"/>
          </p:cNvSpPr>
          <p:nvPr/>
        </p:nvSpPr>
        <p:spPr bwMode="auto">
          <a:xfrm>
            <a:off x="4141788" y="2814638"/>
            <a:ext cx="0" cy="1316037"/>
          </a:xfrm>
          <a:custGeom>
            <a:avLst/>
            <a:gdLst>
              <a:gd name="T0" fmla="*/ 0 h 1316354"/>
              <a:gd name="T1" fmla="*/ 1316354 h 1316354"/>
            </a:gdLst>
            <a:ahLst/>
            <a:cxnLst/>
            <a:rect l="0" t="T0" r="0" b="T1"/>
            <a:pathLst>
              <a:path h="1316354">
                <a:moveTo>
                  <a:pt x="0" y="0"/>
                </a:moveTo>
                <a:lnTo>
                  <a:pt x="0" y="1315847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67" name="object 27"/>
          <p:cNvSpPr>
            <a:spLocks noChangeArrowheads="1"/>
          </p:cNvSpPr>
          <p:nvPr/>
        </p:nvSpPr>
        <p:spPr bwMode="auto">
          <a:xfrm>
            <a:off x="4210050" y="2855913"/>
            <a:ext cx="0" cy="1317625"/>
          </a:xfrm>
          <a:custGeom>
            <a:avLst/>
            <a:gdLst>
              <a:gd name="T0" fmla="*/ 0 h 1316989"/>
              <a:gd name="T1" fmla="*/ 1316989 h 1316989"/>
            </a:gdLst>
            <a:ahLst/>
            <a:cxnLst/>
            <a:rect l="0" t="T0" r="0" b="T1"/>
            <a:pathLst>
              <a:path h="1316989">
                <a:moveTo>
                  <a:pt x="0" y="1316736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68" name="object 28"/>
          <p:cNvSpPr>
            <a:spLocks noChangeArrowheads="1"/>
          </p:cNvSpPr>
          <p:nvPr/>
        </p:nvSpPr>
        <p:spPr bwMode="auto">
          <a:xfrm>
            <a:off x="4273550" y="2898775"/>
            <a:ext cx="0" cy="1317625"/>
          </a:xfrm>
          <a:custGeom>
            <a:avLst/>
            <a:gdLst>
              <a:gd name="T0" fmla="*/ 0 h 1317625"/>
              <a:gd name="T1" fmla="*/ 1317625 h 1317625"/>
            </a:gdLst>
            <a:ahLst/>
            <a:cxnLst/>
            <a:rect l="0" t="T0" r="0" b="T1"/>
            <a:pathLst>
              <a:path h="1317625">
                <a:moveTo>
                  <a:pt x="0" y="0"/>
                </a:moveTo>
                <a:lnTo>
                  <a:pt x="0" y="1317624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69" name="object 29"/>
          <p:cNvSpPr>
            <a:spLocks noChangeArrowheads="1"/>
          </p:cNvSpPr>
          <p:nvPr/>
        </p:nvSpPr>
        <p:spPr bwMode="auto">
          <a:xfrm>
            <a:off x="4340225" y="2940050"/>
            <a:ext cx="0" cy="1319213"/>
          </a:xfrm>
          <a:custGeom>
            <a:avLst/>
            <a:gdLst>
              <a:gd name="T0" fmla="*/ 0 h 1319529"/>
              <a:gd name="T1" fmla="*/ 1319529 h 1319529"/>
            </a:gdLst>
            <a:ahLst/>
            <a:cxnLst/>
            <a:rect l="0" t="T0" r="0" b="T1"/>
            <a:pathLst>
              <a:path h="1319529">
                <a:moveTo>
                  <a:pt x="0" y="1319276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70" name="object 30"/>
          <p:cNvSpPr>
            <a:spLocks noChangeArrowheads="1"/>
          </p:cNvSpPr>
          <p:nvPr/>
        </p:nvSpPr>
        <p:spPr bwMode="auto">
          <a:xfrm>
            <a:off x="4405313" y="2984500"/>
            <a:ext cx="0" cy="1319213"/>
          </a:xfrm>
          <a:custGeom>
            <a:avLst/>
            <a:gdLst>
              <a:gd name="T0" fmla="*/ 0 h 1319529"/>
              <a:gd name="T1" fmla="*/ 1319529 h 1319529"/>
            </a:gdLst>
            <a:ahLst/>
            <a:cxnLst/>
            <a:rect l="0" t="T0" r="0" b="T1"/>
            <a:pathLst>
              <a:path h="1319529">
                <a:moveTo>
                  <a:pt x="0" y="0"/>
                </a:moveTo>
                <a:lnTo>
                  <a:pt x="0" y="1319276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71" name="object 31"/>
          <p:cNvSpPr>
            <a:spLocks noChangeArrowheads="1"/>
          </p:cNvSpPr>
          <p:nvPr/>
        </p:nvSpPr>
        <p:spPr bwMode="auto">
          <a:xfrm>
            <a:off x="4475163" y="3027363"/>
            <a:ext cx="0" cy="1319212"/>
          </a:xfrm>
          <a:custGeom>
            <a:avLst/>
            <a:gdLst>
              <a:gd name="T0" fmla="*/ 0 h 1319529"/>
              <a:gd name="T1" fmla="*/ 1319529 h 1319529"/>
            </a:gdLst>
            <a:ahLst/>
            <a:cxnLst/>
            <a:rect l="0" t="T0" r="0" b="T1"/>
            <a:pathLst>
              <a:path h="1319529">
                <a:moveTo>
                  <a:pt x="0" y="0"/>
                </a:moveTo>
                <a:lnTo>
                  <a:pt x="0" y="1319403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72" name="object 32"/>
          <p:cNvSpPr>
            <a:spLocks noChangeArrowheads="1"/>
          </p:cNvSpPr>
          <p:nvPr/>
        </p:nvSpPr>
        <p:spPr bwMode="auto">
          <a:xfrm>
            <a:off x="4537075" y="3068638"/>
            <a:ext cx="0" cy="1319212"/>
          </a:xfrm>
          <a:custGeom>
            <a:avLst/>
            <a:gdLst>
              <a:gd name="T0" fmla="*/ 0 h 1319529"/>
              <a:gd name="T1" fmla="*/ 1319529 h 1319529"/>
            </a:gdLst>
            <a:ahLst/>
            <a:cxnLst/>
            <a:rect l="0" t="T0" r="0" b="T1"/>
            <a:pathLst>
              <a:path h="1319529">
                <a:moveTo>
                  <a:pt x="0" y="0"/>
                </a:moveTo>
                <a:lnTo>
                  <a:pt x="0" y="1319402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73" name="object 33"/>
          <p:cNvSpPr>
            <a:spLocks noChangeArrowheads="1"/>
          </p:cNvSpPr>
          <p:nvPr/>
        </p:nvSpPr>
        <p:spPr bwMode="auto">
          <a:xfrm>
            <a:off x="4672013" y="3059113"/>
            <a:ext cx="0" cy="1323975"/>
          </a:xfrm>
          <a:custGeom>
            <a:avLst/>
            <a:gdLst>
              <a:gd name="T0" fmla="*/ 0 h 1323975"/>
              <a:gd name="T1" fmla="*/ 1323975 h 1323975"/>
            </a:gdLst>
            <a:ahLst/>
            <a:cxnLst/>
            <a:rect l="0" t="T0" r="0" b="T1"/>
            <a:pathLst>
              <a:path h="1323975">
                <a:moveTo>
                  <a:pt x="0" y="132372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74" name="object 34"/>
          <p:cNvSpPr>
            <a:spLocks noChangeArrowheads="1"/>
          </p:cNvSpPr>
          <p:nvPr/>
        </p:nvSpPr>
        <p:spPr bwMode="auto">
          <a:xfrm>
            <a:off x="4740275" y="3008313"/>
            <a:ext cx="0" cy="1322387"/>
          </a:xfrm>
          <a:custGeom>
            <a:avLst/>
            <a:gdLst>
              <a:gd name="T0" fmla="*/ 0 h 1322070"/>
              <a:gd name="T1" fmla="*/ 1322070 h 1322070"/>
            </a:gdLst>
            <a:ahLst/>
            <a:cxnLst/>
            <a:rect l="0" t="T0" r="0" b="T1"/>
            <a:pathLst>
              <a:path h="1322070">
                <a:moveTo>
                  <a:pt x="0" y="0"/>
                </a:moveTo>
                <a:lnTo>
                  <a:pt x="0" y="1321943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75" name="object 35"/>
          <p:cNvSpPr>
            <a:spLocks noChangeArrowheads="1"/>
          </p:cNvSpPr>
          <p:nvPr/>
        </p:nvSpPr>
        <p:spPr bwMode="auto">
          <a:xfrm>
            <a:off x="4803775" y="2959100"/>
            <a:ext cx="0" cy="1319213"/>
          </a:xfrm>
          <a:custGeom>
            <a:avLst/>
            <a:gdLst>
              <a:gd name="T0" fmla="*/ 0 h 1319529"/>
              <a:gd name="T1" fmla="*/ 1319529 h 1319529"/>
            </a:gdLst>
            <a:ahLst/>
            <a:cxnLst/>
            <a:rect l="0" t="T0" r="0" b="T1"/>
            <a:pathLst>
              <a:path h="1319529">
                <a:moveTo>
                  <a:pt x="0" y="0"/>
                </a:moveTo>
                <a:lnTo>
                  <a:pt x="0" y="1319276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76" name="object 36"/>
          <p:cNvSpPr>
            <a:spLocks noChangeArrowheads="1"/>
          </p:cNvSpPr>
          <p:nvPr/>
        </p:nvSpPr>
        <p:spPr bwMode="auto">
          <a:xfrm>
            <a:off x="4868863" y="2909888"/>
            <a:ext cx="0" cy="1501775"/>
          </a:xfrm>
          <a:custGeom>
            <a:avLst/>
            <a:gdLst>
              <a:gd name="T0" fmla="*/ 0 h 1502410"/>
              <a:gd name="T1" fmla="*/ 1502410 h 1502410"/>
            </a:gdLst>
            <a:ahLst/>
            <a:cxnLst/>
            <a:rect l="0" t="T0" r="0" b="T1"/>
            <a:pathLst>
              <a:path h="1502410">
                <a:moveTo>
                  <a:pt x="0" y="0"/>
                </a:moveTo>
                <a:lnTo>
                  <a:pt x="0" y="1502283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77" name="object 37"/>
          <p:cNvSpPr>
            <a:spLocks noChangeArrowheads="1"/>
          </p:cNvSpPr>
          <p:nvPr/>
        </p:nvSpPr>
        <p:spPr bwMode="auto">
          <a:xfrm>
            <a:off x="4937125" y="2855913"/>
            <a:ext cx="0" cy="1503362"/>
          </a:xfrm>
          <a:custGeom>
            <a:avLst/>
            <a:gdLst>
              <a:gd name="T0" fmla="*/ 0 h 1502410"/>
              <a:gd name="T1" fmla="*/ 1502410 h 1502410"/>
            </a:gdLst>
            <a:ahLst/>
            <a:cxnLst/>
            <a:rect l="0" t="T0" r="0" b="T1"/>
            <a:pathLst>
              <a:path h="1502410">
                <a:moveTo>
                  <a:pt x="0" y="1502409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78" name="object 38"/>
          <p:cNvSpPr>
            <a:spLocks noChangeArrowheads="1"/>
          </p:cNvSpPr>
          <p:nvPr/>
        </p:nvSpPr>
        <p:spPr bwMode="auto">
          <a:xfrm>
            <a:off x="5002213" y="2805113"/>
            <a:ext cx="0" cy="1500187"/>
          </a:xfrm>
          <a:custGeom>
            <a:avLst/>
            <a:gdLst>
              <a:gd name="T0" fmla="*/ 0 h 1499870"/>
              <a:gd name="T1" fmla="*/ 1499870 h 1499870"/>
            </a:gdLst>
            <a:ahLst/>
            <a:cxnLst/>
            <a:rect l="0" t="T0" r="0" b="T1"/>
            <a:pathLst>
              <a:path h="1499870">
                <a:moveTo>
                  <a:pt x="0" y="1499743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79" name="object 39"/>
          <p:cNvSpPr>
            <a:spLocks noChangeArrowheads="1"/>
          </p:cNvSpPr>
          <p:nvPr/>
        </p:nvSpPr>
        <p:spPr bwMode="auto">
          <a:xfrm>
            <a:off x="5068888" y="2751138"/>
            <a:ext cx="0" cy="1319212"/>
          </a:xfrm>
          <a:custGeom>
            <a:avLst/>
            <a:gdLst>
              <a:gd name="T0" fmla="*/ 0 h 1319529"/>
              <a:gd name="T1" fmla="*/ 1319529 h 1319529"/>
            </a:gdLst>
            <a:ahLst/>
            <a:cxnLst/>
            <a:rect l="0" t="T0" r="0" b="T1"/>
            <a:pathLst>
              <a:path h="1319529">
                <a:moveTo>
                  <a:pt x="0" y="0"/>
                </a:moveTo>
                <a:lnTo>
                  <a:pt x="0" y="1319276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80" name="object 40"/>
          <p:cNvSpPr>
            <a:spLocks noChangeArrowheads="1"/>
          </p:cNvSpPr>
          <p:nvPr/>
        </p:nvSpPr>
        <p:spPr bwMode="auto">
          <a:xfrm>
            <a:off x="5137150" y="2698750"/>
            <a:ext cx="0" cy="1320800"/>
          </a:xfrm>
          <a:custGeom>
            <a:avLst/>
            <a:gdLst>
              <a:gd name="T0" fmla="*/ 0 h 1321435"/>
              <a:gd name="T1" fmla="*/ 1321435 h 1321435"/>
            </a:gdLst>
            <a:ahLst/>
            <a:cxnLst/>
            <a:rect l="0" t="T0" r="0" b="T1"/>
            <a:pathLst>
              <a:path h="1321435">
                <a:moveTo>
                  <a:pt x="0" y="1321181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81" name="object 41"/>
          <p:cNvSpPr>
            <a:spLocks noChangeArrowheads="1"/>
          </p:cNvSpPr>
          <p:nvPr/>
        </p:nvSpPr>
        <p:spPr bwMode="auto">
          <a:xfrm>
            <a:off x="3941763" y="3819525"/>
            <a:ext cx="665162" cy="431800"/>
          </a:xfrm>
          <a:custGeom>
            <a:avLst/>
            <a:gdLst>
              <a:gd name="T0" fmla="*/ 0 w 666114"/>
              <a:gd name="T1" fmla="*/ 0 h 432435"/>
              <a:gd name="T2" fmla="*/ 666114 w 666114"/>
              <a:gd name="T3" fmla="*/ 432435 h 432435"/>
            </a:gdLst>
            <a:ahLst/>
            <a:cxnLst/>
            <a:rect l="T0" t="T1" r="T2" b="T3"/>
            <a:pathLst>
              <a:path w="666114" h="432435">
                <a:moveTo>
                  <a:pt x="665861" y="43230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82" name="object 42"/>
          <p:cNvSpPr>
            <a:spLocks noChangeArrowheads="1"/>
          </p:cNvSpPr>
          <p:nvPr/>
        </p:nvSpPr>
        <p:spPr bwMode="auto">
          <a:xfrm>
            <a:off x="4606925" y="3784600"/>
            <a:ext cx="595313" cy="466725"/>
          </a:xfrm>
          <a:custGeom>
            <a:avLst/>
            <a:gdLst>
              <a:gd name="T0" fmla="*/ 0 w 594995"/>
              <a:gd name="T1" fmla="*/ 0 h 467360"/>
              <a:gd name="T2" fmla="*/ 594995 w 594995"/>
              <a:gd name="T3" fmla="*/ 467360 h 467360"/>
            </a:gdLst>
            <a:ahLst/>
            <a:cxnLst/>
            <a:rect l="T0" t="T1" r="T2" b="T3"/>
            <a:pathLst>
              <a:path w="594995" h="467360">
                <a:moveTo>
                  <a:pt x="594994" y="0"/>
                </a:moveTo>
                <a:lnTo>
                  <a:pt x="0" y="467106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83" name="object 43"/>
          <p:cNvSpPr>
            <a:spLocks noChangeArrowheads="1"/>
          </p:cNvSpPr>
          <p:nvPr/>
        </p:nvSpPr>
        <p:spPr bwMode="auto">
          <a:xfrm>
            <a:off x="3941763" y="3627438"/>
            <a:ext cx="665162" cy="434975"/>
          </a:xfrm>
          <a:custGeom>
            <a:avLst/>
            <a:gdLst>
              <a:gd name="T0" fmla="*/ 0 w 666114"/>
              <a:gd name="T1" fmla="*/ 0 h 434975"/>
              <a:gd name="T2" fmla="*/ 666114 w 666114"/>
              <a:gd name="T3" fmla="*/ 434975 h 434975"/>
            </a:gdLst>
            <a:ahLst/>
            <a:cxnLst/>
            <a:rect l="T0" t="T1" r="T2" b="T3"/>
            <a:pathLst>
              <a:path w="666114" h="434975">
                <a:moveTo>
                  <a:pt x="0" y="0"/>
                </a:moveTo>
                <a:lnTo>
                  <a:pt x="665861" y="434848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84" name="object 44"/>
          <p:cNvSpPr>
            <a:spLocks noChangeArrowheads="1"/>
          </p:cNvSpPr>
          <p:nvPr/>
        </p:nvSpPr>
        <p:spPr bwMode="auto">
          <a:xfrm>
            <a:off x="4606925" y="3592513"/>
            <a:ext cx="595313" cy="469900"/>
          </a:xfrm>
          <a:custGeom>
            <a:avLst/>
            <a:gdLst>
              <a:gd name="T0" fmla="*/ 0 w 594995"/>
              <a:gd name="T1" fmla="*/ 0 h 469900"/>
              <a:gd name="T2" fmla="*/ 594995 w 594995"/>
              <a:gd name="T3" fmla="*/ 469900 h 469900"/>
            </a:gdLst>
            <a:ahLst/>
            <a:cxnLst/>
            <a:rect l="T0" t="T1" r="T2" b="T3"/>
            <a:pathLst>
              <a:path w="594995" h="469900">
                <a:moveTo>
                  <a:pt x="594994" y="0"/>
                </a:moveTo>
                <a:lnTo>
                  <a:pt x="0" y="469772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85" name="object 45"/>
          <p:cNvSpPr>
            <a:spLocks noChangeArrowheads="1"/>
          </p:cNvSpPr>
          <p:nvPr/>
        </p:nvSpPr>
        <p:spPr bwMode="auto">
          <a:xfrm>
            <a:off x="3941763" y="3433763"/>
            <a:ext cx="665162" cy="434975"/>
          </a:xfrm>
          <a:custGeom>
            <a:avLst/>
            <a:gdLst>
              <a:gd name="T0" fmla="*/ 0 w 666114"/>
              <a:gd name="T1" fmla="*/ 0 h 434975"/>
              <a:gd name="T2" fmla="*/ 666114 w 666114"/>
              <a:gd name="T3" fmla="*/ 434975 h 434975"/>
            </a:gdLst>
            <a:ahLst/>
            <a:cxnLst/>
            <a:rect l="T0" t="T1" r="T2" b="T3"/>
            <a:pathLst>
              <a:path w="666114" h="434975">
                <a:moveTo>
                  <a:pt x="665861" y="43484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86" name="object 46"/>
          <p:cNvSpPr>
            <a:spLocks noChangeArrowheads="1"/>
          </p:cNvSpPr>
          <p:nvPr/>
        </p:nvSpPr>
        <p:spPr bwMode="auto">
          <a:xfrm>
            <a:off x="4606925" y="3398838"/>
            <a:ext cx="595313" cy="469900"/>
          </a:xfrm>
          <a:custGeom>
            <a:avLst/>
            <a:gdLst>
              <a:gd name="T0" fmla="*/ 0 w 594995"/>
              <a:gd name="T1" fmla="*/ 0 h 469900"/>
              <a:gd name="T2" fmla="*/ 594995 w 594995"/>
              <a:gd name="T3" fmla="*/ 469900 h 469900"/>
            </a:gdLst>
            <a:ahLst/>
            <a:cxnLst/>
            <a:rect l="T0" t="T1" r="T2" b="T3"/>
            <a:pathLst>
              <a:path w="594995" h="469900">
                <a:moveTo>
                  <a:pt x="594994" y="0"/>
                </a:moveTo>
                <a:lnTo>
                  <a:pt x="0" y="469645"/>
                </a:lnTo>
              </a:path>
            </a:pathLst>
          </a:custGeom>
          <a:noFill/>
          <a:ln w="12699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87" name="object 47"/>
          <p:cNvSpPr>
            <a:spLocks noChangeArrowheads="1"/>
          </p:cNvSpPr>
          <p:nvPr/>
        </p:nvSpPr>
        <p:spPr bwMode="auto">
          <a:xfrm>
            <a:off x="3941763" y="3251200"/>
            <a:ext cx="665162" cy="434975"/>
          </a:xfrm>
          <a:custGeom>
            <a:avLst/>
            <a:gdLst>
              <a:gd name="T0" fmla="*/ 0 w 666114"/>
              <a:gd name="T1" fmla="*/ 0 h 434339"/>
              <a:gd name="T2" fmla="*/ 666114 w 666114"/>
              <a:gd name="T3" fmla="*/ 434339 h 434339"/>
            </a:gdLst>
            <a:ahLst/>
            <a:cxnLst/>
            <a:rect l="T0" t="T1" r="T2" b="T3"/>
            <a:pathLst>
              <a:path w="666114" h="434339">
                <a:moveTo>
                  <a:pt x="0" y="0"/>
                </a:moveTo>
                <a:lnTo>
                  <a:pt x="665861" y="433959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88" name="object 48"/>
          <p:cNvSpPr>
            <a:spLocks noChangeArrowheads="1"/>
          </p:cNvSpPr>
          <p:nvPr/>
        </p:nvSpPr>
        <p:spPr bwMode="auto">
          <a:xfrm>
            <a:off x="4606925" y="3217863"/>
            <a:ext cx="595313" cy="468312"/>
          </a:xfrm>
          <a:custGeom>
            <a:avLst/>
            <a:gdLst>
              <a:gd name="T0" fmla="*/ 0 w 594995"/>
              <a:gd name="T1" fmla="*/ 0 h 467360"/>
              <a:gd name="T2" fmla="*/ 594995 w 594995"/>
              <a:gd name="T3" fmla="*/ 467360 h 467360"/>
            </a:gdLst>
            <a:ahLst/>
            <a:cxnLst/>
            <a:rect l="T0" t="T1" r="T2" b="T3"/>
            <a:pathLst>
              <a:path w="594995" h="467360">
                <a:moveTo>
                  <a:pt x="594994" y="0"/>
                </a:moveTo>
                <a:lnTo>
                  <a:pt x="0" y="466978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89" name="object 49"/>
          <p:cNvSpPr>
            <a:spLocks noChangeArrowheads="1"/>
          </p:cNvSpPr>
          <p:nvPr/>
        </p:nvSpPr>
        <p:spPr bwMode="auto">
          <a:xfrm>
            <a:off x="3941763" y="3059113"/>
            <a:ext cx="665162" cy="434975"/>
          </a:xfrm>
          <a:custGeom>
            <a:avLst/>
            <a:gdLst>
              <a:gd name="T0" fmla="*/ 0 w 666114"/>
              <a:gd name="T1" fmla="*/ 0 h 434975"/>
              <a:gd name="T2" fmla="*/ 666114 w 666114"/>
              <a:gd name="T3" fmla="*/ 434975 h 434975"/>
            </a:gdLst>
            <a:ahLst/>
            <a:cxnLst/>
            <a:rect l="T0" t="T1" r="T2" b="T3"/>
            <a:pathLst>
              <a:path w="666114" h="434975">
                <a:moveTo>
                  <a:pt x="0" y="0"/>
                </a:moveTo>
                <a:lnTo>
                  <a:pt x="665861" y="434848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90" name="object 50"/>
          <p:cNvSpPr>
            <a:spLocks noChangeArrowheads="1"/>
          </p:cNvSpPr>
          <p:nvPr/>
        </p:nvSpPr>
        <p:spPr bwMode="auto">
          <a:xfrm>
            <a:off x="4606925" y="3027363"/>
            <a:ext cx="595313" cy="466725"/>
          </a:xfrm>
          <a:custGeom>
            <a:avLst/>
            <a:gdLst>
              <a:gd name="T0" fmla="*/ 0 w 594995"/>
              <a:gd name="T1" fmla="*/ 0 h 467360"/>
              <a:gd name="T2" fmla="*/ 594995 w 594995"/>
              <a:gd name="T3" fmla="*/ 467360 h 467360"/>
            </a:gdLst>
            <a:ahLst/>
            <a:cxnLst/>
            <a:rect l="T0" t="T1" r="T2" b="T3"/>
            <a:pathLst>
              <a:path w="594995" h="467360">
                <a:moveTo>
                  <a:pt x="0" y="467106"/>
                </a:moveTo>
                <a:lnTo>
                  <a:pt x="594994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91" name="object 51"/>
          <p:cNvSpPr>
            <a:spLocks noChangeArrowheads="1"/>
          </p:cNvSpPr>
          <p:nvPr/>
        </p:nvSpPr>
        <p:spPr bwMode="auto">
          <a:xfrm>
            <a:off x="3941763" y="2876550"/>
            <a:ext cx="665162" cy="434975"/>
          </a:xfrm>
          <a:custGeom>
            <a:avLst/>
            <a:gdLst>
              <a:gd name="T0" fmla="*/ 0 w 666114"/>
              <a:gd name="T1" fmla="*/ 0 h 434975"/>
              <a:gd name="T2" fmla="*/ 666114 w 666114"/>
              <a:gd name="T3" fmla="*/ 434975 h 434975"/>
            </a:gdLst>
            <a:ahLst/>
            <a:cxnLst/>
            <a:rect l="T0" t="T1" r="T2" b="T3"/>
            <a:pathLst>
              <a:path w="666114" h="434975">
                <a:moveTo>
                  <a:pt x="665861" y="434848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92" name="object 52"/>
          <p:cNvSpPr>
            <a:spLocks noChangeArrowheads="1"/>
          </p:cNvSpPr>
          <p:nvPr/>
        </p:nvSpPr>
        <p:spPr bwMode="auto">
          <a:xfrm>
            <a:off x="4606925" y="2843213"/>
            <a:ext cx="595313" cy="468312"/>
          </a:xfrm>
          <a:custGeom>
            <a:avLst/>
            <a:gdLst>
              <a:gd name="T0" fmla="*/ 0 w 594995"/>
              <a:gd name="T1" fmla="*/ 0 h 467995"/>
              <a:gd name="T2" fmla="*/ 594995 w 594995"/>
              <a:gd name="T3" fmla="*/ 467995 h 467995"/>
            </a:gdLst>
            <a:ahLst/>
            <a:cxnLst/>
            <a:rect l="T0" t="T1" r="T2" b="T3"/>
            <a:pathLst>
              <a:path w="594995" h="467995">
                <a:moveTo>
                  <a:pt x="0" y="467995"/>
                </a:moveTo>
                <a:lnTo>
                  <a:pt x="594994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93" name="object 53"/>
          <p:cNvSpPr>
            <a:spLocks noChangeArrowheads="1"/>
          </p:cNvSpPr>
          <p:nvPr/>
        </p:nvSpPr>
        <p:spPr bwMode="auto">
          <a:xfrm>
            <a:off x="3941763" y="4000500"/>
            <a:ext cx="665162" cy="6223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94" name="object 54"/>
          <p:cNvSpPr>
            <a:spLocks noChangeArrowheads="1"/>
          </p:cNvSpPr>
          <p:nvPr/>
        </p:nvSpPr>
        <p:spPr bwMode="auto">
          <a:xfrm>
            <a:off x="3941763" y="4000500"/>
            <a:ext cx="665162" cy="622300"/>
          </a:xfrm>
          <a:custGeom>
            <a:avLst/>
            <a:gdLst>
              <a:gd name="T0" fmla="*/ 0 w 666114"/>
              <a:gd name="T1" fmla="*/ 0 h 621664"/>
              <a:gd name="T2" fmla="*/ 666114 w 666114"/>
              <a:gd name="T3" fmla="*/ 621664 h 621664"/>
            </a:gdLst>
            <a:ahLst/>
            <a:cxnLst/>
            <a:rect l="T0" t="T1" r="T2" b="T3"/>
            <a:pathLst>
              <a:path w="666114" h="621664">
                <a:moveTo>
                  <a:pt x="665861" y="432308"/>
                </a:moveTo>
                <a:lnTo>
                  <a:pt x="0" y="0"/>
                </a:lnTo>
                <a:lnTo>
                  <a:pt x="0" y="189103"/>
                </a:lnTo>
                <a:lnTo>
                  <a:pt x="665861" y="621411"/>
                </a:lnTo>
                <a:lnTo>
                  <a:pt x="665861" y="432308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95" name="object 55"/>
          <p:cNvSpPr>
            <a:spLocks noChangeArrowheads="1"/>
          </p:cNvSpPr>
          <p:nvPr/>
        </p:nvSpPr>
        <p:spPr bwMode="auto">
          <a:xfrm>
            <a:off x="3941763" y="2217738"/>
            <a:ext cx="1260475" cy="895350"/>
          </a:xfrm>
          <a:custGeom>
            <a:avLst/>
            <a:gdLst>
              <a:gd name="T0" fmla="*/ 0 w 1261110"/>
              <a:gd name="T1" fmla="*/ 0 h 895985"/>
              <a:gd name="T2" fmla="*/ 1261110 w 1261110"/>
              <a:gd name="T3" fmla="*/ 895985 h 895985"/>
            </a:gdLst>
            <a:ahLst/>
            <a:cxnLst/>
            <a:rect l="T0" t="T1" r="T2" b="T3"/>
            <a:pathLst>
              <a:path w="1261110" h="895985">
                <a:moveTo>
                  <a:pt x="595629" y="0"/>
                </a:moveTo>
                <a:lnTo>
                  <a:pt x="0" y="469773"/>
                </a:lnTo>
                <a:lnTo>
                  <a:pt x="665861" y="895858"/>
                </a:lnTo>
                <a:lnTo>
                  <a:pt x="1260855" y="428751"/>
                </a:lnTo>
                <a:lnTo>
                  <a:pt x="595629" y="0"/>
                </a:lnTo>
                <a:close/>
              </a:path>
            </a:pathLst>
          </a:custGeom>
          <a:solidFill>
            <a:srgbClr val="F4B39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96" name="object 56"/>
          <p:cNvSpPr>
            <a:spLocks noChangeArrowheads="1"/>
          </p:cNvSpPr>
          <p:nvPr/>
        </p:nvSpPr>
        <p:spPr bwMode="auto">
          <a:xfrm>
            <a:off x="3941763" y="2217738"/>
            <a:ext cx="1260475" cy="895350"/>
          </a:xfrm>
          <a:custGeom>
            <a:avLst/>
            <a:gdLst>
              <a:gd name="T0" fmla="*/ 0 w 1261110"/>
              <a:gd name="T1" fmla="*/ 0 h 895985"/>
              <a:gd name="T2" fmla="*/ 1261110 w 1261110"/>
              <a:gd name="T3" fmla="*/ 895985 h 895985"/>
            </a:gdLst>
            <a:ahLst/>
            <a:cxnLst/>
            <a:rect l="T0" t="T1" r="T2" b="T3"/>
            <a:pathLst>
              <a:path w="1261110" h="895985">
                <a:moveTo>
                  <a:pt x="1260855" y="428751"/>
                </a:moveTo>
                <a:lnTo>
                  <a:pt x="595629" y="0"/>
                </a:lnTo>
                <a:lnTo>
                  <a:pt x="0" y="469773"/>
                </a:lnTo>
                <a:lnTo>
                  <a:pt x="665861" y="895858"/>
                </a:lnTo>
                <a:lnTo>
                  <a:pt x="1260855" y="428751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97" name="object 57"/>
          <p:cNvSpPr>
            <a:spLocks noChangeArrowheads="1"/>
          </p:cNvSpPr>
          <p:nvPr/>
        </p:nvSpPr>
        <p:spPr bwMode="auto">
          <a:xfrm>
            <a:off x="4141788" y="2124075"/>
            <a:ext cx="465137" cy="852488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98" name="object 58"/>
          <p:cNvSpPr>
            <a:spLocks noChangeArrowheads="1"/>
          </p:cNvSpPr>
          <p:nvPr/>
        </p:nvSpPr>
        <p:spPr bwMode="auto">
          <a:xfrm>
            <a:off x="4141788" y="2124075"/>
            <a:ext cx="466725" cy="852488"/>
          </a:xfrm>
          <a:custGeom>
            <a:avLst/>
            <a:gdLst>
              <a:gd name="T0" fmla="*/ 0 w 466725"/>
              <a:gd name="T1" fmla="*/ 0 h 852805"/>
              <a:gd name="T2" fmla="*/ 466725 w 466725"/>
              <a:gd name="T3" fmla="*/ 852805 h 852805"/>
            </a:gdLst>
            <a:ahLst/>
            <a:cxnLst/>
            <a:rect l="T0" t="T1" r="T2" b="T3"/>
            <a:pathLst>
              <a:path w="466725" h="852805">
                <a:moveTo>
                  <a:pt x="466344" y="852296"/>
                </a:moveTo>
                <a:lnTo>
                  <a:pt x="466344" y="298068"/>
                </a:lnTo>
                <a:lnTo>
                  <a:pt x="0" y="0"/>
                </a:lnTo>
                <a:lnTo>
                  <a:pt x="0" y="555116"/>
                </a:lnTo>
                <a:lnTo>
                  <a:pt x="466344" y="852296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99" name="object 59"/>
          <p:cNvSpPr>
            <a:spLocks noChangeArrowheads="1"/>
          </p:cNvSpPr>
          <p:nvPr/>
        </p:nvSpPr>
        <p:spPr bwMode="auto">
          <a:xfrm>
            <a:off x="4606925" y="2422525"/>
            <a:ext cx="395288" cy="554038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00" name="object 60"/>
          <p:cNvSpPr>
            <a:spLocks noChangeArrowheads="1"/>
          </p:cNvSpPr>
          <p:nvPr/>
        </p:nvSpPr>
        <p:spPr bwMode="auto">
          <a:xfrm>
            <a:off x="4606925" y="2422525"/>
            <a:ext cx="395288" cy="554038"/>
          </a:xfrm>
          <a:custGeom>
            <a:avLst/>
            <a:gdLst>
              <a:gd name="T0" fmla="*/ 0 w 394335"/>
              <a:gd name="T1" fmla="*/ 0 h 554355"/>
              <a:gd name="T2" fmla="*/ 394335 w 394335"/>
              <a:gd name="T3" fmla="*/ 554355 h 554355"/>
            </a:gdLst>
            <a:ahLst/>
            <a:cxnLst/>
            <a:rect l="T0" t="T1" r="T2" b="T3"/>
            <a:pathLst>
              <a:path w="394335" h="554355">
                <a:moveTo>
                  <a:pt x="394080" y="265811"/>
                </a:moveTo>
                <a:lnTo>
                  <a:pt x="394080" y="61849"/>
                </a:lnTo>
                <a:lnTo>
                  <a:pt x="0" y="0"/>
                </a:lnTo>
                <a:lnTo>
                  <a:pt x="0" y="554227"/>
                </a:lnTo>
                <a:lnTo>
                  <a:pt x="394080" y="265811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01" name="object 61"/>
          <p:cNvSpPr>
            <a:spLocks noChangeArrowheads="1"/>
          </p:cNvSpPr>
          <p:nvPr/>
        </p:nvSpPr>
        <p:spPr bwMode="auto">
          <a:xfrm>
            <a:off x="4210050" y="2166938"/>
            <a:ext cx="0" cy="555625"/>
          </a:xfrm>
          <a:custGeom>
            <a:avLst/>
            <a:gdLst>
              <a:gd name="T0" fmla="*/ 0 h 556260"/>
              <a:gd name="T1" fmla="*/ 556260 h 556260"/>
            </a:gdLst>
            <a:ahLst/>
            <a:cxnLst/>
            <a:rect l="0" t="T0" r="0" b="T1"/>
            <a:pathLst>
              <a:path h="556260">
                <a:moveTo>
                  <a:pt x="0" y="555879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02" name="object 62"/>
          <p:cNvSpPr>
            <a:spLocks noChangeArrowheads="1"/>
          </p:cNvSpPr>
          <p:nvPr/>
        </p:nvSpPr>
        <p:spPr bwMode="auto">
          <a:xfrm>
            <a:off x="4273550" y="2208213"/>
            <a:ext cx="0" cy="555625"/>
          </a:xfrm>
          <a:custGeom>
            <a:avLst/>
            <a:gdLst>
              <a:gd name="T0" fmla="*/ 0 h 555625"/>
              <a:gd name="T1" fmla="*/ 555625 h 555625"/>
            </a:gdLst>
            <a:ahLst/>
            <a:cxnLst/>
            <a:rect l="0" t="T0" r="0" b="T1"/>
            <a:pathLst>
              <a:path h="555625">
                <a:moveTo>
                  <a:pt x="0" y="555116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03" name="object 63"/>
          <p:cNvSpPr>
            <a:spLocks noChangeArrowheads="1"/>
          </p:cNvSpPr>
          <p:nvPr/>
        </p:nvSpPr>
        <p:spPr bwMode="auto">
          <a:xfrm>
            <a:off x="4340225" y="2251075"/>
            <a:ext cx="0" cy="554038"/>
          </a:xfrm>
          <a:custGeom>
            <a:avLst/>
            <a:gdLst>
              <a:gd name="T0" fmla="*/ 0 h 554355"/>
              <a:gd name="T1" fmla="*/ 554355 h 554355"/>
            </a:gdLst>
            <a:ahLst/>
            <a:cxnLst/>
            <a:rect l="0" t="T0" r="0" b="T1"/>
            <a:pathLst>
              <a:path h="554355">
                <a:moveTo>
                  <a:pt x="0" y="55422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04" name="object 64"/>
          <p:cNvSpPr>
            <a:spLocks noChangeArrowheads="1"/>
          </p:cNvSpPr>
          <p:nvPr/>
        </p:nvSpPr>
        <p:spPr bwMode="auto">
          <a:xfrm>
            <a:off x="4405313" y="2292350"/>
            <a:ext cx="0" cy="555625"/>
          </a:xfrm>
          <a:custGeom>
            <a:avLst/>
            <a:gdLst>
              <a:gd name="T0" fmla="*/ 0 h 556260"/>
              <a:gd name="T1" fmla="*/ 556260 h 556260"/>
            </a:gdLst>
            <a:ahLst/>
            <a:cxnLst/>
            <a:rect l="0" t="T0" r="0" b="T1"/>
            <a:pathLst>
              <a:path h="556260">
                <a:moveTo>
                  <a:pt x="0" y="555878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05" name="object 65"/>
          <p:cNvSpPr>
            <a:spLocks noChangeArrowheads="1"/>
          </p:cNvSpPr>
          <p:nvPr/>
        </p:nvSpPr>
        <p:spPr bwMode="auto">
          <a:xfrm>
            <a:off x="4475163" y="2339975"/>
            <a:ext cx="0" cy="552450"/>
          </a:xfrm>
          <a:custGeom>
            <a:avLst/>
            <a:gdLst>
              <a:gd name="T0" fmla="*/ 0 h 551814"/>
              <a:gd name="T1" fmla="*/ 551814 h 551814"/>
            </a:gdLst>
            <a:ahLst/>
            <a:cxnLst/>
            <a:rect l="0" t="T0" r="0" b="T1"/>
            <a:pathLst>
              <a:path h="551814">
                <a:moveTo>
                  <a:pt x="0" y="0"/>
                </a:moveTo>
                <a:lnTo>
                  <a:pt x="0" y="551561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06" name="object 66"/>
          <p:cNvSpPr>
            <a:spLocks noChangeArrowheads="1"/>
          </p:cNvSpPr>
          <p:nvPr/>
        </p:nvSpPr>
        <p:spPr bwMode="auto">
          <a:xfrm>
            <a:off x="4537075" y="2376488"/>
            <a:ext cx="0" cy="554037"/>
          </a:xfrm>
          <a:custGeom>
            <a:avLst/>
            <a:gdLst>
              <a:gd name="T0" fmla="*/ 0 h 554355"/>
              <a:gd name="T1" fmla="*/ 554355 h 554355"/>
            </a:gdLst>
            <a:ahLst/>
            <a:cxnLst/>
            <a:rect l="0" t="T0" r="0" b="T1"/>
            <a:pathLst>
              <a:path h="554355">
                <a:moveTo>
                  <a:pt x="0" y="55422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07" name="object 67"/>
          <p:cNvSpPr>
            <a:spLocks noChangeArrowheads="1"/>
          </p:cNvSpPr>
          <p:nvPr/>
        </p:nvSpPr>
        <p:spPr bwMode="auto">
          <a:xfrm>
            <a:off x="4672013" y="2432050"/>
            <a:ext cx="0" cy="495300"/>
          </a:xfrm>
          <a:custGeom>
            <a:avLst/>
            <a:gdLst>
              <a:gd name="T0" fmla="*/ 0 h 495935"/>
              <a:gd name="T1" fmla="*/ 495935 h 495935"/>
            </a:gdLst>
            <a:ahLst/>
            <a:cxnLst/>
            <a:rect l="0" t="T0" r="0" b="T1"/>
            <a:pathLst>
              <a:path h="495935">
                <a:moveTo>
                  <a:pt x="0" y="495935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08" name="object 68"/>
          <p:cNvSpPr>
            <a:spLocks noChangeArrowheads="1"/>
          </p:cNvSpPr>
          <p:nvPr/>
        </p:nvSpPr>
        <p:spPr bwMode="auto">
          <a:xfrm>
            <a:off x="4740275" y="2443163"/>
            <a:ext cx="0" cy="436562"/>
          </a:xfrm>
          <a:custGeom>
            <a:avLst/>
            <a:gdLst>
              <a:gd name="T0" fmla="*/ 0 h 436880"/>
              <a:gd name="T1" fmla="*/ 436880 h 436880"/>
            </a:gdLst>
            <a:ahLst/>
            <a:cxnLst/>
            <a:rect l="0" t="T0" r="0" b="T1"/>
            <a:pathLst>
              <a:path h="436880">
                <a:moveTo>
                  <a:pt x="0" y="0"/>
                </a:moveTo>
                <a:lnTo>
                  <a:pt x="0" y="436499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09" name="object 69"/>
          <p:cNvSpPr>
            <a:spLocks noChangeArrowheads="1"/>
          </p:cNvSpPr>
          <p:nvPr/>
        </p:nvSpPr>
        <p:spPr bwMode="auto">
          <a:xfrm>
            <a:off x="4803775" y="2452688"/>
            <a:ext cx="0" cy="379412"/>
          </a:xfrm>
          <a:custGeom>
            <a:avLst/>
            <a:gdLst>
              <a:gd name="T0" fmla="*/ 0 h 378460"/>
              <a:gd name="T1" fmla="*/ 378460 h 378460"/>
            </a:gdLst>
            <a:ahLst/>
            <a:cxnLst/>
            <a:rect l="0" t="T0" r="0" b="T1"/>
            <a:pathLst>
              <a:path h="378460">
                <a:moveTo>
                  <a:pt x="0" y="0"/>
                </a:moveTo>
                <a:lnTo>
                  <a:pt x="0" y="378205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10" name="object 70"/>
          <p:cNvSpPr>
            <a:spLocks noChangeArrowheads="1"/>
          </p:cNvSpPr>
          <p:nvPr/>
        </p:nvSpPr>
        <p:spPr bwMode="auto">
          <a:xfrm>
            <a:off x="4868863" y="2462213"/>
            <a:ext cx="0" cy="322262"/>
          </a:xfrm>
          <a:custGeom>
            <a:avLst/>
            <a:gdLst>
              <a:gd name="T0" fmla="*/ 0 h 321944"/>
              <a:gd name="T1" fmla="*/ 321944 h 321944"/>
            </a:gdLst>
            <a:ahLst/>
            <a:cxnLst/>
            <a:rect l="0" t="T0" r="0" b="T1"/>
            <a:pathLst>
              <a:path h="321944">
                <a:moveTo>
                  <a:pt x="0" y="321563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11" name="object 71"/>
          <p:cNvSpPr>
            <a:spLocks noChangeArrowheads="1"/>
          </p:cNvSpPr>
          <p:nvPr/>
        </p:nvSpPr>
        <p:spPr bwMode="auto">
          <a:xfrm>
            <a:off x="4937125" y="2476500"/>
            <a:ext cx="0" cy="258763"/>
          </a:xfrm>
          <a:custGeom>
            <a:avLst/>
            <a:gdLst>
              <a:gd name="T0" fmla="*/ 0 h 259080"/>
              <a:gd name="T1" fmla="*/ 259080 h 259080"/>
            </a:gdLst>
            <a:ahLst/>
            <a:cxnLst/>
            <a:rect l="0" t="T0" r="0" b="T1"/>
            <a:pathLst>
              <a:path h="259080">
                <a:moveTo>
                  <a:pt x="0" y="0"/>
                </a:moveTo>
                <a:lnTo>
                  <a:pt x="0" y="258825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12" name="object 72"/>
          <p:cNvSpPr>
            <a:spLocks noChangeArrowheads="1"/>
          </p:cNvSpPr>
          <p:nvPr/>
        </p:nvSpPr>
        <p:spPr bwMode="auto">
          <a:xfrm>
            <a:off x="4141788" y="2482850"/>
            <a:ext cx="466725" cy="306388"/>
          </a:xfrm>
          <a:custGeom>
            <a:avLst/>
            <a:gdLst>
              <a:gd name="T0" fmla="*/ 0 w 466725"/>
              <a:gd name="T1" fmla="*/ 0 h 305435"/>
              <a:gd name="T2" fmla="*/ 466725 w 466725"/>
              <a:gd name="T3" fmla="*/ 305435 h 305435"/>
            </a:gdLst>
            <a:ahLst/>
            <a:cxnLst/>
            <a:rect l="T0" t="T1" r="T2" b="T3"/>
            <a:pathLst>
              <a:path w="466725" h="305435">
                <a:moveTo>
                  <a:pt x="0" y="0"/>
                </a:moveTo>
                <a:lnTo>
                  <a:pt x="466344" y="305053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13" name="object 73"/>
          <p:cNvSpPr>
            <a:spLocks noChangeArrowheads="1"/>
          </p:cNvSpPr>
          <p:nvPr/>
        </p:nvSpPr>
        <p:spPr bwMode="auto">
          <a:xfrm>
            <a:off x="4606925" y="2482850"/>
            <a:ext cx="395288" cy="306388"/>
          </a:xfrm>
          <a:custGeom>
            <a:avLst/>
            <a:gdLst>
              <a:gd name="T0" fmla="*/ 0 w 394335"/>
              <a:gd name="T1" fmla="*/ 0 h 305435"/>
              <a:gd name="T2" fmla="*/ 394335 w 394335"/>
              <a:gd name="T3" fmla="*/ 305435 h 305435"/>
            </a:gdLst>
            <a:ahLst/>
            <a:cxnLst/>
            <a:rect l="T0" t="T1" r="T2" b="T3"/>
            <a:pathLst>
              <a:path w="394335" h="305435">
                <a:moveTo>
                  <a:pt x="394080" y="0"/>
                </a:moveTo>
                <a:lnTo>
                  <a:pt x="0" y="305053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14" name="object 74"/>
          <p:cNvSpPr>
            <a:spLocks noChangeArrowheads="1"/>
          </p:cNvSpPr>
          <p:nvPr/>
        </p:nvSpPr>
        <p:spPr bwMode="auto">
          <a:xfrm>
            <a:off x="4141788" y="2300288"/>
            <a:ext cx="466725" cy="303212"/>
          </a:xfrm>
          <a:custGeom>
            <a:avLst/>
            <a:gdLst>
              <a:gd name="T0" fmla="*/ 0 w 466725"/>
              <a:gd name="T1" fmla="*/ 0 h 302894"/>
              <a:gd name="T2" fmla="*/ 466725 w 466725"/>
              <a:gd name="T3" fmla="*/ 302894 h 302894"/>
            </a:gdLst>
            <a:ahLst/>
            <a:cxnLst/>
            <a:rect l="T0" t="T1" r="T2" b="T3"/>
            <a:pathLst>
              <a:path w="466725" h="302894">
                <a:moveTo>
                  <a:pt x="466344" y="30238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15" name="object 75"/>
          <p:cNvSpPr>
            <a:spLocks noChangeArrowheads="1"/>
          </p:cNvSpPr>
          <p:nvPr/>
        </p:nvSpPr>
        <p:spPr bwMode="auto">
          <a:xfrm>
            <a:off x="4606925" y="2452688"/>
            <a:ext cx="196850" cy="150812"/>
          </a:xfrm>
          <a:custGeom>
            <a:avLst/>
            <a:gdLst>
              <a:gd name="T0" fmla="*/ 0 w 196214"/>
              <a:gd name="T1" fmla="*/ 0 h 149860"/>
              <a:gd name="T2" fmla="*/ 196214 w 196214"/>
              <a:gd name="T3" fmla="*/ 149860 h 149860"/>
            </a:gdLst>
            <a:ahLst/>
            <a:cxnLst/>
            <a:rect l="T0" t="T1" r="T2" b="T3"/>
            <a:pathLst>
              <a:path w="196214" h="149860">
                <a:moveTo>
                  <a:pt x="195961" y="0"/>
                </a:moveTo>
                <a:lnTo>
                  <a:pt x="0" y="149859"/>
                </a:lnTo>
              </a:path>
            </a:pathLst>
          </a:custGeom>
          <a:noFill/>
          <a:ln w="12699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16" name="object 76"/>
          <p:cNvSpPr>
            <a:spLocks noChangeArrowheads="1"/>
          </p:cNvSpPr>
          <p:nvPr/>
        </p:nvSpPr>
        <p:spPr bwMode="auto">
          <a:xfrm>
            <a:off x="4141788" y="2124075"/>
            <a:ext cx="860425" cy="360363"/>
          </a:xfrm>
          <a:custGeom>
            <a:avLst/>
            <a:gdLst>
              <a:gd name="T0" fmla="*/ 0 w 860425"/>
              <a:gd name="T1" fmla="*/ 0 h 360044"/>
              <a:gd name="T2" fmla="*/ 860425 w 860425"/>
              <a:gd name="T3" fmla="*/ 360044 h 360044"/>
            </a:gdLst>
            <a:ahLst/>
            <a:cxnLst/>
            <a:rect l="T0" t="T1" r="T2" b="T3"/>
            <a:pathLst>
              <a:path w="860425" h="360044">
                <a:moveTo>
                  <a:pt x="0" y="0"/>
                </a:moveTo>
                <a:lnTo>
                  <a:pt x="466344" y="298068"/>
                </a:lnTo>
                <a:lnTo>
                  <a:pt x="860425" y="359917"/>
                </a:lnTo>
                <a:lnTo>
                  <a:pt x="396113" y="61848"/>
                </a:lnTo>
                <a:lnTo>
                  <a:pt x="0" y="0"/>
                </a:lnTo>
                <a:close/>
              </a:path>
            </a:pathLst>
          </a:custGeom>
          <a:solidFill>
            <a:srgbClr val="D247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17" name="object 77"/>
          <p:cNvSpPr>
            <a:spLocks noChangeArrowheads="1"/>
          </p:cNvSpPr>
          <p:nvPr/>
        </p:nvSpPr>
        <p:spPr bwMode="auto">
          <a:xfrm>
            <a:off x="4141788" y="2124075"/>
            <a:ext cx="860425" cy="360363"/>
          </a:xfrm>
          <a:custGeom>
            <a:avLst/>
            <a:gdLst>
              <a:gd name="T0" fmla="*/ 0 w 860425"/>
              <a:gd name="T1" fmla="*/ 0 h 360044"/>
              <a:gd name="T2" fmla="*/ 860425 w 860425"/>
              <a:gd name="T3" fmla="*/ 360044 h 360044"/>
            </a:gdLst>
            <a:ahLst/>
            <a:cxnLst/>
            <a:rect l="T0" t="T1" r="T2" b="T3"/>
            <a:pathLst>
              <a:path w="860425" h="360044">
                <a:moveTo>
                  <a:pt x="860425" y="359917"/>
                </a:moveTo>
                <a:lnTo>
                  <a:pt x="396113" y="61848"/>
                </a:lnTo>
                <a:lnTo>
                  <a:pt x="0" y="0"/>
                </a:lnTo>
                <a:lnTo>
                  <a:pt x="466344" y="298068"/>
                </a:lnTo>
                <a:lnTo>
                  <a:pt x="860425" y="359917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4057650" y="6465888"/>
            <a:ext cx="1031875" cy="177800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238"/>
              </a:lnSpc>
            </a:pPr>
            <a:r>
              <a:rPr lang="ru-RU" sz="1200">
                <a:solidFill>
                  <a:srgbClr val="888888"/>
                </a:solidFill>
                <a:latin typeface="Calibri" pitchFamily="34" charset="0"/>
              </a:rPr>
              <a:t>© Центр ГРАНИ</a:t>
            </a:r>
            <a:endParaRPr lang="ru-RU" sz="12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9525" y="0"/>
            <a:ext cx="2617788" cy="423863"/>
          </a:xfrm>
        </p:spPr>
        <p:txBody>
          <a:bodyPr tIns="8929"/>
          <a:lstStyle/>
          <a:p>
            <a:pPr marL="7938">
              <a:spcBef>
                <a:spcPts val="75"/>
              </a:spcBef>
            </a:pPr>
            <a:r>
              <a:rPr lang="ru-RU" sz="2700" smtClean="0">
                <a:latin typeface="Calibri" pitchFamily="34" charset="0"/>
                <a:ea typeface="Calibri" pitchFamily="34" charset="0"/>
                <a:cs typeface="Calibri" pitchFamily="34" charset="0"/>
              </a:rPr>
              <a:t>Ресурсный центр</a:t>
            </a:r>
          </a:p>
        </p:txBody>
      </p:sp>
      <p:sp>
        <p:nvSpPr>
          <p:cNvPr id="11267" name="object 3"/>
          <p:cNvSpPr>
            <a:spLocks noChangeArrowheads="1"/>
          </p:cNvSpPr>
          <p:nvPr/>
        </p:nvSpPr>
        <p:spPr bwMode="auto">
          <a:xfrm>
            <a:off x="3711575" y="2295525"/>
            <a:ext cx="1787525" cy="17875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" name="object 4"/>
          <p:cNvSpPr txBox="1"/>
          <p:nvPr/>
        </p:nvSpPr>
        <p:spPr>
          <a:xfrm>
            <a:off x="242888" y="390525"/>
            <a:ext cx="7477125" cy="1406525"/>
          </a:xfrm>
          <a:prstGeom prst="rect">
            <a:avLst/>
          </a:prstGeom>
        </p:spPr>
        <p:txBody>
          <a:bodyPr lIns="0" tIns="8483" rIns="0" bIns="0">
            <a:spAutoFit/>
          </a:bodyPr>
          <a:lstStyle>
            <a:lvl1pPr marL="184150" indent="-176213" eaLnBrk="0" hangingPunct="0">
              <a:tabLst>
                <a:tab pos="15240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5240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5240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5240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5240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5240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5240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5240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52400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63"/>
              </a:spcBef>
            </a:pPr>
            <a:r>
              <a:rPr lang="ru-RU" sz="2000"/>
              <a:t>Так видят его	обязательства разные целевые группы ( как само собой  разумеется) :</a:t>
            </a:r>
          </a:p>
          <a:p>
            <a:pPr algn="ctr" eaLnBrk="1" hangingPunct="1">
              <a:lnSpc>
                <a:spcPts val="1713"/>
              </a:lnSpc>
              <a:spcBef>
                <a:spcPts val="988"/>
              </a:spcBef>
            </a:pPr>
            <a:r>
              <a:rPr lang="ru-RU" b="1">
                <a:solidFill>
                  <a:srgbClr val="918485"/>
                </a:solidFill>
                <a:latin typeface="Trebuchet MS" pitchFamily="34" charset="0"/>
              </a:rPr>
              <a:t>Предоставление  помещений,</a:t>
            </a:r>
            <a:endParaRPr lang="ru-RU">
              <a:latin typeface="Trebuchet MS" pitchFamily="34" charset="0"/>
            </a:endParaRPr>
          </a:p>
          <a:p>
            <a:pPr algn="ctr" eaLnBrk="1" hangingPunct="1">
              <a:lnSpc>
                <a:spcPts val="1725"/>
              </a:lnSpc>
            </a:pPr>
            <a:r>
              <a:rPr lang="ru-RU" b="1">
                <a:solidFill>
                  <a:srgbClr val="918485"/>
                </a:solidFill>
                <a:latin typeface="Trebuchet MS" pitchFamily="34" charset="0"/>
              </a:rPr>
              <a:t>инкубатор</a:t>
            </a:r>
            <a:endParaRPr lang="ru-RU">
              <a:latin typeface="Trebuchet MS" pitchFamily="34" charset="0"/>
            </a:endParaRPr>
          </a:p>
        </p:txBody>
      </p:sp>
      <p:sp>
        <p:nvSpPr>
          <p:cNvPr id="11269" name="object 5"/>
          <p:cNvSpPr>
            <a:spLocks noChangeArrowheads="1"/>
          </p:cNvSpPr>
          <p:nvPr/>
        </p:nvSpPr>
        <p:spPr bwMode="auto">
          <a:xfrm>
            <a:off x="4232275" y="2544763"/>
            <a:ext cx="1785938" cy="17891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" name="object 6"/>
          <p:cNvSpPr txBox="1"/>
          <p:nvPr/>
        </p:nvSpPr>
        <p:spPr>
          <a:xfrm>
            <a:off x="6224588" y="2214563"/>
            <a:ext cx="1846262" cy="561975"/>
          </a:xfrm>
          <a:prstGeom prst="rect">
            <a:avLst/>
          </a:prstGeom>
        </p:spPr>
        <p:txBody>
          <a:bodyPr lIns="0" tIns="8483" rIns="0" bIns="0">
            <a:spAutoFit/>
          </a:bodyPr>
          <a:lstStyle>
            <a:lvl1pPr marL="79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63"/>
              </a:spcBef>
            </a:pPr>
            <a:r>
              <a:rPr lang="ru-RU" b="1">
                <a:solidFill>
                  <a:srgbClr val="918485"/>
                </a:solidFill>
                <a:latin typeface="Trebuchet MS" pitchFamily="34" charset="0"/>
              </a:rPr>
              <a:t>Центр встреч, клуб</a:t>
            </a:r>
            <a:endParaRPr lang="ru-RU">
              <a:latin typeface="Trebuchet MS" pitchFamily="34" charset="0"/>
            </a:endParaRPr>
          </a:p>
        </p:txBody>
      </p:sp>
      <p:sp>
        <p:nvSpPr>
          <p:cNvPr id="11271" name="object 7"/>
          <p:cNvSpPr>
            <a:spLocks noChangeArrowheads="1"/>
          </p:cNvSpPr>
          <p:nvPr/>
        </p:nvSpPr>
        <p:spPr bwMode="auto">
          <a:xfrm>
            <a:off x="4359275" y="3106738"/>
            <a:ext cx="1787525" cy="178911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" name="object 8"/>
          <p:cNvSpPr txBox="1"/>
          <p:nvPr/>
        </p:nvSpPr>
        <p:spPr>
          <a:xfrm>
            <a:off x="6372225" y="3668713"/>
            <a:ext cx="1885950" cy="495300"/>
          </a:xfrm>
          <a:prstGeom prst="rect">
            <a:avLst/>
          </a:prstGeom>
        </p:spPr>
        <p:txBody>
          <a:bodyPr lIns="0" tIns="57594" rIns="0" bIns="0">
            <a:spAutoFit/>
          </a:bodyPr>
          <a:lstStyle>
            <a:lvl1pPr marL="658813" indent="-6508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713"/>
              </a:lnSpc>
              <a:spcBef>
                <a:spcPts val="450"/>
              </a:spcBef>
            </a:pPr>
            <a:r>
              <a:rPr lang="ru-RU" b="1">
                <a:solidFill>
                  <a:srgbClr val="918485"/>
                </a:solidFill>
                <a:latin typeface="Trebuchet MS" pitchFamily="34" charset="0"/>
              </a:rPr>
              <a:t>Консультационный  центр</a:t>
            </a:r>
            <a:endParaRPr lang="ru-RU">
              <a:latin typeface="Trebuchet MS" pitchFamily="34" charset="0"/>
            </a:endParaRPr>
          </a:p>
        </p:txBody>
      </p:sp>
      <p:sp>
        <p:nvSpPr>
          <p:cNvPr id="11273" name="object 9"/>
          <p:cNvSpPr>
            <a:spLocks noChangeArrowheads="1"/>
          </p:cNvSpPr>
          <p:nvPr/>
        </p:nvSpPr>
        <p:spPr bwMode="auto">
          <a:xfrm>
            <a:off x="3998913" y="3559175"/>
            <a:ext cx="1789112" cy="17875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" name="object 10"/>
          <p:cNvSpPr txBox="1"/>
          <p:nvPr/>
        </p:nvSpPr>
        <p:spPr>
          <a:xfrm>
            <a:off x="5591175" y="5327650"/>
            <a:ext cx="1966913" cy="712788"/>
          </a:xfrm>
          <a:prstGeom prst="rect">
            <a:avLst/>
          </a:prstGeom>
        </p:spPr>
        <p:txBody>
          <a:bodyPr lIns="0" tIns="57148" rIns="0" bIns="0">
            <a:spAutoFit/>
          </a:bodyPr>
          <a:lstStyle>
            <a:lvl1pPr marL="522288" indent="-5143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713"/>
              </a:lnSpc>
              <a:spcBef>
                <a:spcPts val="450"/>
              </a:spcBef>
            </a:pPr>
            <a:r>
              <a:rPr lang="ru-RU" b="1">
                <a:solidFill>
                  <a:srgbClr val="918485"/>
                </a:solidFill>
                <a:latin typeface="Trebuchet MS" pitchFamily="34" charset="0"/>
              </a:rPr>
              <a:t>Лаборатория, центр  обучения</a:t>
            </a:r>
            <a:endParaRPr lang="ru-RU">
              <a:latin typeface="Trebuchet MS" pitchFamily="34" charset="0"/>
            </a:endParaRPr>
          </a:p>
        </p:txBody>
      </p:sp>
      <p:sp>
        <p:nvSpPr>
          <p:cNvPr id="11275" name="object 11"/>
          <p:cNvSpPr>
            <a:spLocks noChangeArrowheads="1"/>
          </p:cNvSpPr>
          <p:nvPr/>
        </p:nvSpPr>
        <p:spPr bwMode="auto">
          <a:xfrm>
            <a:off x="3422650" y="3559175"/>
            <a:ext cx="1789113" cy="17875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" name="object 12"/>
          <p:cNvSpPr txBox="1"/>
          <p:nvPr/>
        </p:nvSpPr>
        <p:spPr>
          <a:xfrm>
            <a:off x="1527175" y="5110163"/>
            <a:ext cx="2041525" cy="930275"/>
          </a:xfrm>
          <a:prstGeom prst="rect">
            <a:avLst/>
          </a:prstGeom>
        </p:spPr>
        <p:txBody>
          <a:bodyPr lIns="0" tIns="57148" rIns="0" bIns="0">
            <a:spAutoFit/>
          </a:bodyPr>
          <a:lstStyle>
            <a:lvl1pPr marL="79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ts val="1713"/>
              </a:lnSpc>
              <a:spcBef>
                <a:spcPts val="450"/>
              </a:spcBef>
            </a:pPr>
            <a:r>
              <a:rPr lang="ru-RU" b="1">
                <a:solidFill>
                  <a:srgbClr val="918485"/>
                </a:solidFill>
                <a:latin typeface="Trebuchet MS" pitchFamily="34" charset="0"/>
              </a:rPr>
              <a:t>Коммуникационный  перекресток,</a:t>
            </a:r>
            <a:endParaRPr lang="ru-RU">
              <a:latin typeface="Trebuchet MS" pitchFamily="34" charset="0"/>
            </a:endParaRPr>
          </a:p>
          <a:p>
            <a:pPr algn="ctr" eaLnBrk="1" hangingPunct="1">
              <a:lnSpc>
                <a:spcPts val="1713"/>
              </a:lnSpc>
            </a:pPr>
            <a:r>
              <a:rPr lang="ru-RU" b="1">
                <a:solidFill>
                  <a:srgbClr val="918485"/>
                </a:solidFill>
                <a:latin typeface="Trebuchet MS" pitchFamily="34" charset="0"/>
              </a:rPr>
              <a:t>информационное  табло</a:t>
            </a:r>
            <a:endParaRPr lang="ru-RU">
              <a:latin typeface="Trebuchet MS" pitchFamily="34" charset="0"/>
            </a:endParaRPr>
          </a:p>
        </p:txBody>
      </p:sp>
      <p:sp>
        <p:nvSpPr>
          <p:cNvPr id="11277" name="object 13"/>
          <p:cNvSpPr>
            <a:spLocks noChangeArrowheads="1"/>
          </p:cNvSpPr>
          <p:nvPr/>
        </p:nvSpPr>
        <p:spPr bwMode="auto">
          <a:xfrm>
            <a:off x="3062288" y="3106738"/>
            <a:ext cx="1789112" cy="1789112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" name="object 14"/>
          <p:cNvSpPr txBox="1"/>
          <p:nvPr/>
        </p:nvSpPr>
        <p:spPr>
          <a:xfrm>
            <a:off x="862013" y="3560763"/>
            <a:ext cx="1892300" cy="955675"/>
          </a:xfrm>
          <a:prstGeom prst="rect">
            <a:avLst/>
          </a:prstGeom>
        </p:spPr>
        <p:txBody>
          <a:bodyPr lIns="0" tIns="58041" rIns="0" bIns="0">
            <a:spAutoFit/>
          </a:bodyPr>
          <a:lstStyle>
            <a:lvl1pPr marL="153988" indent="-1444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81000"/>
              </a:lnSpc>
              <a:spcBef>
                <a:spcPts val="463"/>
              </a:spcBef>
            </a:pPr>
            <a:r>
              <a:rPr lang="ru-RU" b="1">
                <a:solidFill>
                  <a:srgbClr val="918485"/>
                </a:solidFill>
                <a:latin typeface="Trebuchet MS" pitchFamily="34" charset="0"/>
              </a:rPr>
              <a:t>Доска объявлений;  многотиражка –  Вестник нового</a:t>
            </a:r>
            <a:endParaRPr lang="ru-RU">
              <a:latin typeface="Trebuchet MS" pitchFamily="34" charset="0"/>
            </a:endParaRPr>
          </a:p>
        </p:txBody>
      </p:sp>
      <p:sp>
        <p:nvSpPr>
          <p:cNvPr id="11279" name="object 15"/>
          <p:cNvSpPr>
            <a:spLocks noChangeArrowheads="1"/>
          </p:cNvSpPr>
          <p:nvPr/>
        </p:nvSpPr>
        <p:spPr bwMode="auto">
          <a:xfrm>
            <a:off x="3190875" y="2544763"/>
            <a:ext cx="1787525" cy="17891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6" name="object 16"/>
          <p:cNvSpPr txBox="1"/>
          <p:nvPr/>
        </p:nvSpPr>
        <p:spPr>
          <a:xfrm>
            <a:off x="1092200" y="1997075"/>
            <a:ext cx="1765300" cy="930275"/>
          </a:xfrm>
          <a:prstGeom prst="rect">
            <a:avLst/>
          </a:prstGeom>
        </p:spPr>
        <p:txBody>
          <a:bodyPr lIns="0" tIns="57594" rIns="0" bIns="0">
            <a:spAutoFit/>
          </a:bodyPr>
          <a:lstStyle>
            <a:lvl1pPr marL="7938" indent="2746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713"/>
              </a:lnSpc>
              <a:spcBef>
                <a:spcPts val="450"/>
              </a:spcBef>
            </a:pPr>
            <a:r>
              <a:rPr lang="ru-RU" b="1">
                <a:solidFill>
                  <a:srgbClr val="918485"/>
                </a:solidFill>
                <a:latin typeface="Trebuchet MS" pitchFamily="34" charset="0"/>
              </a:rPr>
              <a:t>Библиотека,  каталог успешной</a:t>
            </a:r>
            <a:endParaRPr lang="ru-RU">
              <a:latin typeface="Trebuchet MS" pitchFamily="34" charset="0"/>
            </a:endParaRPr>
          </a:p>
          <a:p>
            <a:pPr eaLnBrk="1" hangingPunct="1">
              <a:lnSpc>
                <a:spcPts val="1725"/>
              </a:lnSpc>
            </a:pPr>
            <a:r>
              <a:rPr lang="ru-RU" b="1">
                <a:solidFill>
                  <a:srgbClr val="918485"/>
                </a:solidFill>
                <a:latin typeface="Trebuchet MS" pitchFamily="34" charset="0"/>
              </a:rPr>
              <a:t>практики</a:t>
            </a:r>
            <a:endParaRPr lang="ru-RU"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325" y="347663"/>
            <a:ext cx="5611813" cy="347662"/>
          </a:xfrm>
        </p:spPr>
        <p:txBody>
          <a:bodyPr tIns="8929"/>
          <a:lstStyle/>
          <a:p>
            <a:pPr marL="7938">
              <a:spcBef>
                <a:spcPts val="75"/>
              </a:spcBef>
            </a:pPr>
            <a:r>
              <a:rPr lang="ru-RU" sz="2200" smtClean="0">
                <a:solidFill>
                  <a:srgbClr val="D24717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Услуги ресурных центров поддержки СОНКО</a:t>
            </a:r>
            <a:endParaRPr lang="ru-RU" sz="220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14325" y="830263"/>
            <a:ext cx="2622550" cy="623887"/>
          </a:xfrm>
          <a:prstGeom prst="rect">
            <a:avLst/>
          </a:prstGeom>
        </p:spPr>
        <p:txBody>
          <a:bodyPr lIns="0" tIns="8483" rIns="0" bIns="0">
            <a:spAutoFit/>
          </a:bodyPr>
          <a:lstStyle/>
          <a:p>
            <a:pPr marL="8929">
              <a:spcBef>
                <a:spcPts val="67"/>
              </a:spcBef>
              <a:defRPr/>
            </a:pPr>
            <a:r>
              <a:rPr sz="2000" spc="-120" dirty="0">
                <a:latin typeface="Arial"/>
                <a:cs typeface="Arial"/>
              </a:rPr>
              <a:t>Новые </a:t>
            </a:r>
            <a:r>
              <a:rPr sz="2000" spc="-98" dirty="0">
                <a:latin typeface="Arial"/>
                <a:cs typeface="Arial"/>
              </a:rPr>
              <a:t>услуги </a:t>
            </a:r>
            <a:r>
              <a:rPr sz="2000" spc="-39" dirty="0">
                <a:latin typeface="Arial"/>
                <a:cs typeface="Arial"/>
              </a:rPr>
              <a:t>и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-91" dirty="0">
                <a:latin typeface="Arial"/>
                <a:cs typeface="Arial"/>
              </a:rPr>
              <a:t>функции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292" name="object 4"/>
          <p:cNvSpPr>
            <a:spLocks noChangeArrowheads="1"/>
          </p:cNvSpPr>
          <p:nvPr/>
        </p:nvSpPr>
        <p:spPr bwMode="auto">
          <a:xfrm>
            <a:off x="174625" y="1239838"/>
            <a:ext cx="2212975" cy="9509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293" name="object 5"/>
          <p:cNvSpPr>
            <a:spLocks noChangeArrowheads="1"/>
          </p:cNvSpPr>
          <p:nvPr/>
        </p:nvSpPr>
        <p:spPr bwMode="auto">
          <a:xfrm>
            <a:off x="217488" y="1268413"/>
            <a:ext cx="2127250" cy="865187"/>
          </a:xfrm>
          <a:custGeom>
            <a:avLst/>
            <a:gdLst>
              <a:gd name="T0" fmla="*/ 0 w 3024504"/>
              <a:gd name="T1" fmla="*/ 0 h 1229360"/>
              <a:gd name="T2" fmla="*/ 3024504 w 3024504"/>
              <a:gd name="T3" fmla="*/ 1229360 h 1229360"/>
            </a:gdLst>
            <a:ahLst/>
            <a:cxnLst/>
            <a:rect l="T0" t="T1" r="T2" b="T3"/>
            <a:pathLst>
              <a:path w="3024504" h="1229360">
                <a:moveTo>
                  <a:pt x="0" y="1228928"/>
                </a:moveTo>
                <a:lnTo>
                  <a:pt x="3024378" y="1228928"/>
                </a:lnTo>
                <a:lnTo>
                  <a:pt x="3024378" y="0"/>
                </a:lnTo>
                <a:lnTo>
                  <a:pt x="0" y="0"/>
                </a:lnTo>
                <a:lnTo>
                  <a:pt x="0" y="1228928"/>
                </a:lnTo>
                <a:close/>
              </a:path>
            </a:pathLst>
          </a:custGeom>
          <a:noFill/>
          <a:ln w="381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" name="object 6"/>
          <p:cNvSpPr txBox="1"/>
          <p:nvPr/>
        </p:nvSpPr>
        <p:spPr>
          <a:xfrm>
            <a:off x="217488" y="1536700"/>
            <a:ext cx="2127250" cy="269875"/>
          </a:xfrm>
          <a:prstGeom prst="rect">
            <a:avLst/>
          </a:prstGeom>
        </p:spPr>
        <p:txBody>
          <a:bodyPr lIns="0" tIns="8929" rIns="0" bIns="0">
            <a:spAutoFit/>
          </a:bodyPr>
          <a:lstStyle>
            <a:lvl1pPr marL="4810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75"/>
              </a:spcBef>
            </a:pPr>
            <a:r>
              <a:rPr lang="ru-RU" sz="1700" b="1">
                <a:solidFill>
                  <a:srgbClr val="FFFFFF"/>
                </a:solidFill>
                <a:latin typeface="Trebuchet MS" pitchFamily="34" charset="0"/>
              </a:rPr>
              <a:t>Новые темы</a:t>
            </a:r>
            <a:endParaRPr lang="ru-RU" sz="1700">
              <a:latin typeface="Trebuchet MS" pitchFamily="34" charset="0"/>
            </a:endParaRPr>
          </a:p>
        </p:txBody>
      </p:sp>
      <p:sp>
        <p:nvSpPr>
          <p:cNvPr id="12295" name="object 7"/>
          <p:cNvSpPr>
            <a:spLocks noChangeArrowheads="1"/>
          </p:cNvSpPr>
          <p:nvPr/>
        </p:nvSpPr>
        <p:spPr bwMode="auto">
          <a:xfrm>
            <a:off x="2428875" y="1239838"/>
            <a:ext cx="2112963" cy="9509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296" name="object 8"/>
          <p:cNvSpPr>
            <a:spLocks noChangeArrowheads="1"/>
          </p:cNvSpPr>
          <p:nvPr/>
        </p:nvSpPr>
        <p:spPr bwMode="auto">
          <a:xfrm>
            <a:off x="2471738" y="1268413"/>
            <a:ext cx="2025650" cy="865187"/>
          </a:xfrm>
          <a:custGeom>
            <a:avLst/>
            <a:gdLst>
              <a:gd name="T0" fmla="*/ 0 w 2880995"/>
              <a:gd name="T1" fmla="*/ 0 h 1229360"/>
              <a:gd name="T2" fmla="*/ 2880995 w 2880995"/>
              <a:gd name="T3" fmla="*/ 1229360 h 1229360"/>
            </a:gdLst>
            <a:ahLst/>
            <a:cxnLst/>
            <a:rect l="T0" t="T1" r="T2" b="T3"/>
            <a:pathLst>
              <a:path w="2880995" h="1229360">
                <a:moveTo>
                  <a:pt x="0" y="1228928"/>
                </a:moveTo>
                <a:lnTo>
                  <a:pt x="2880614" y="1228928"/>
                </a:lnTo>
                <a:lnTo>
                  <a:pt x="2880614" y="0"/>
                </a:lnTo>
                <a:lnTo>
                  <a:pt x="0" y="0"/>
                </a:lnTo>
                <a:lnTo>
                  <a:pt x="0" y="1228928"/>
                </a:lnTo>
                <a:close/>
              </a:path>
            </a:pathLst>
          </a:custGeom>
          <a:noFill/>
          <a:ln w="381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" name="object 9"/>
          <p:cNvSpPr txBox="1"/>
          <p:nvPr/>
        </p:nvSpPr>
        <p:spPr>
          <a:xfrm>
            <a:off x="2471738" y="1420813"/>
            <a:ext cx="2028825" cy="500062"/>
          </a:xfrm>
          <a:prstGeom prst="rect">
            <a:avLst/>
          </a:prstGeom>
        </p:spPr>
        <p:txBody>
          <a:bodyPr lIns="0" tIns="37950" rIns="0" bIns="0">
            <a:spAutoFit/>
          </a:bodyPr>
          <a:lstStyle>
            <a:lvl1pPr marL="509588" indent="-18732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825"/>
              </a:lnSpc>
              <a:spcBef>
                <a:spcPts val="300"/>
              </a:spcBef>
            </a:pPr>
            <a:r>
              <a:rPr lang="ru-RU" sz="1700" b="1">
                <a:solidFill>
                  <a:srgbClr val="FFFFFF"/>
                </a:solidFill>
                <a:latin typeface="Trebuchet MS" pitchFamily="34" charset="0"/>
              </a:rPr>
              <a:t>Старые задачи  по-новому</a:t>
            </a:r>
            <a:endParaRPr lang="ru-RU" sz="1700">
              <a:latin typeface="Trebuchet MS" pitchFamily="34" charset="0"/>
            </a:endParaRPr>
          </a:p>
        </p:txBody>
      </p:sp>
      <p:sp>
        <p:nvSpPr>
          <p:cNvPr id="12298" name="object 10"/>
          <p:cNvSpPr>
            <a:spLocks noChangeArrowheads="1"/>
          </p:cNvSpPr>
          <p:nvPr/>
        </p:nvSpPr>
        <p:spPr bwMode="auto">
          <a:xfrm>
            <a:off x="2408238" y="2068513"/>
            <a:ext cx="2219325" cy="2846387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299" name="object 11"/>
          <p:cNvSpPr>
            <a:spLocks noChangeArrowheads="1"/>
          </p:cNvSpPr>
          <p:nvPr/>
        </p:nvSpPr>
        <p:spPr bwMode="auto">
          <a:xfrm>
            <a:off x="2462213" y="2085975"/>
            <a:ext cx="2135187" cy="278288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00" name="object 12"/>
          <p:cNvSpPr>
            <a:spLocks noChangeArrowheads="1"/>
          </p:cNvSpPr>
          <p:nvPr/>
        </p:nvSpPr>
        <p:spPr bwMode="auto">
          <a:xfrm>
            <a:off x="2471738" y="2133600"/>
            <a:ext cx="2028825" cy="26543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01" name="object 13"/>
          <p:cNvSpPr>
            <a:spLocks noChangeArrowheads="1"/>
          </p:cNvSpPr>
          <p:nvPr/>
        </p:nvSpPr>
        <p:spPr bwMode="auto">
          <a:xfrm>
            <a:off x="2471738" y="2133600"/>
            <a:ext cx="2028825" cy="2654300"/>
          </a:xfrm>
          <a:custGeom>
            <a:avLst/>
            <a:gdLst>
              <a:gd name="T0" fmla="*/ 0 w 2884170"/>
              <a:gd name="T1" fmla="*/ 0 h 3775075"/>
              <a:gd name="T2" fmla="*/ 2884170 w 2884170"/>
              <a:gd name="T3" fmla="*/ 3775075 h 3775075"/>
            </a:gdLst>
            <a:ahLst/>
            <a:cxnLst/>
            <a:rect l="T0" t="T1" r="T2" b="T3"/>
            <a:pathLst>
              <a:path w="2884170" h="3775075">
                <a:moveTo>
                  <a:pt x="0" y="3775075"/>
                </a:moveTo>
                <a:lnTo>
                  <a:pt x="2883662" y="3775075"/>
                </a:lnTo>
                <a:lnTo>
                  <a:pt x="2883662" y="0"/>
                </a:lnTo>
                <a:lnTo>
                  <a:pt x="0" y="0"/>
                </a:lnTo>
                <a:lnTo>
                  <a:pt x="0" y="3775075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" name="object 14"/>
          <p:cNvSpPr txBox="1"/>
          <p:nvPr/>
        </p:nvSpPr>
        <p:spPr>
          <a:xfrm>
            <a:off x="2471738" y="2133600"/>
            <a:ext cx="2028825" cy="2516188"/>
          </a:xfrm>
          <a:prstGeom prst="rect">
            <a:avLst/>
          </a:prstGeom>
          <a:ln w="12700">
            <a:solidFill>
              <a:srgbClr val="C0C0C0"/>
            </a:solidFill>
          </a:ln>
        </p:spPr>
        <p:txBody>
          <a:bodyPr lIns="0" tIns="60273" rIns="0" bIns="0">
            <a:spAutoFit/>
          </a:bodyPr>
          <a:lstStyle>
            <a:lvl1pPr marL="3794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475"/>
              </a:spcBef>
            </a:pPr>
            <a:r>
              <a:rPr lang="ru-RU" sz="1400"/>
              <a:t>Обмен опытом</a:t>
            </a:r>
          </a:p>
          <a:p>
            <a:pPr eaLnBrk="1" hangingPunct="1">
              <a:spcBef>
                <a:spcPts val="688"/>
              </a:spcBef>
            </a:pPr>
            <a:r>
              <a:rPr lang="ru-RU" sz="1400"/>
              <a:t>Построение сетей</a:t>
            </a:r>
          </a:p>
          <a:p>
            <a:pPr algn="ctr" eaLnBrk="1" hangingPunct="1">
              <a:lnSpc>
                <a:spcPts val="1600"/>
              </a:lnSpc>
              <a:spcBef>
                <a:spcPts val="813"/>
              </a:spcBef>
            </a:pPr>
            <a:r>
              <a:rPr lang="ru-RU" sz="1400"/>
              <a:t>Организация  взаимодействия с  властью и бизнесом</a:t>
            </a:r>
          </a:p>
          <a:p>
            <a:pPr eaLnBrk="1" hangingPunct="1">
              <a:lnSpc>
                <a:spcPts val="1650"/>
              </a:lnSpc>
              <a:spcBef>
                <a:spcPts val="650"/>
              </a:spcBef>
            </a:pPr>
            <a:r>
              <a:rPr lang="ru-RU" sz="1400"/>
              <a:t>Лоббирование</a:t>
            </a:r>
          </a:p>
          <a:p>
            <a:pPr eaLnBrk="1" hangingPunct="1">
              <a:lnSpc>
                <a:spcPts val="1650"/>
              </a:lnSpc>
            </a:pPr>
            <a:r>
              <a:rPr lang="ru-RU" sz="1400"/>
              <a:t>интересов сектора</a:t>
            </a:r>
          </a:p>
          <a:p>
            <a:pPr algn="ctr" eaLnBrk="1" hangingPunct="1">
              <a:lnSpc>
                <a:spcPct val="95000"/>
              </a:lnSpc>
              <a:spcBef>
                <a:spcPts val="775"/>
              </a:spcBef>
            </a:pPr>
            <a:r>
              <a:rPr lang="ru-RU" sz="1400"/>
              <a:t>Информирование  населения и  популяризация НКО</a:t>
            </a:r>
          </a:p>
        </p:txBody>
      </p:sp>
      <p:sp>
        <p:nvSpPr>
          <p:cNvPr id="12303" name="object 15"/>
          <p:cNvSpPr>
            <a:spLocks noChangeArrowheads="1"/>
          </p:cNvSpPr>
          <p:nvPr/>
        </p:nvSpPr>
        <p:spPr bwMode="auto">
          <a:xfrm>
            <a:off x="4602163" y="1239838"/>
            <a:ext cx="2101850" cy="950912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04" name="object 16"/>
          <p:cNvSpPr>
            <a:spLocks noChangeArrowheads="1"/>
          </p:cNvSpPr>
          <p:nvPr/>
        </p:nvSpPr>
        <p:spPr bwMode="auto">
          <a:xfrm>
            <a:off x="4646613" y="1247775"/>
            <a:ext cx="2060575" cy="973138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05" name="object 17"/>
          <p:cNvSpPr>
            <a:spLocks noChangeArrowheads="1"/>
          </p:cNvSpPr>
          <p:nvPr/>
        </p:nvSpPr>
        <p:spPr bwMode="auto">
          <a:xfrm>
            <a:off x="4646613" y="1268413"/>
            <a:ext cx="2014537" cy="865187"/>
          </a:xfrm>
          <a:custGeom>
            <a:avLst/>
            <a:gdLst>
              <a:gd name="T0" fmla="*/ 0 w 2865120"/>
              <a:gd name="T1" fmla="*/ 0 h 1229360"/>
              <a:gd name="T2" fmla="*/ 2865120 w 2865120"/>
              <a:gd name="T3" fmla="*/ 1229360 h 1229360"/>
            </a:gdLst>
            <a:ahLst/>
            <a:cxnLst/>
            <a:rect l="T0" t="T1" r="T2" b="T3"/>
            <a:pathLst>
              <a:path w="2865120" h="1229360">
                <a:moveTo>
                  <a:pt x="0" y="1228940"/>
                </a:moveTo>
                <a:lnTo>
                  <a:pt x="2864611" y="1228940"/>
                </a:lnTo>
                <a:lnTo>
                  <a:pt x="2864611" y="0"/>
                </a:lnTo>
                <a:lnTo>
                  <a:pt x="0" y="0"/>
                </a:lnTo>
                <a:lnTo>
                  <a:pt x="0" y="1228940"/>
                </a:lnTo>
                <a:close/>
              </a:path>
            </a:pathLst>
          </a:custGeom>
          <a:noFill/>
          <a:ln w="381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8" name="object 18"/>
          <p:cNvSpPr txBox="1"/>
          <p:nvPr/>
        </p:nvSpPr>
        <p:spPr>
          <a:xfrm>
            <a:off x="4646613" y="1304925"/>
            <a:ext cx="2014537" cy="727075"/>
          </a:xfrm>
          <a:prstGeom prst="rect">
            <a:avLst/>
          </a:prstGeom>
        </p:spPr>
        <p:txBody>
          <a:bodyPr lIns="0" tIns="8929" rIns="0" bIns="0">
            <a:spAutoFit/>
          </a:bodyPr>
          <a:lstStyle>
            <a:lvl1pPr marL="3333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925"/>
              </a:lnSpc>
              <a:spcBef>
                <a:spcPts val="75"/>
              </a:spcBef>
            </a:pPr>
            <a:r>
              <a:rPr lang="ru-RU" sz="1700" b="1">
                <a:solidFill>
                  <a:srgbClr val="FFFFFF"/>
                </a:solidFill>
                <a:latin typeface="Trebuchet MS" pitchFamily="34" charset="0"/>
              </a:rPr>
              <a:t>Новые формы</a:t>
            </a:r>
            <a:endParaRPr lang="ru-RU" sz="1700">
              <a:latin typeface="Trebuchet MS" pitchFamily="34" charset="0"/>
            </a:endParaRPr>
          </a:p>
          <a:p>
            <a:pPr algn="ctr" eaLnBrk="1" hangingPunct="1">
              <a:lnSpc>
                <a:spcPts val="1825"/>
              </a:lnSpc>
              <a:spcBef>
                <a:spcPts val="125"/>
              </a:spcBef>
            </a:pPr>
            <a:r>
              <a:rPr lang="ru-RU" sz="1700" b="1">
                <a:solidFill>
                  <a:srgbClr val="FFFFFF"/>
                </a:solidFill>
                <a:latin typeface="Trebuchet MS" pitchFamily="34" charset="0"/>
              </a:rPr>
              <a:t>информационной  поддержки</a:t>
            </a:r>
            <a:endParaRPr lang="ru-RU" sz="1700">
              <a:latin typeface="Trebuchet MS" pitchFamily="34" charset="0"/>
            </a:endParaRPr>
          </a:p>
        </p:txBody>
      </p:sp>
      <p:sp>
        <p:nvSpPr>
          <p:cNvPr id="12307" name="object 19"/>
          <p:cNvSpPr>
            <a:spLocks noChangeArrowheads="1"/>
          </p:cNvSpPr>
          <p:nvPr/>
        </p:nvSpPr>
        <p:spPr bwMode="auto">
          <a:xfrm>
            <a:off x="4581525" y="2068513"/>
            <a:ext cx="2205038" cy="2846387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08" name="object 20"/>
          <p:cNvSpPr>
            <a:spLocks noChangeArrowheads="1"/>
          </p:cNvSpPr>
          <p:nvPr/>
        </p:nvSpPr>
        <p:spPr bwMode="auto">
          <a:xfrm>
            <a:off x="4665663" y="2095500"/>
            <a:ext cx="2058987" cy="2690813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09" name="object 21"/>
          <p:cNvSpPr>
            <a:spLocks noChangeArrowheads="1"/>
          </p:cNvSpPr>
          <p:nvPr/>
        </p:nvSpPr>
        <p:spPr bwMode="auto">
          <a:xfrm>
            <a:off x="4646613" y="2133600"/>
            <a:ext cx="2012950" cy="2654300"/>
          </a:xfrm>
          <a:prstGeom prst="rect">
            <a:avLst/>
          </a:prstGeom>
          <a:blipFill dpi="0" rotWithShape="1">
            <a:blip r:embed="rId1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10" name="object 22"/>
          <p:cNvSpPr>
            <a:spLocks noChangeArrowheads="1"/>
          </p:cNvSpPr>
          <p:nvPr/>
        </p:nvSpPr>
        <p:spPr bwMode="auto">
          <a:xfrm>
            <a:off x="4646613" y="2133600"/>
            <a:ext cx="2014537" cy="2654300"/>
          </a:xfrm>
          <a:custGeom>
            <a:avLst/>
            <a:gdLst>
              <a:gd name="T0" fmla="*/ 0 w 2865120"/>
              <a:gd name="T1" fmla="*/ 0 h 3775075"/>
              <a:gd name="T2" fmla="*/ 2865120 w 2865120"/>
              <a:gd name="T3" fmla="*/ 3775075 h 3775075"/>
            </a:gdLst>
            <a:ahLst/>
            <a:cxnLst/>
            <a:rect l="T0" t="T1" r="T2" b="T3"/>
            <a:pathLst>
              <a:path w="2865120" h="3775075">
                <a:moveTo>
                  <a:pt x="0" y="3775075"/>
                </a:moveTo>
                <a:lnTo>
                  <a:pt x="2864611" y="3775075"/>
                </a:lnTo>
                <a:lnTo>
                  <a:pt x="2864611" y="0"/>
                </a:lnTo>
                <a:lnTo>
                  <a:pt x="0" y="0"/>
                </a:lnTo>
                <a:lnTo>
                  <a:pt x="0" y="3775075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3" name="object 23"/>
          <p:cNvSpPr txBox="1"/>
          <p:nvPr/>
        </p:nvSpPr>
        <p:spPr>
          <a:xfrm>
            <a:off x="4646613" y="2133600"/>
            <a:ext cx="2014537" cy="2225675"/>
          </a:xfrm>
          <a:prstGeom prst="rect">
            <a:avLst/>
          </a:prstGeom>
          <a:ln w="12700">
            <a:solidFill>
              <a:srgbClr val="C0C0C0"/>
            </a:solidFill>
          </a:ln>
        </p:spPr>
        <p:txBody>
          <a:bodyPr lIns="0" tIns="70988" rIns="0" bIns="0">
            <a:spAutoFit/>
          </a:bodyPr>
          <a:lstStyle>
            <a:lvl1pPr marL="4222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ts val="563"/>
              </a:spcBef>
            </a:pPr>
            <a:r>
              <a:rPr lang="ru-RU" sz="1400"/>
              <a:t>Создание баз  данных:</a:t>
            </a:r>
          </a:p>
          <a:p>
            <a:pPr eaLnBrk="1" hangingPunct="1"/>
            <a:r>
              <a:rPr lang="ru-RU" sz="1400"/>
              <a:t>- механизмов и  технологий</a:t>
            </a:r>
          </a:p>
          <a:p>
            <a:pPr eaLnBrk="1" hangingPunct="1">
              <a:buFontTx/>
              <a:buChar char="-"/>
            </a:pPr>
            <a:r>
              <a:rPr lang="ru-RU" sz="1400"/>
              <a:t>лучшей практики</a:t>
            </a:r>
          </a:p>
          <a:p>
            <a:pPr eaLnBrk="1" hangingPunct="1">
              <a:buFontTx/>
              <a:buChar char="-"/>
            </a:pPr>
            <a:r>
              <a:rPr lang="ru-RU" sz="1400"/>
              <a:t>проектов и услуг  Ведение Интернет-</a:t>
            </a:r>
          </a:p>
          <a:p>
            <a:pPr algn="ctr" eaLnBrk="1" hangingPunct="1"/>
            <a:r>
              <a:rPr lang="ru-RU" sz="1400"/>
              <a:t>порталов</a:t>
            </a:r>
          </a:p>
          <a:p>
            <a:pPr algn="ctr" eaLnBrk="1" hangingPunct="1"/>
            <a:r>
              <a:rPr lang="ru-RU" sz="1400"/>
              <a:t>Продвижение в</a:t>
            </a:r>
          </a:p>
          <a:p>
            <a:pPr eaLnBrk="1" hangingPunct="1"/>
            <a:r>
              <a:rPr lang="ru-RU" sz="1400"/>
              <a:t>социальных сетях</a:t>
            </a:r>
          </a:p>
        </p:txBody>
      </p:sp>
      <p:sp>
        <p:nvSpPr>
          <p:cNvPr id="12312" name="object 24"/>
          <p:cNvSpPr>
            <a:spLocks noChangeArrowheads="1"/>
          </p:cNvSpPr>
          <p:nvPr/>
        </p:nvSpPr>
        <p:spPr bwMode="auto">
          <a:xfrm>
            <a:off x="6761163" y="1239838"/>
            <a:ext cx="2103437" cy="950912"/>
          </a:xfrm>
          <a:prstGeom prst="rect">
            <a:avLst/>
          </a:prstGeom>
          <a:blipFill dpi="0" rotWithShape="1">
            <a:blip r:embed="rId1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13" name="object 25"/>
          <p:cNvSpPr>
            <a:spLocks noChangeArrowheads="1"/>
          </p:cNvSpPr>
          <p:nvPr/>
        </p:nvSpPr>
        <p:spPr bwMode="auto">
          <a:xfrm>
            <a:off x="6804025" y="1268413"/>
            <a:ext cx="2016125" cy="865187"/>
          </a:xfrm>
          <a:custGeom>
            <a:avLst/>
            <a:gdLst>
              <a:gd name="T0" fmla="*/ 0 w 2867025"/>
              <a:gd name="T1" fmla="*/ 0 h 1229360"/>
              <a:gd name="T2" fmla="*/ 2867025 w 2867025"/>
              <a:gd name="T3" fmla="*/ 1229360 h 1229360"/>
            </a:gdLst>
            <a:ahLst/>
            <a:cxnLst/>
            <a:rect l="T0" t="T1" r="T2" b="T3"/>
            <a:pathLst>
              <a:path w="2867025" h="1229360">
                <a:moveTo>
                  <a:pt x="0" y="1228928"/>
                </a:moveTo>
                <a:lnTo>
                  <a:pt x="2867025" y="1228928"/>
                </a:lnTo>
                <a:lnTo>
                  <a:pt x="2867025" y="0"/>
                </a:lnTo>
                <a:lnTo>
                  <a:pt x="0" y="0"/>
                </a:lnTo>
                <a:lnTo>
                  <a:pt x="0" y="1228928"/>
                </a:lnTo>
                <a:close/>
              </a:path>
            </a:pathLst>
          </a:custGeom>
          <a:noFill/>
          <a:ln w="381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6" name="object 26"/>
          <p:cNvSpPr txBox="1"/>
          <p:nvPr/>
        </p:nvSpPr>
        <p:spPr>
          <a:xfrm>
            <a:off x="6804025" y="1536700"/>
            <a:ext cx="1998663" cy="269875"/>
          </a:xfrm>
          <a:prstGeom prst="rect">
            <a:avLst/>
          </a:prstGeom>
        </p:spPr>
        <p:txBody>
          <a:bodyPr lIns="0" tIns="8929" rIns="0" bIns="0">
            <a:spAutoFit/>
          </a:bodyPr>
          <a:lstStyle>
            <a:lvl1pPr marL="3746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75"/>
              </a:spcBef>
            </a:pPr>
            <a:r>
              <a:rPr lang="ru-RU" sz="1700" b="1">
                <a:solidFill>
                  <a:srgbClr val="FFFFFF"/>
                </a:solidFill>
                <a:latin typeface="Trebuchet MS" pitchFamily="34" charset="0"/>
              </a:rPr>
              <a:t>Новые услуги</a:t>
            </a:r>
            <a:endParaRPr lang="ru-RU" sz="1700">
              <a:latin typeface="Trebuchet MS" pitchFamily="34" charset="0"/>
            </a:endParaRPr>
          </a:p>
        </p:txBody>
      </p:sp>
      <p:sp>
        <p:nvSpPr>
          <p:cNvPr id="12315" name="object 27"/>
          <p:cNvSpPr>
            <a:spLocks noChangeArrowheads="1"/>
          </p:cNvSpPr>
          <p:nvPr/>
        </p:nvSpPr>
        <p:spPr bwMode="auto">
          <a:xfrm>
            <a:off x="6740525" y="2068513"/>
            <a:ext cx="2189163" cy="2846387"/>
          </a:xfrm>
          <a:prstGeom prst="rect">
            <a:avLst/>
          </a:prstGeom>
          <a:blipFill dpi="0" rotWithShape="1">
            <a:blip r:embed="rId1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16" name="object 28"/>
          <p:cNvSpPr>
            <a:spLocks noChangeArrowheads="1"/>
          </p:cNvSpPr>
          <p:nvPr/>
        </p:nvSpPr>
        <p:spPr bwMode="auto">
          <a:xfrm>
            <a:off x="6734175" y="2085975"/>
            <a:ext cx="2225675" cy="3181350"/>
          </a:xfrm>
          <a:prstGeom prst="rect">
            <a:avLst/>
          </a:prstGeom>
          <a:blipFill dpi="0" rotWithShape="1">
            <a:blip r:embed="rId1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17" name="object 29"/>
          <p:cNvSpPr>
            <a:spLocks noChangeArrowheads="1"/>
          </p:cNvSpPr>
          <p:nvPr/>
        </p:nvSpPr>
        <p:spPr bwMode="auto">
          <a:xfrm>
            <a:off x="6804025" y="2133600"/>
            <a:ext cx="1998663" cy="2654300"/>
          </a:xfrm>
          <a:prstGeom prst="rect">
            <a:avLst/>
          </a:prstGeom>
          <a:blipFill dpi="0" rotWithShape="1">
            <a:blip r:embed="rId1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18" name="object 30"/>
          <p:cNvSpPr>
            <a:spLocks noChangeArrowheads="1"/>
          </p:cNvSpPr>
          <p:nvPr/>
        </p:nvSpPr>
        <p:spPr bwMode="auto">
          <a:xfrm>
            <a:off x="6804025" y="2133600"/>
            <a:ext cx="1998663" cy="2654300"/>
          </a:xfrm>
          <a:custGeom>
            <a:avLst/>
            <a:gdLst>
              <a:gd name="T0" fmla="*/ 0 w 2842895"/>
              <a:gd name="T1" fmla="*/ 0 h 3775075"/>
              <a:gd name="T2" fmla="*/ 2842895 w 2842895"/>
              <a:gd name="T3" fmla="*/ 3775075 h 3775075"/>
            </a:gdLst>
            <a:ahLst/>
            <a:cxnLst/>
            <a:rect l="T0" t="T1" r="T2" b="T3"/>
            <a:pathLst>
              <a:path w="2842895" h="3775075">
                <a:moveTo>
                  <a:pt x="0" y="3775075"/>
                </a:moveTo>
                <a:lnTo>
                  <a:pt x="2842513" y="3775075"/>
                </a:lnTo>
                <a:lnTo>
                  <a:pt x="2842513" y="0"/>
                </a:lnTo>
                <a:lnTo>
                  <a:pt x="0" y="0"/>
                </a:lnTo>
                <a:lnTo>
                  <a:pt x="0" y="3775075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1" name="object 31"/>
          <p:cNvSpPr txBox="1"/>
          <p:nvPr/>
        </p:nvSpPr>
        <p:spPr>
          <a:xfrm>
            <a:off x="6804025" y="2133600"/>
            <a:ext cx="1998663" cy="2617788"/>
          </a:xfrm>
          <a:prstGeom prst="rect">
            <a:avLst/>
          </a:prstGeom>
          <a:ln w="12700">
            <a:solidFill>
              <a:srgbClr val="C0C0C0"/>
            </a:solidFill>
          </a:ln>
        </p:spPr>
        <p:txBody>
          <a:bodyPr lIns="0" tIns="60273" rIns="0" bIns="0">
            <a:spAutoFit/>
          </a:bodyPr>
          <a:lstStyle>
            <a:lvl1pPr marL="1920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475"/>
              </a:spcBef>
            </a:pPr>
            <a:r>
              <a:rPr lang="ru-RU" sz="1400"/>
              <a:t>Услуги бухгалтера;</a:t>
            </a:r>
          </a:p>
          <a:p>
            <a:pPr eaLnBrk="1" hangingPunct="1">
              <a:lnSpc>
                <a:spcPts val="1650"/>
              </a:lnSpc>
              <a:spcBef>
                <a:spcPts val="688"/>
              </a:spcBef>
            </a:pPr>
            <a:r>
              <a:rPr lang="ru-RU" sz="1400"/>
              <a:t>Управленческий</a:t>
            </a:r>
          </a:p>
          <a:p>
            <a:pPr eaLnBrk="1" hangingPunct="1">
              <a:lnSpc>
                <a:spcPts val="1650"/>
              </a:lnSpc>
            </a:pPr>
            <a:r>
              <a:rPr lang="ru-RU" sz="1400"/>
              <a:t>консалтинг;</a:t>
            </a:r>
          </a:p>
          <a:p>
            <a:pPr algn="ctr" eaLnBrk="1" hangingPunct="1">
              <a:lnSpc>
                <a:spcPts val="1600"/>
              </a:lnSpc>
              <a:spcBef>
                <a:spcPts val="813"/>
              </a:spcBef>
            </a:pPr>
            <a:r>
              <a:rPr lang="ru-RU" sz="1400"/>
              <a:t>Мониторинг,  экспертиза, анализ  состояния сектора;</a:t>
            </a:r>
          </a:p>
          <a:p>
            <a:pPr eaLnBrk="1" hangingPunct="1">
              <a:spcBef>
                <a:spcPts val="650"/>
              </a:spcBef>
            </a:pPr>
            <a:r>
              <a:rPr lang="ru-RU" sz="1400"/>
              <a:t>Поддержка проектов;</a:t>
            </a:r>
          </a:p>
          <a:p>
            <a:pPr eaLnBrk="1" hangingPunct="1">
              <a:spcBef>
                <a:spcPts val="688"/>
              </a:spcBef>
            </a:pPr>
            <a:r>
              <a:rPr lang="ru-RU" sz="1400"/>
              <a:t>Услуги перевода;</a:t>
            </a:r>
          </a:p>
          <a:p>
            <a:pPr algn="ctr" eaLnBrk="1" hangingPunct="1">
              <a:lnSpc>
                <a:spcPts val="1600"/>
              </a:lnSpc>
              <a:spcBef>
                <a:spcPts val="813"/>
              </a:spcBef>
            </a:pPr>
            <a:r>
              <a:rPr lang="ru-RU" sz="1400"/>
              <a:t>Услуги создания  сайтов</a:t>
            </a:r>
          </a:p>
        </p:txBody>
      </p:sp>
      <p:sp>
        <p:nvSpPr>
          <p:cNvPr id="12320" name="object 32"/>
          <p:cNvSpPr>
            <a:spLocks noChangeArrowheads="1"/>
          </p:cNvSpPr>
          <p:nvPr/>
        </p:nvSpPr>
        <p:spPr bwMode="auto">
          <a:xfrm>
            <a:off x="153988" y="2068513"/>
            <a:ext cx="2317750" cy="3575050"/>
          </a:xfrm>
          <a:prstGeom prst="rect">
            <a:avLst/>
          </a:prstGeom>
          <a:blipFill dpi="0" rotWithShape="1">
            <a:blip r:embed="rId1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21" name="object 33"/>
          <p:cNvSpPr>
            <a:spLocks noChangeArrowheads="1"/>
          </p:cNvSpPr>
          <p:nvPr/>
        </p:nvSpPr>
        <p:spPr bwMode="auto">
          <a:xfrm>
            <a:off x="166688" y="2117725"/>
            <a:ext cx="2305050" cy="3189288"/>
          </a:xfrm>
          <a:prstGeom prst="rect">
            <a:avLst/>
          </a:prstGeom>
          <a:blipFill dpi="0" rotWithShape="1">
            <a:blip r:embed="rId1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22" name="object 34"/>
          <p:cNvSpPr>
            <a:spLocks noChangeArrowheads="1"/>
          </p:cNvSpPr>
          <p:nvPr/>
        </p:nvSpPr>
        <p:spPr bwMode="auto">
          <a:xfrm>
            <a:off x="217488" y="2133600"/>
            <a:ext cx="2127250" cy="3382963"/>
          </a:xfrm>
          <a:prstGeom prst="rect">
            <a:avLst/>
          </a:prstGeom>
          <a:blipFill dpi="0" rotWithShape="1">
            <a:blip r:embed="rId1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23" name="object 35"/>
          <p:cNvSpPr>
            <a:spLocks noChangeArrowheads="1"/>
          </p:cNvSpPr>
          <p:nvPr/>
        </p:nvSpPr>
        <p:spPr bwMode="auto">
          <a:xfrm>
            <a:off x="217488" y="2133600"/>
            <a:ext cx="2127250" cy="3382963"/>
          </a:xfrm>
          <a:custGeom>
            <a:avLst/>
            <a:gdLst>
              <a:gd name="T0" fmla="*/ 0 w 3024504"/>
              <a:gd name="T1" fmla="*/ 0 h 4813300"/>
              <a:gd name="T2" fmla="*/ 3024504 w 3024504"/>
              <a:gd name="T3" fmla="*/ 4813300 h 4813300"/>
            </a:gdLst>
            <a:ahLst/>
            <a:cxnLst/>
            <a:rect l="T0" t="T1" r="T2" b="T3"/>
            <a:pathLst>
              <a:path w="3024504" h="4813300">
                <a:moveTo>
                  <a:pt x="0" y="4813300"/>
                </a:moveTo>
                <a:lnTo>
                  <a:pt x="3024378" y="4813300"/>
                </a:lnTo>
                <a:lnTo>
                  <a:pt x="3024378" y="0"/>
                </a:lnTo>
                <a:lnTo>
                  <a:pt x="0" y="0"/>
                </a:lnTo>
                <a:lnTo>
                  <a:pt x="0" y="4813300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6" name="object 36"/>
          <p:cNvSpPr txBox="1"/>
          <p:nvPr/>
        </p:nvSpPr>
        <p:spPr>
          <a:xfrm>
            <a:off x="217488" y="2133600"/>
            <a:ext cx="2127250" cy="2955925"/>
          </a:xfrm>
          <a:prstGeom prst="rect">
            <a:avLst/>
          </a:prstGeom>
          <a:ln w="12700">
            <a:solidFill>
              <a:srgbClr val="C0C0C0"/>
            </a:solidFill>
          </a:ln>
        </p:spPr>
        <p:txBody>
          <a:bodyPr lIns="0" tIns="108492" rIns="0" bIns="0">
            <a:spAutoFit/>
          </a:bodyPr>
          <a:lstStyle>
            <a:lvl1pPr marL="3000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ts val="1600"/>
              </a:lnSpc>
              <a:spcBef>
                <a:spcPts val="850"/>
              </a:spcBef>
            </a:pPr>
            <a:r>
              <a:rPr lang="ru-RU" sz="1400"/>
              <a:t>Предоставление  социальных услуг</a:t>
            </a:r>
          </a:p>
          <a:p>
            <a:pPr algn="ctr" eaLnBrk="1" hangingPunct="1">
              <a:lnSpc>
                <a:spcPts val="1600"/>
              </a:lnSpc>
              <a:spcBef>
                <a:spcPts val="775"/>
              </a:spcBef>
            </a:pPr>
            <a:r>
              <a:rPr lang="ru-RU" sz="1400"/>
              <a:t>Социальное  предпринимательство</a:t>
            </a:r>
          </a:p>
          <a:p>
            <a:pPr eaLnBrk="1" hangingPunct="1">
              <a:lnSpc>
                <a:spcPts val="1650"/>
              </a:lnSpc>
              <a:spcBef>
                <a:spcPts val="650"/>
              </a:spcBef>
            </a:pPr>
            <a:r>
              <a:rPr lang="ru-RU" sz="1400"/>
              <a:t>Общественный</a:t>
            </a:r>
          </a:p>
          <a:p>
            <a:pPr algn="ctr" eaLnBrk="1" hangingPunct="1">
              <a:lnSpc>
                <a:spcPts val="1600"/>
              </a:lnSpc>
              <a:spcBef>
                <a:spcPts val="75"/>
              </a:spcBef>
            </a:pPr>
            <a:r>
              <a:rPr lang="ru-RU" sz="1400"/>
              <a:t>контроль и  независимая оценка</a:t>
            </a:r>
          </a:p>
          <a:p>
            <a:pPr eaLnBrk="1" hangingPunct="1">
              <a:lnSpc>
                <a:spcPts val="1650"/>
              </a:lnSpc>
              <a:spcBef>
                <a:spcPts val="650"/>
              </a:spcBef>
            </a:pPr>
            <a:r>
              <a:rPr lang="ru-RU" sz="1400"/>
              <a:t>Государствено-</a:t>
            </a:r>
          </a:p>
          <a:p>
            <a:pPr eaLnBrk="1" hangingPunct="1">
              <a:lnSpc>
                <a:spcPts val="1650"/>
              </a:lnSpc>
            </a:pPr>
            <a:r>
              <a:rPr lang="ru-RU" sz="1400"/>
              <a:t>частное партнерство</a:t>
            </a:r>
          </a:p>
          <a:p>
            <a:pPr algn="ctr" eaLnBrk="1" hangingPunct="1">
              <a:lnSpc>
                <a:spcPts val="1600"/>
              </a:lnSpc>
              <a:spcBef>
                <a:spcPts val="813"/>
              </a:spcBef>
            </a:pPr>
            <a:r>
              <a:rPr lang="ru-RU" sz="1400"/>
              <a:t>Ликвидация  административных  барьеров</a:t>
            </a:r>
          </a:p>
        </p:txBody>
      </p:sp>
      <p:sp>
        <p:nvSpPr>
          <p:cNvPr id="12325" name="object 37"/>
          <p:cNvSpPr>
            <a:spLocks noChangeArrowheads="1"/>
          </p:cNvSpPr>
          <p:nvPr/>
        </p:nvSpPr>
        <p:spPr bwMode="auto">
          <a:xfrm>
            <a:off x="285750" y="5561013"/>
            <a:ext cx="2246313" cy="1238250"/>
          </a:xfrm>
          <a:prstGeom prst="rect">
            <a:avLst/>
          </a:prstGeom>
          <a:blipFill dpi="0" rotWithShape="1">
            <a:blip r:embed="rId1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26" name="object 38"/>
          <p:cNvSpPr>
            <a:spLocks noChangeArrowheads="1"/>
          </p:cNvSpPr>
          <p:nvPr/>
        </p:nvSpPr>
        <p:spPr bwMode="auto">
          <a:xfrm>
            <a:off x="328613" y="5589588"/>
            <a:ext cx="2160587" cy="1152525"/>
          </a:xfrm>
          <a:custGeom>
            <a:avLst/>
            <a:gdLst>
              <a:gd name="T0" fmla="*/ 0 w 3072129"/>
              <a:gd name="T1" fmla="*/ 0 h 1638934"/>
              <a:gd name="T2" fmla="*/ 3072129 w 3072129"/>
              <a:gd name="T3" fmla="*/ 1638934 h 1638934"/>
            </a:gdLst>
            <a:ahLst/>
            <a:cxnLst/>
            <a:rect l="T0" t="T1" r="T2" b="T3"/>
            <a:pathLst>
              <a:path w="3072129" h="1638934">
                <a:moveTo>
                  <a:pt x="0" y="1638554"/>
                </a:moveTo>
                <a:lnTo>
                  <a:pt x="3071876" y="1638554"/>
                </a:lnTo>
                <a:lnTo>
                  <a:pt x="3071876" y="0"/>
                </a:lnTo>
                <a:lnTo>
                  <a:pt x="0" y="0"/>
                </a:lnTo>
                <a:lnTo>
                  <a:pt x="0" y="1638554"/>
                </a:lnTo>
                <a:close/>
              </a:path>
            </a:pathLst>
          </a:custGeom>
          <a:solidFill>
            <a:srgbClr val="D247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27" name="object 39"/>
          <p:cNvSpPr>
            <a:spLocks noChangeArrowheads="1"/>
          </p:cNvSpPr>
          <p:nvPr/>
        </p:nvSpPr>
        <p:spPr bwMode="auto">
          <a:xfrm>
            <a:off x="328613" y="5589588"/>
            <a:ext cx="2160587" cy="1152525"/>
          </a:xfrm>
          <a:custGeom>
            <a:avLst/>
            <a:gdLst>
              <a:gd name="T0" fmla="*/ 0 w 3072129"/>
              <a:gd name="T1" fmla="*/ 0 h 1638934"/>
              <a:gd name="T2" fmla="*/ 3072129 w 3072129"/>
              <a:gd name="T3" fmla="*/ 1638934 h 1638934"/>
            </a:gdLst>
            <a:ahLst/>
            <a:cxnLst/>
            <a:rect l="T0" t="T1" r="T2" b="T3"/>
            <a:pathLst>
              <a:path w="3072129" h="1638934">
                <a:moveTo>
                  <a:pt x="0" y="1638554"/>
                </a:moveTo>
                <a:lnTo>
                  <a:pt x="3071876" y="1638554"/>
                </a:lnTo>
                <a:lnTo>
                  <a:pt x="3071876" y="0"/>
                </a:lnTo>
                <a:lnTo>
                  <a:pt x="0" y="0"/>
                </a:lnTo>
                <a:lnTo>
                  <a:pt x="0" y="1638554"/>
                </a:lnTo>
                <a:close/>
              </a:path>
            </a:pathLst>
          </a:custGeom>
          <a:noFill/>
          <a:ln w="381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0" name="object 40"/>
          <p:cNvSpPr txBox="1"/>
          <p:nvPr/>
        </p:nvSpPr>
        <p:spPr>
          <a:xfrm>
            <a:off x="328613" y="6002338"/>
            <a:ext cx="2151062" cy="269875"/>
          </a:xfrm>
          <a:prstGeom prst="rect">
            <a:avLst/>
          </a:prstGeom>
        </p:spPr>
        <p:txBody>
          <a:bodyPr lIns="0" tIns="8929" rIns="0" bIns="0">
            <a:spAutoFit/>
          </a:bodyPr>
          <a:lstStyle>
            <a:lvl1pPr marL="4064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75"/>
              </a:spcBef>
            </a:pPr>
            <a:r>
              <a:rPr lang="ru-RU" sz="1700" b="1">
                <a:solidFill>
                  <a:srgbClr val="FFFFFF"/>
                </a:solidFill>
                <a:latin typeface="Trebuchet MS" pitchFamily="34" charset="0"/>
              </a:rPr>
              <a:t>Новые формы</a:t>
            </a:r>
            <a:endParaRPr lang="ru-RU" sz="1700">
              <a:latin typeface="Trebuchet MS" pitchFamily="34" charset="0"/>
            </a:endParaRPr>
          </a:p>
        </p:txBody>
      </p:sp>
      <p:sp>
        <p:nvSpPr>
          <p:cNvPr id="12329" name="object 41"/>
          <p:cNvSpPr>
            <a:spLocks noChangeArrowheads="1"/>
          </p:cNvSpPr>
          <p:nvPr/>
        </p:nvSpPr>
        <p:spPr bwMode="auto">
          <a:xfrm>
            <a:off x="2419350" y="5524500"/>
            <a:ext cx="6683375" cy="1333500"/>
          </a:xfrm>
          <a:prstGeom prst="rect">
            <a:avLst/>
          </a:prstGeom>
          <a:blipFill dpi="0" rotWithShape="1">
            <a:blip r:embed="rId2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30" name="object 42"/>
          <p:cNvSpPr>
            <a:spLocks noChangeArrowheads="1"/>
          </p:cNvSpPr>
          <p:nvPr/>
        </p:nvSpPr>
        <p:spPr bwMode="auto">
          <a:xfrm>
            <a:off x="2432050" y="5573713"/>
            <a:ext cx="6227763" cy="1284287"/>
          </a:xfrm>
          <a:prstGeom prst="rect">
            <a:avLst/>
          </a:prstGeom>
          <a:blipFill dpi="0" rotWithShape="1">
            <a:blip r:embed="rId2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31" name="object 43"/>
          <p:cNvSpPr>
            <a:spLocks noChangeArrowheads="1"/>
          </p:cNvSpPr>
          <p:nvPr/>
        </p:nvSpPr>
        <p:spPr bwMode="auto">
          <a:xfrm>
            <a:off x="2484438" y="5589588"/>
            <a:ext cx="6491287" cy="1152525"/>
          </a:xfrm>
          <a:prstGeom prst="rect">
            <a:avLst/>
          </a:prstGeom>
          <a:blipFill dpi="0" rotWithShape="1">
            <a:blip r:embed="rId2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332" name="object 44"/>
          <p:cNvSpPr>
            <a:spLocks noChangeArrowheads="1"/>
          </p:cNvSpPr>
          <p:nvPr/>
        </p:nvSpPr>
        <p:spPr bwMode="auto">
          <a:xfrm>
            <a:off x="2484438" y="5589588"/>
            <a:ext cx="6491287" cy="1152525"/>
          </a:xfrm>
          <a:custGeom>
            <a:avLst/>
            <a:gdLst>
              <a:gd name="T0" fmla="*/ 0 w 9233535"/>
              <a:gd name="T1" fmla="*/ 0 h 1638934"/>
              <a:gd name="T2" fmla="*/ 9233535 w 9233535"/>
              <a:gd name="T3" fmla="*/ 1638934 h 1638934"/>
            </a:gdLst>
            <a:ahLst/>
            <a:cxnLst/>
            <a:rect l="T0" t="T1" r="T2" b="T3"/>
            <a:pathLst>
              <a:path w="9233535" h="1638934">
                <a:moveTo>
                  <a:pt x="0" y="1638554"/>
                </a:moveTo>
                <a:lnTo>
                  <a:pt x="9233154" y="1638554"/>
                </a:lnTo>
                <a:lnTo>
                  <a:pt x="9233154" y="0"/>
                </a:lnTo>
                <a:lnTo>
                  <a:pt x="0" y="0"/>
                </a:lnTo>
                <a:lnTo>
                  <a:pt x="0" y="1638554"/>
                </a:lnTo>
                <a:close/>
              </a:path>
            </a:pathLst>
          </a:custGeom>
          <a:noFill/>
          <a:ln w="12699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5" name="object 45"/>
          <p:cNvSpPr txBox="1"/>
          <p:nvPr/>
        </p:nvSpPr>
        <p:spPr>
          <a:xfrm>
            <a:off x="2484438" y="5589588"/>
            <a:ext cx="6491287" cy="1127125"/>
          </a:xfrm>
          <a:prstGeom prst="rect">
            <a:avLst/>
          </a:prstGeom>
          <a:ln w="12700">
            <a:solidFill>
              <a:srgbClr val="C0C0C0"/>
            </a:solidFill>
          </a:ln>
        </p:spPr>
        <p:txBody>
          <a:bodyPr lIns="0" tIns="92865" rIns="0" bIns="0">
            <a:spAutoFit/>
          </a:bodyPr>
          <a:lstStyle>
            <a:lvl1pPr marL="347663" indent="-239713" eaLnBrk="0" hangingPunct="0">
              <a:tabLst>
                <a:tab pos="347663" algn="l"/>
                <a:tab pos="3492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347663" algn="l"/>
                <a:tab pos="3492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347663" algn="l"/>
                <a:tab pos="3492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347663" algn="l"/>
                <a:tab pos="3492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347663" algn="l"/>
                <a:tab pos="3492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47663" algn="l"/>
                <a:tab pos="3492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47663" algn="l"/>
                <a:tab pos="3492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47663" algn="l"/>
                <a:tab pos="3492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47663" algn="l"/>
                <a:tab pos="3492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725"/>
              </a:spcBef>
              <a:buClr>
                <a:srgbClr val="959595"/>
              </a:buClr>
              <a:buFontTx/>
              <a:buChar char="•"/>
            </a:pPr>
            <a:r>
              <a:rPr lang="ru-RU" sz="1400"/>
              <a:t>Тематические ресурсные центры поддерджки НКО</a:t>
            </a:r>
          </a:p>
          <a:p>
            <a:pPr eaLnBrk="1" hangingPunct="1">
              <a:spcBef>
                <a:spcPts val="688"/>
              </a:spcBef>
              <a:buClr>
                <a:srgbClr val="959595"/>
              </a:buClr>
              <a:buFontTx/>
              <a:buChar char="•"/>
            </a:pPr>
            <a:r>
              <a:rPr lang="ru-RU" sz="1400"/>
              <a:t>Федеральные и региональные Интернет-порталы поддержки НКО</a:t>
            </a:r>
          </a:p>
          <a:p>
            <a:pPr eaLnBrk="1" hangingPunct="1">
              <a:lnSpc>
                <a:spcPts val="1600"/>
              </a:lnSpc>
              <a:spcBef>
                <a:spcPts val="813"/>
              </a:spcBef>
              <a:buClr>
                <a:srgbClr val="959595"/>
              </a:buClr>
              <a:buFontTx/>
              <a:buChar char="•"/>
            </a:pPr>
            <a:r>
              <a:rPr lang="ru-RU" sz="1400"/>
              <a:t>Федеральные программы повышения квалификации работников и  добровольцев </a:t>
            </a:r>
            <a:r>
              <a:rPr lang="ru-RU" baseline="28000">
                <a:solidFill>
                  <a:srgbClr val="888888"/>
                </a:solidFill>
              </a:rPr>
              <a:t>© </a:t>
            </a:r>
            <a:r>
              <a:rPr lang="ru-RU" sz="1700" baseline="30000">
                <a:solidFill>
                  <a:srgbClr val="888888"/>
                </a:solidFill>
              </a:rPr>
              <a:t>Центр ГРАНИ</a:t>
            </a:r>
            <a:endParaRPr lang="ru-RU" sz="1700" baseline="30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bject 2"/>
          <p:cNvSpPr>
            <a:spLocks noChangeArrowheads="1"/>
          </p:cNvSpPr>
          <p:nvPr/>
        </p:nvSpPr>
        <p:spPr bwMode="auto">
          <a:xfrm>
            <a:off x="0" y="4818063"/>
            <a:ext cx="9144000" cy="12779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4325" y="334963"/>
            <a:ext cx="6843713" cy="377825"/>
          </a:xfrm>
        </p:spPr>
        <p:txBody>
          <a:bodyPr tIns="8483"/>
          <a:lstStyle/>
          <a:p>
            <a:pPr marL="7938">
              <a:spcBef>
                <a:spcPts val="63"/>
              </a:spcBef>
            </a:pPr>
            <a:r>
              <a:rPr lang="ru-RU" sz="2400" smtClean="0">
                <a:solidFill>
                  <a:srgbClr val="696363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НОВЫЕ ФУНКЦИИ РЕСУРСНОГО ЦЕНТРА ДЛЯ СОНКО</a:t>
            </a:r>
            <a:endParaRPr lang="ru-RU" sz="240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42888" y="892175"/>
            <a:ext cx="4843462" cy="5895975"/>
          </a:xfrm>
          <a:prstGeom prst="rect">
            <a:avLst/>
          </a:prstGeom>
        </p:spPr>
        <p:txBody>
          <a:bodyPr lIns="0" tIns="8483" rIns="0" bIns="0">
            <a:spAutoFit/>
          </a:bodyPr>
          <a:lstStyle>
            <a:lvl1pPr marL="187325" indent="-179388" eaLnBrk="0" hangingPunct="0">
              <a:tabLst>
                <a:tab pos="187325" algn="l"/>
                <a:tab pos="1889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87325" algn="l"/>
                <a:tab pos="1889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87325" algn="l"/>
                <a:tab pos="1889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87325" algn="l"/>
                <a:tab pos="1889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87325" algn="l"/>
                <a:tab pos="1889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7325" algn="l"/>
                <a:tab pos="1889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7325" algn="l"/>
                <a:tab pos="1889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7325" algn="l"/>
                <a:tab pos="1889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7325" algn="l"/>
                <a:tab pos="188913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813"/>
              </a:lnSpc>
              <a:spcBef>
                <a:spcPts val="63"/>
              </a:spcBef>
              <a:buFont typeface="Wingdings" pitchFamily="2" charset="2"/>
              <a:buChar char=""/>
            </a:pPr>
            <a:r>
              <a:rPr lang="ru-RU" sz="1500"/>
              <a:t>Первичная диагностика проблем и</a:t>
            </a:r>
          </a:p>
          <a:p>
            <a:pPr eaLnBrk="1" hangingPunct="1">
              <a:lnSpc>
                <a:spcPts val="1763"/>
              </a:lnSpc>
              <a:spcBef>
                <a:spcPts val="88"/>
              </a:spcBef>
            </a:pPr>
            <a:r>
              <a:rPr lang="ru-RU" sz="1500"/>
              <a:t>«вход» в профессиональные  консультационные услуги</a:t>
            </a:r>
          </a:p>
          <a:p>
            <a:pPr eaLnBrk="1" hangingPunct="1">
              <a:lnSpc>
                <a:spcPts val="1813"/>
              </a:lnSpc>
              <a:spcBef>
                <a:spcPts val="638"/>
              </a:spcBef>
              <a:buFont typeface="Wingdings" pitchFamily="2" charset="2"/>
              <a:buChar char=""/>
            </a:pPr>
            <a:r>
              <a:rPr lang="ru-RU" sz="1500"/>
              <a:t>Защита прав производителей</a:t>
            </a:r>
          </a:p>
          <a:p>
            <a:pPr eaLnBrk="1" hangingPunct="1">
              <a:lnSpc>
                <a:spcPts val="1813"/>
              </a:lnSpc>
            </a:pPr>
            <a:r>
              <a:rPr lang="ru-RU" sz="1500"/>
              <a:t>социальных услуг и	их персонала.</a:t>
            </a:r>
          </a:p>
          <a:p>
            <a:pPr eaLnBrk="1" hangingPunct="1">
              <a:lnSpc>
                <a:spcPts val="1763"/>
              </a:lnSpc>
              <a:spcBef>
                <a:spcPts val="825"/>
              </a:spcBef>
              <a:buFont typeface="Wingdings" pitchFamily="2" charset="2"/>
              <a:buChar char=""/>
            </a:pPr>
            <a:r>
              <a:rPr lang="ru-RU" sz="1500"/>
              <a:t>Обучение руководителей и персонала  СОНКО специализированным</a:t>
            </a:r>
          </a:p>
          <a:p>
            <a:pPr eaLnBrk="1" hangingPunct="1">
              <a:lnSpc>
                <a:spcPts val="1725"/>
              </a:lnSpc>
            </a:pPr>
            <a:r>
              <a:rPr lang="ru-RU" sz="1500"/>
              <a:t>практико-ориентированным знаниям.</a:t>
            </a:r>
          </a:p>
          <a:p>
            <a:pPr eaLnBrk="1" hangingPunct="1">
              <a:lnSpc>
                <a:spcPct val="95000"/>
              </a:lnSpc>
              <a:spcBef>
                <a:spcPts val="763"/>
              </a:spcBef>
              <a:buFont typeface="Wingdings" pitchFamily="2" charset="2"/>
              <a:buChar char=""/>
            </a:pPr>
            <a:r>
              <a:rPr lang="ru-RU" sz="1500"/>
              <a:t>Формирование и координация системы  саморегулирования либо защита их в  сфере «сертификации» их услуг и</a:t>
            </a:r>
          </a:p>
          <a:p>
            <a:pPr eaLnBrk="1" hangingPunct="1">
              <a:lnSpc>
                <a:spcPts val="1763"/>
              </a:lnSpc>
            </a:pPr>
            <a:r>
              <a:rPr lang="ru-RU" sz="1500"/>
              <a:t>производства.</a:t>
            </a:r>
          </a:p>
          <a:p>
            <a:pPr eaLnBrk="1" hangingPunct="1">
              <a:lnSpc>
                <a:spcPts val="1813"/>
              </a:lnSpc>
              <a:spcBef>
                <a:spcPts val="675"/>
              </a:spcBef>
              <a:buFont typeface="Wingdings" pitchFamily="2" charset="2"/>
              <a:buChar char=""/>
            </a:pPr>
            <a:r>
              <a:rPr lang="ru-RU" sz="1500"/>
              <a:t>Связь с государственными	и</a:t>
            </a:r>
          </a:p>
          <a:p>
            <a:pPr eaLnBrk="1" hangingPunct="1">
              <a:lnSpc>
                <a:spcPts val="1763"/>
              </a:lnSpc>
            </a:pPr>
            <a:r>
              <a:rPr lang="ru-RU" sz="1500"/>
              <a:t>частными системами финансирования</a:t>
            </a:r>
          </a:p>
          <a:p>
            <a:pPr eaLnBrk="1" hangingPunct="1">
              <a:lnSpc>
                <a:spcPts val="1813"/>
              </a:lnSpc>
            </a:pPr>
            <a:r>
              <a:rPr lang="ru-RU" sz="1500"/>
              <a:t>и т.п.</a:t>
            </a:r>
          </a:p>
          <a:p>
            <a:pPr eaLnBrk="1" hangingPunct="1">
              <a:lnSpc>
                <a:spcPts val="1763"/>
              </a:lnSpc>
              <a:spcBef>
                <a:spcPts val="825"/>
              </a:spcBef>
              <a:buFont typeface="Wingdings" pitchFamily="2" charset="2"/>
              <a:buChar char=""/>
            </a:pPr>
            <a:r>
              <a:rPr lang="ru-RU" sz="1500"/>
              <a:t>Делегирование представителей  СОНКО для участия в общественных,  попечительских и иных советах при  органах власти и учреждениях, в том  числе автономных учреждениях,</a:t>
            </a:r>
          </a:p>
          <a:p>
            <a:pPr eaLnBrk="1" hangingPunct="1">
              <a:lnSpc>
                <a:spcPts val="1713"/>
              </a:lnSpc>
            </a:pPr>
            <a:r>
              <a:rPr lang="ru-RU" sz="1500"/>
              <a:t>многофункциональных центрах</a:t>
            </a:r>
          </a:p>
          <a:p>
            <a:pPr eaLnBrk="1" hangingPunct="1">
              <a:spcBef>
                <a:spcPts val="25"/>
              </a:spcBef>
            </a:pPr>
            <a:endParaRPr lang="ru-RU" sz="220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/>
            <a:r>
              <a:rPr lang="ru-RU" sz="1200">
                <a:solidFill>
                  <a:srgbClr val="888888"/>
                </a:solidFill>
              </a:rPr>
              <a:t>© Центр ГРАНИ</a:t>
            </a:r>
            <a:endParaRPr lang="ru-RU" sz="1200"/>
          </a:p>
        </p:txBody>
      </p:sp>
      <p:sp>
        <p:nvSpPr>
          <p:cNvPr id="13317" name="object 5"/>
          <p:cNvSpPr>
            <a:spLocks noChangeArrowheads="1"/>
          </p:cNvSpPr>
          <p:nvPr/>
        </p:nvSpPr>
        <p:spPr bwMode="auto">
          <a:xfrm>
            <a:off x="7869238" y="5576888"/>
            <a:ext cx="727075" cy="12811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18" name="object 6"/>
          <p:cNvSpPr>
            <a:spLocks noChangeArrowheads="1"/>
          </p:cNvSpPr>
          <p:nvPr/>
        </p:nvSpPr>
        <p:spPr bwMode="auto">
          <a:xfrm>
            <a:off x="6540500" y="5413375"/>
            <a:ext cx="1497013" cy="144462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19" name="object 7"/>
          <p:cNvSpPr>
            <a:spLocks noChangeArrowheads="1"/>
          </p:cNvSpPr>
          <p:nvPr/>
        </p:nvSpPr>
        <p:spPr bwMode="auto">
          <a:xfrm>
            <a:off x="5527675" y="5413375"/>
            <a:ext cx="1947863" cy="14446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20" name="object 8"/>
          <p:cNvSpPr>
            <a:spLocks noChangeArrowheads="1"/>
          </p:cNvSpPr>
          <p:nvPr/>
        </p:nvSpPr>
        <p:spPr bwMode="auto">
          <a:xfrm>
            <a:off x="4548188" y="5324475"/>
            <a:ext cx="2443162" cy="15335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21" name="object 9"/>
          <p:cNvSpPr>
            <a:spLocks noChangeArrowheads="1"/>
          </p:cNvSpPr>
          <p:nvPr/>
        </p:nvSpPr>
        <p:spPr bwMode="auto">
          <a:xfrm>
            <a:off x="3265488" y="5341938"/>
            <a:ext cx="3136900" cy="1516062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22" name="object 10"/>
          <p:cNvSpPr>
            <a:spLocks noChangeArrowheads="1"/>
          </p:cNvSpPr>
          <p:nvPr/>
        </p:nvSpPr>
        <p:spPr bwMode="auto">
          <a:xfrm>
            <a:off x="3608388" y="957263"/>
            <a:ext cx="5173662" cy="5900737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23" name="object 11"/>
          <p:cNvSpPr>
            <a:spLocks noChangeArrowheads="1"/>
          </p:cNvSpPr>
          <p:nvPr/>
        </p:nvSpPr>
        <p:spPr bwMode="auto">
          <a:xfrm>
            <a:off x="4489450" y="6003925"/>
            <a:ext cx="725488" cy="280988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24" name="object 12"/>
          <p:cNvSpPr>
            <a:spLocks noChangeArrowheads="1"/>
          </p:cNvSpPr>
          <p:nvPr/>
        </p:nvSpPr>
        <p:spPr bwMode="auto">
          <a:xfrm>
            <a:off x="6654800" y="6530975"/>
            <a:ext cx="782638" cy="304800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25" name="object 13"/>
          <p:cNvSpPr>
            <a:spLocks noChangeArrowheads="1"/>
          </p:cNvSpPr>
          <p:nvPr/>
        </p:nvSpPr>
        <p:spPr bwMode="auto">
          <a:xfrm>
            <a:off x="7851775" y="6019800"/>
            <a:ext cx="723900" cy="280988"/>
          </a:xfrm>
          <a:prstGeom prst="rect">
            <a:avLst/>
          </a:prstGeom>
          <a:blipFill dpi="0" rotWithShape="1">
            <a:blip r:embed="rId1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26" name="object 14"/>
          <p:cNvSpPr>
            <a:spLocks noChangeArrowheads="1"/>
          </p:cNvSpPr>
          <p:nvPr/>
        </p:nvSpPr>
        <p:spPr bwMode="auto">
          <a:xfrm>
            <a:off x="5978525" y="5521325"/>
            <a:ext cx="627063" cy="242888"/>
          </a:xfrm>
          <a:prstGeom prst="rect">
            <a:avLst/>
          </a:prstGeom>
          <a:blipFill dpi="0" rotWithShape="1">
            <a:blip r:embed="rId1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27" name="object 15"/>
          <p:cNvSpPr>
            <a:spLocks noChangeArrowheads="1"/>
          </p:cNvSpPr>
          <p:nvPr/>
        </p:nvSpPr>
        <p:spPr bwMode="auto">
          <a:xfrm>
            <a:off x="6380163" y="5797550"/>
            <a:ext cx="723900" cy="282575"/>
          </a:xfrm>
          <a:prstGeom prst="rect">
            <a:avLst/>
          </a:prstGeom>
          <a:blipFill dpi="0" rotWithShape="1">
            <a:blip r:embed="rId1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28" name="object 16"/>
          <p:cNvSpPr>
            <a:spLocks noChangeArrowheads="1"/>
          </p:cNvSpPr>
          <p:nvPr/>
        </p:nvSpPr>
        <p:spPr bwMode="auto">
          <a:xfrm>
            <a:off x="4494213" y="5307013"/>
            <a:ext cx="730250" cy="873125"/>
          </a:xfrm>
          <a:prstGeom prst="rect">
            <a:avLst/>
          </a:prstGeom>
          <a:blipFill dpi="0" rotWithShape="1">
            <a:blip r:embed="rId1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29" name="object 17"/>
          <p:cNvSpPr>
            <a:spLocks noChangeArrowheads="1"/>
          </p:cNvSpPr>
          <p:nvPr/>
        </p:nvSpPr>
        <p:spPr bwMode="auto">
          <a:xfrm>
            <a:off x="6051550" y="4994275"/>
            <a:ext cx="565150" cy="674688"/>
          </a:xfrm>
          <a:prstGeom prst="rect">
            <a:avLst/>
          </a:prstGeom>
          <a:blipFill dpi="0" rotWithShape="1">
            <a:blip r:embed="rId1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30" name="object 18"/>
          <p:cNvSpPr>
            <a:spLocks noChangeArrowheads="1"/>
          </p:cNvSpPr>
          <p:nvPr/>
        </p:nvSpPr>
        <p:spPr bwMode="auto">
          <a:xfrm>
            <a:off x="7929563" y="5554663"/>
            <a:ext cx="730250" cy="873125"/>
          </a:xfrm>
          <a:prstGeom prst="rect">
            <a:avLst/>
          </a:prstGeom>
          <a:blipFill dpi="0" rotWithShape="1">
            <a:blip r:embed="rId1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31" name="object 19"/>
          <p:cNvSpPr>
            <a:spLocks noChangeArrowheads="1"/>
          </p:cNvSpPr>
          <p:nvPr/>
        </p:nvSpPr>
        <p:spPr bwMode="auto">
          <a:xfrm>
            <a:off x="6450013" y="5203825"/>
            <a:ext cx="650875" cy="777875"/>
          </a:xfrm>
          <a:prstGeom prst="rect">
            <a:avLst/>
          </a:prstGeom>
          <a:blipFill dpi="0" rotWithShape="1">
            <a:blip r:embed="rId1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332" name="object 20"/>
          <p:cNvSpPr>
            <a:spLocks noChangeArrowheads="1"/>
          </p:cNvSpPr>
          <p:nvPr/>
        </p:nvSpPr>
        <p:spPr bwMode="auto">
          <a:xfrm>
            <a:off x="6638925" y="5646738"/>
            <a:ext cx="887413" cy="1060450"/>
          </a:xfrm>
          <a:prstGeom prst="rect">
            <a:avLst/>
          </a:prstGeom>
          <a:blipFill dpi="0" rotWithShape="1">
            <a:blip r:embed="rId1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7675" y="184150"/>
            <a:ext cx="5583238" cy="469900"/>
          </a:xfrm>
        </p:spPr>
        <p:txBody>
          <a:bodyPr tIns="8483"/>
          <a:lstStyle/>
          <a:p>
            <a:pPr marL="7938">
              <a:spcBef>
                <a:spcPts val="63"/>
              </a:spcBef>
            </a:pPr>
            <a:r>
              <a:rPr lang="ru-RU" smtClean="0">
                <a:latin typeface="Calibri" pitchFamily="34" charset="0"/>
                <a:ea typeface="Calibri" pitchFamily="34" charset="0"/>
                <a:cs typeface="Calibri" pitchFamily="34" charset="0"/>
              </a:rPr>
              <a:t>КАРТА ПРИГОДНЫХ РЕСУРСОВ РЦ</a:t>
            </a:r>
          </a:p>
        </p:txBody>
      </p:sp>
      <p:sp>
        <p:nvSpPr>
          <p:cNvPr id="14339" name="object 3"/>
          <p:cNvSpPr>
            <a:spLocks noChangeArrowheads="1"/>
          </p:cNvSpPr>
          <p:nvPr/>
        </p:nvSpPr>
        <p:spPr bwMode="auto">
          <a:xfrm>
            <a:off x="252413" y="944563"/>
            <a:ext cx="1554162" cy="973137"/>
          </a:xfrm>
          <a:custGeom>
            <a:avLst/>
            <a:gdLst>
              <a:gd name="T0" fmla="*/ 0 w 2209800"/>
              <a:gd name="T1" fmla="*/ 0 h 1382395"/>
              <a:gd name="T2" fmla="*/ 2209800 w 2209800"/>
              <a:gd name="T3" fmla="*/ 1382395 h 1382395"/>
            </a:gdLst>
            <a:ahLst/>
            <a:cxnLst/>
            <a:rect l="T0" t="T1" r="T2" b="T3"/>
            <a:pathLst>
              <a:path w="2209800" h="1382395">
                <a:moveTo>
                  <a:pt x="2071395" y="0"/>
                </a:moveTo>
                <a:lnTo>
                  <a:pt x="138226" y="0"/>
                </a:lnTo>
                <a:lnTo>
                  <a:pt x="94536" y="7056"/>
                </a:lnTo>
                <a:lnTo>
                  <a:pt x="56592" y="26700"/>
                </a:lnTo>
                <a:lnTo>
                  <a:pt x="26670" y="56647"/>
                </a:lnTo>
                <a:lnTo>
                  <a:pt x="7046" y="94609"/>
                </a:lnTo>
                <a:lnTo>
                  <a:pt x="0" y="138302"/>
                </a:lnTo>
                <a:lnTo>
                  <a:pt x="0" y="1243964"/>
                </a:lnTo>
                <a:lnTo>
                  <a:pt x="7046" y="1287706"/>
                </a:lnTo>
                <a:lnTo>
                  <a:pt x="26670" y="1325675"/>
                </a:lnTo>
                <a:lnTo>
                  <a:pt x="56592" y="1355604"/>
                </a:lnTo>
                <a:lnTo>
                  <a:pt x="94536" y="1375224"/>
                </a:lnTo>
                <a:lnTo>
                  <a:pt x="138226" y="1382267"/>
                </a:lnTo>
                <a:lnTo>
                  <a:pt x="2071395" y="1382267"/>
                </a:lnTo>
                <a:lnTo>
                  <a:pt x="2115137" y="1375224"/>
                </a:lnTo>
                <a:lnTo>
                  <a:pt x="2153106" y="1355604"/>
                </a:lnTo>
                <a:lnTo>
                  <a:pt x="2183034" y="1325675"/>
                </a:lnTo>
                <a:lnTo>
                  <a:pt x="2202654" y="1287706"/>
                </a:lnTo>
                <a:lnTo>
                  <a:pt x="2209698" y="1243964"/>
                </a:lnTo>
                <a:lnTo>
                  <a:pt x="2209698" y="138302"/>
                </a:lnTo>
                <a:lnTo>
                  <a:pt x="2202654" y="94609"/>
                </a:lnTo>
                <a:lnTo>
                  <a:pt x="2183034" y="56647"/>
                </a:lnTo>
                <a:lnTo>
                  <a:pt x="2153106" y="26700"/>
                </a:lnTo>
                <a:lnTo>
                  <a:pt x="2115137" y="7056"/>
                </a:lnTo>
                <a:lnTo>
                  <a:pt x="2071395" y="0"/>
                </a:lnTo>
                <a:close/>
              </a:path>
            </a:pathLst>
          </a:custGeom>
          <a:solidFill>
            <a:srgbClr val="9B2C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" name="object 4"/>
          <p:cNvSpPr txBox="1"/>
          <p:nvPr/>
        </p:nvSpPr>
        <p:spPr>
          <a:xfrm>
            <a:off x="631825" y="1358900"/>
            <a:ext cx="796925" cy="115888"/>
          </a:xfrm>
          <a:prstGeom prst="rect">
            <a:avLst/>
          </a:prstGeom>
        </p:spPr>
        <p:txBody>
          <a:bodyPr lIns="0" tIns="8483" rIns="0" bIns="0">
            <a:spAutoFit/>
          </a:bodyPr>
          <a:lstStyle>
            <a:lvl1pPr marL="79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63"/>
              </a:spcBef>
            </a:pPr>
            <a:r>
              <a:rPr lang="ru-RU" sz="700" b="1">
                <a:solidFill>
                  <a:srgbClr val="FFFFFF"/>
                </a:solidFill>
                <a:latin typeface="Trebuchet MS" pitchFamily="34" charset="0"/>
              </a:rPr>
              <a:t>ОБРАЗОВАТЕЛЬНЫЕ</a:t>
            </a:r>
            <a:endParaRPr lang="ru-RU" sz="700">
              <a:latin typeface="Trebuchet MS" pitchFamily="34" charset="0"/>
            </a:endParaRPr>
          </a:p>
        </p:txBody>
      </p:sp>
      <p:sp>
        <p:nvSpPr>
          <p:cNvPr id="14341" name="object 5"/>
          <p:cNvSpPr>
            <a:spLocks noChangeArrowheads="1"/>
          </p:cNvSpPr>
          <p:nvPr/>
        </p:nvSpPr>
        <p:spPr bwMode="auto">
          <a:xfrm>
            <a:off x="995363" y="1951038"/>
            <a:ext cx="68262" cy="6826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42" name="object 6"/>
          <p:cNvSpPr>
            <a:spLocks noChangeArrowheads="1"/>
          </p:cNvSpPr>
          <p:nvPr/>
        </p:nvSpPr>
        <p:spPr bwMode="auto">
          <a:xfrm>
            <a:off x="252413" y="2052638"/>
            <a:ext cx="1554162" cy="857250"/>
          </a:xfrm>
          <a:custGeom>
            <a:avLst/>
            <a:gdLst>
              <a:gd name="T0" fmla="*/ 0 w 2209800"/>
              <a:gd name="T1" fmla="*/ 0 h 1217929"/>
              <a:gd name="T2" fmla="*/ 2209800 w 2209800"/>
              <a:gd name="T3" fmla="*/ 1217929 h 1217929"/>
            </a:gdLst>
            <a:ahLst/>
            <a:cxnLst/>
            <a:rect l="T0" t="T1" r="T2" b="T3"/>
            <a:pathLst>
              <a:path w="2209800" h="1217929">
                <a:moveTo>
                  <a:pt x="2087905" y="0"/>
                </a:moveTo>
                <a:lnTo>
                  <a:pt x="121793" y="0"/>
                </a:lnTo>
                <a:lnTo>
                  <a:pt x="74387" y="9582"/>
                </a:lnTo>
                <a:lnTo>
                  <a:pt x="35674" y="35702"/>
                </a:lnTo>
                <a:lnTo>
                  <a:pt x="9571" y="74420"/>
                </a:lnTo>
                <a:lnTo>
                  <a:pt x="0" y="121793"/>
                </a:lnTo>
                <a:lnTo>
                  <a:pt x="0" y="1096137"/>
                </a:lnTo>
                <a:lnTo>
                  <a:pt x="9571" y="1143563"/>
                </a:lnTo>
                <a:lnTo>
                  <a:pt x="35674" y="1182274"/>
                </a:lnTo>
                <a:lnTo>
                  <a:pt x="74387" y="1208365"/>
                </a:lnTo>
                <a:lnTo>
                  <a:pt x="121793" y="1217929"/>
                </a:lnTo>
                <a:lnTo>
                  <a:pt x="2087905" y="1217929"/>
                </a:lnTo>
                <a:lnTo>
                  <a:pt x="2135278" y="1208365"/>
                </a:lnTo>
                <a:lnTo>
                  <a:pt x="2173995" y="1182274"/>
                </a:lnTo>
                <a:lnTo>
                  <a:pt x="2200115" y="1143563"/>
                </a:lnTo>
                <a:lnTo>
                  <a:pt x="2209698" y="1096137"/>
                </a:lnTo>
                <a:lnTo>
                  <a:pt x="2209698" y="121793"/>
                </a:lnTo>
                <a:lnTo>
                  <a:pt x="2200115" y="74420"/>
                </a:lnTo>
                <a:lnTo>
                  <a:pt x="2173995" y="35702"/>
                </a:lnTo>
                <a:lnTo>
                  <a:pt x="2135278" y="9582"/>
                </a:lnTo>
                <a:lnTo>
                  <a:pt x="2087905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43" name="object 7"/>
          <p:cNvSpPr>
            <a:spLocks noChangeArrowheads="1"/>
          </p:cNvSpPr>
          <p:nvPr/>
        </p:nvSpPr>
        <p:spPr bwMode="auto">
          <a:xfrm>
            <a:off x="252413" y="2052638"/>
            <a:ext cx="1554162" cy="857250"/>
          </a:xfrm>
          <a:custGeom>
            <a:avLst/>
            <a:gdLst>
              <a:gd name="T0" fmla="*/ 0 w 2209800"/>
              <a:gd name="T1" fmla="*/ 0 h 1217929"/>
              <a:gd name="T2" fmla="*/ 2209800 w 2209800"/>
              <a:gd name="T3" fmla="*/ 1217929 h 1217929"/>
            </a:gdLst>
            <a:ahLst/>
            <a:cxnLst/>
            <a:rect l="T0" t="T1" r="T2" b="T3"/>
            <a:pathLst>
              <a:path w="2209800" h="1217929">
                <a:moveTo>
                  <a:pt x="0" y="121793"/>
                </a:moveTo>
                <a:lnTo>
                  <a:pt x="9571" y="74420"/>
                </a:lnTo>
                <a:lnTo>
                  <a:pt x="35674" y="35702"/>
                </a:lnTo>
                <a:lnTo>
                  <a:pt x="74387" y="9582"/>
                </a:lnTo>
                <a:lnTo>
                  <a:pt x="121793" y="0"/>
                </a:lnTo>
                <a:lnTo>
                  <a:pt x="2087905" y="0"/>
                </a:lnTo>
                <a:lnTo>
                  <a:pt x="2135278" y="9582"/>
                </a:lnTo>
                <a:lnTo>
                  <a:pt x="2173995" y="35702"/>
                </a:lnTo>
                <a:lnTo>
                  <a:pt x="2200115" y="74420"/>
                </a:lnTo>
                <a:lnTo>
                  <a:pt x="2209698" y="121793"/>
                </a:lnTo>
                <a:lnTo>
                  <a:pt x="2209698" y="1096137"/>
                </a:lnTo>
                <a:lnTo>
                  <a:pt x="2200115" y="1143563"/>
                </a:lnTo>
                <a:lnTo>
                  <a:pt x="2173995" y="1182274"/>
                </a:lnTo>
                <a:lnTo>
                  <a:pt x="2135278" y="1208365"/>
                </a:lnTo>
                <a:lnTo>
                  <a:pt x="2087905" y="1217929"/>
                </a:lnTo>
                <a:lnTo>
                  <a:pt x="121793" y="1217929"/>
                </a:lnTo>
                <a:lnTo>
                  <a:pt x="74387" y="1208365"/>
                </a:lnTo>
                <a:lnTo>
                  <a:pt x="35674" y="1182274"/>
                </a:lnTo>
                <a:lnTo>
                  <a:pt x="9571" y="1143563"/>
                </a:lnTo>
                <a:lnTo>
                  <a:pt x="0" y="1096137"/>
                </a:lnTo>
                <a:lnTo>
                  <a:pt x="0" y="121793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" name="object 8"/>
          <p:cNvSpPr txBox="1"/>
          <p:nvPr/>
        </p:nvSpPr>
        <p:spPr>
          <a:xfrm>
            <a:off x="561975" y="2408238"/>
            <a:ext cx="935038" cy="115887"/>
          </a:xfrm>
          <a:prstGeom prst="rect">
            <a:avLst/>
          </a:prstGeom>
        </p:spPr>
        <p:txBody>
          <a:bodyPr lIns="0" tIns="8483" rIns="0" bIns="0">
            <a:spAutoFit/>
          </a:bodyPr>
          <a:lstStyle/>
          <a:p>
            <a:pPr marL="8929">
              <a:spcBef>
                <a:spcPts val="67"/>
              </a:spcBef>
              <a:defRPr/>
            </a:pPr>
            <a:r>
              <a:rPr sz="700" spc="-39" dirty="0">
                <a:latin typeface="Arial"/>
                <a:cs typeface="Arial"/>
              </a:rPr>
              <a:t>образовательный</a:t>
            </a:r>
            <a:r>
              <a:rPr sz="700" spc="-32" dirty="0">
                <a:latin typeface="Arial"/>
                <a:cs typeface="Arial"/>
              </a:rPr>
              <a:t> </a:t>
            </a:r>
            <a:r>
              <a:rPr sz="700" spc="-35" dirty="0">
                <a:latin typeface="Arial"/>
                <a:cs typeface="Arial"/>
              </a:rPr>
              <a:t>центр</a:t>
            </a:r>
            <a:endParaRPr sz="700">
              <a:latin typeface="Arial"/>
              <a:cs typeface="Arial"/>
            </a:endParaRPr>
          </a:p>
        </p:txBody>
      </p:sp>
      <p:sp>
        <p:nvSpPr>
          <p:cNvPr id="14345" name="object 9"/>
          <p:cNvSpPr>
            <a:spLocks noChangeArrowheads="1"/>
          </p:cNvSpPr>
          <p:nvPr/>
        </p:nvSpPr>
        <p:spPr bwMode="auto">
          <a:xfrm>
            <a:off x="995363" y="2943225"/>
            <a:ext cx="68262" cy="6826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46" name="object 10"/>
          <p:cNvSpPr>
            <a:spLocks noChangeArrowheads="1"/>
          </p:cNvSpPr>
          <p:nvPr/>
        </p:nvSpPr>
        <p:spPr bwMode="auto">
          <a:xfrm>
            <a:off x="252413" y="3044825"/>
            <a:ext cx="1554162" cy="965200"/>
          </a:xfrm>
          <a:custGeom>
            <a:avLst/>
            <a:gdLst>
              <a:gd name="T0" fmla="*/ 0 w 2209800"/>
              <a:gd name="T1" fmla="*/ 0 h 1372870"/>
              <a:gd name="T2" fmla="*/ 2209800 w 2209800"/>
              <a:gd name="T3" fmla="*/ 1372870 h 1372870"/>
            </a:gdLst>
            <a:ahLst/>
            <a:cxnLst/>
            <a:rect l="T0" t="T1" r="T2" b="T3"/>
            <a:pathLst>
              <a:path w="2209800" h="1372870">
                <a:moveTo>
                  <a:pt x="2072411" y="0"/>
                </a:moveTo>
                <a:lnTo>
                  <a:pt x="137236" y="0"/>
                </a:lnTo>
                <a:lnTo>
                  <a:pt x="93858" y="6999"/>
                </a:lnTo>
                <a:lnTo>
                  <a:pt x="56186" y="26489"/>
                </a:lnTo>
                <a:lnTo>
                  <a:pt x="26478" y="56208"/>
                </a:lnTo>
                <a:lnTo>
                  <a:pt x="6996" y="93894"/>
                </a:lnTo>
                <a:lnTo>
                  <a:pt x="0" y="137287"/>
                </a:lnTo>
                <a:lnTo>
                  <a:pt x="0" y="1235202"/>
                </a:lnTo>
                <a:lnTo>
                  <a:pt x="6996" y="1278581"/>
                </a:lnTo>
                <a:lnTo>
                  <a:pt x="26478" y="1316236"/>
                </a:lnTo>
                <a:lnTo>
                  <a:pt x="56186" y="1345917"/>
                </a:lnTo>
                <a:lnTo>
                  <a:pt x="93858" y="1365375"/>
                </a:lnTo>
                <a:lnTo>
                  <a:pt x="137236" y="1372362"/>
                </a:lnTo>
                <a:lnTo>
                  <a:pt x="2072411" y="1372362"/>
                </a:lnTo>
                <a:lnTo>
                  <a:pt x="2115803" y="1365375"/>
                </a:lnTo>
                <a:lnTo>
                  <a:pt x="2153490" y="1345917"/>
                </a:lnTo>
                <a:lnTo>
                  <a:pt x="2183209" y="1316236"/>
                </a:lnTo>
                <a:lnTo>
                  <a:pt x="2202699" y="1278581"/>
                </a:lnTo>
                <a:lnTo>
                  <a:pt x="2209698" y="1235202"/>
                </a:lnTo>
                <a:lnTo>
                  <a:pt x="2209698" y="137287"/>
                </a:lnTo>
                <a:lnTo>
                  <a:pt x="2202699" y="93894"/>
                </a:lnTo>
                <a:lnTo>
                  <a:pt x="2183209" y="56208"/>
                </a:lnTo>
                <a:lnTo>
                  <a:pt x="2153490" y="26489"/>
                </a:lnTo>
                <a:lnTo>
                  <a:pt x="2115803" y="6999"/>
                </a:lnTo>
                <a:lnTo>
                  <a:pt x="2072411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47" name="object 11"/>
          <p:cNvSpPr>
            <a:spLocks noChangeArrowheads="1"/>
          </p:cNvSpPr>
          <p:nvPr/>
        </p:nvSpPr>
        <p:spPr bwMode="auto">
          <a:xfrm>
            <a:off x="252413" y="3044825"/>
            <a:ext cx="1554162" cy="965200"/>
          </a:xfrm>
          <a:custGeom>
            <a:avLst/>
            <a:gdLst>
              <a:gd name="T0" fmla="*/ 0 w 2209800"/>
              <a:gd name="T1" fmla="*/ 0 h 1372870"/>
              <a:gd name="T2" fmla="*/ 2209800 w 2209800"/>
              <a:gd name="T3" fmla="*/ 1372870 h 1372870"/>
            </a:gdLst>
            <a:ahLst/>
            <a:cxnLst/>
            <a:rect l="T0" t="T1" r="T2" b="T3"/>
            <a:pathLst>
              <a:path w="2209800" h="1372870">
                <a:moveTo>
                  <a:pt x="0" y="137287"/>
                </a:moveTo>
                <a:lnTo>
                  <a:pt x="6996" y="93894"/>
                </a:lnTo>
                <a:lnTo>
                  <a:pt x="26478" y="56208"/>
                </a:lnTo>
                <a:lnTo>
                  <a:pt x="56186" y="26489"/>
                </a:lnTo>
                <a:lnTo>
                  <a:pt x="93858" y="6999"/>
                </a:lnTo>
                <a:lnTo>
                  <a:pt x="137236" y="0"/>
                </a:lnTo>
                <a:lnTo>
                  <a:pt x="2072411" y="0"/>
                </a:lnTo>
                <a:lnTo>
                  <a:pt x="2115803" y="6999"/>
                </a:lnTo>
                <a:lnTo>
                  <a:pt x="2153490" y="26489"/>
                </a:lnTo>
                <a:lnTo>
                  <a:pt x="2183209" y="56208"/>
                </a:lnTo>
                <a:lnTo>
                  <a:pt x="2202699" y="93894"/>
                </a:lnTo>
                <a:lnTo>
                  <a:pt x="2209698" y="137287"/>
                </a:lnTo>
                <a:lnTo>
                  <a:pt x="2209698" y="1235202"/>
                </a:lnTo>
                <a:lnTo>
                  <a:pt x="2202699" y="1278581"/>
                </a:lnTo>
                <a:lnTo>
                  <a:pt x="2183209" y="1316236"/>
                </a:lnTo>
                <a:lnTo>
                  <a:pt x="2153490" y="1345917"/>
                </a:lnTo>
                <a:lnTo>
                  <a:pt x="2115803" y="1365375"/>
                </a:lnTo>
                <a:lnTo>
                  <a:pt x="2072411" y="1372362"/>
                </a:lnTo>
                <a:lnTo>
                  <a:pt x="137236" y="1372362"/>
                </a:lnTo>
                <a:lnTo>
                  <a:pt x="93858" y="1365375"/>
                </a:lnTo>
                <a:lnTo>
                  <a:pt x="56186" y="1345917"/>
                </a:lnTo>
                <a:lnTo>
                  <a:pt x="26478" y="1316236"/>
                </a:lnTo>
                <a:lnTo>
                  <a:pt x="6996" y="1278581"/>
                </a:lnTo>
                <a:lnTo>
                  <a:pt x="0" y="1235202"/>
                </a:lnTo>
                <a:lnTo>
                  <a:pt x="0" y="137287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" name="object 12"/>
          <p:cNvSpPr txBox="1"/>
          <p:nvPr/>
        </p:nvSpPr>
        <p:spPr>
          <a:xfrm>
            <a:off x="290513" y="3454400"/>
            <a:ext cx="1477962" cy="117475"/>
          </a:xfrm>
          <a:prstGeom prst="rect">
            <a:avLst/>
          </a:prstGeom>
        </p:spPr>
        <p:txBody>
          <a:bodyPr lIns="0" tIns="8483" rIns="0" bIns="0">
            <a:spAutoFit/>
          </a:bodyPr>
          <a:lstStyle/>
          <a:p>
            <a:pPr marL="8929">
              <a:spcBef>
                <a:spcPts val="67"/>
              </a:spcBef>
              <a:defRPr/>
            </a:pPr>
            <a:r>
              <a:rPr sz="700" spc="-28" dirty="0">
                <a:latin typeface="Arial"/>
                <a:cs typeface="Arial"/>
              </a:rPr>
              <a:t>практико-ориентированное</a:t>
            </a:r>
            <a:r>
              <a:rPr sz="700" spc="-21" dirty="0">
                <a:latin typeface="Arial"/>
                <a:cs typeface="Arial"/>
              </a:rPr>
              <a:t> </a:t>
            </a:r>
            <a:r>
              <a:rPr sz="700" spc="-32" dirty="0">
                <a:latin typeface="Arial"/>
                <a:cs typeface="Arial"/>
              </a:rPr>
              <a:t>обучение</a:t>
            </a:r>
            <a:endParaRPr sz="700">
              <a:latin typeface="Arial"/>
              <a:cs typeface="Arial"/>
            </a:endParaRPr>
          </a:p>
        </p:txBody>
      </p:sp>
      <p:sp>
        <p:nvSpPr>
          <p:cNvPr id="14349" name="object 13"/>
          <p:cNvSpPr>
            <a:spLocks noChangeArrowheads="1"/>
          </p:cNvSpPr>
          <p:nvPr/>
        </p:nvSpPr>
        <p:spPr bwMode="auto">
          <a:xfrm>
            <a:off x="995363" y="4043363"/>
            <a:ext cx="68262" cy="6826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50" name="object 14"/>
          <p:cNvSpPr>
            <a:spLocks noChangeArrowheads="1"/>
          </p:cNvSpPr>
          <p:nvPr/>
        </p:nvSpPr>
        <p:spPr bwMode="auto">
          <a:xfrm>
            <a:off x="252413" y="4146550"/>
            <a:ext cx="1554162" cy="933450"/>
          </a:xfrm>
          <a:custGeom>
            <a:avLst/>
            <a:gdLst>
              <a:gd name="T0" fmla="*/ 0 w 2209800"/>
              <a:gd name="T1" fmla="*/ 0 h 1328420"/>
              <a:gd name="T2" fmla="*/ 2209800 w 2209800"/>
              <a:gd name="T3" fmla="*/ 1328420 h 1328420"/>
            </a:gdLst>
            <a:ahLst/>
            <a:cxnLst/>
            <a:rect l="T0" t="T1" r="T2" b="T3"/>
            <a:pathLst>
              <a:path w="2209800" h="1328420">
                <a:moveTo>
                  <a:pt x="2076856" y="0"/>
                </a:moveTo>
                <a:lnTo>
                  <a:pt x="132816" y="0"/>
                </a:lnTo>
                <a:lnTo>
                  <a:pt x="90835" y="6768"/>
                </a:lnTo>
                <a:lnTo>
                  <a:pt x="54375" y="25619"/>
                </a:lnTo>
                <a:lnTo>
                  <a:pt x="25625" y="54370"/>
                </a:lnTo>
                <a:lnTo>
                  <a:pt x="6770" y="90838"/>
                </a:lnTo>
                <a:lnTo>
                  <a:pt x="0" y="132841"/>
                </a:lnTo>
                <a:lnTo>
                  <a:pt x="0" y="1195196"/>
                </a:lnTo>
                <a:lnTo>
                  <a:pt x="6770" y="1237200"/>
                </a:lnTo>
                <a:lnTo>
                  <a:pt x="25625" y="1273668"/>
                </a:lnTo>
                <a:lnTo>
                  <a:pt x="54375" y="1302419"/>
                </a:lnTo>
                <a:lnTo>
                  <a:pt x="90835" y="1321270"/>
                </a:lnTo>
                <a:lnTo>
                  <a:pt x="132816" y="1328039"/>
                </a:lnTo>
                <a:lnTo>
                  <a:pt x="2076856" y="1328039"/>
                </a:lnTo>
                <a:lnTo>
                  <a:pt x="2118859" y="1321270"/>
                </a:lnTo>
                <a:lnTo>
                  <a:pt x="2155328" y="1302419"/>
                </a:lnTo>
                <a:lnTo>
                  <a:pt x="2184078" y="1273668"/>
                </a:lnTo>
                <a:lnTo>
                  <a:pt x="2202929" y="1237200"/>
                </a:lnTo>
                <a:lnTo>
                  <a:pt x="2209698" y="1195196"/>
                </a:lnTo>
                <a:lnTo>
                  <a:pt x="2209698" y="132841"/>
                </a:lnTo>
                <a:lnTo>
                  <a:pt x="2202929" y="90838"/>
                </a:lnTo>
                <a:lnTo>
                  <a:pt x="2184078" y="54370"/>
                </a:lnTo>
                <a:lnTo>
                  <a:pt x="2155328" y="25619"/>
                </a:lnTo>
                <a:lnTo>
                  <a:pt x="2118859" y="6768"/>
                </a:lnTo>
                <a:lnTo>
                  <a:pt x="2076856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51" name="object 15"/>
          <p:cNvSpPr>
            <a:spLocks noChangeArrowheads="1"/>
          </p:cNvSpPr>
          <p:nvPr/>
        </p:nvSpPr>
        <p:spPr bwMode="auto">
          <a:xfrm>
            <a:off x="252413" y="4146550"/>
            <a:ext cx="1554162" cy="933450"/>
          </a:xfrm>
          <a:custGeom>
            <a:avLst/>
            <a:gdLst>
              <a:gd name="T0" fmla="*/ 0 w 2209800"/>
              <a:gd name="T1" fmla="*/ 0 h 1328420"/>
              <a:gd name="T2" fmla="*/ 2209800 w 2209800"/>
              <a:gd name="T3" fmla="*/ 1328420 h 1328420"/>
            </a:gdLst>
            <a:ahLst/>
            <a:cxnLst/>
            <a:rect l="T0" t="T1" r="T2" b="T3"/>
            <a:pathLst>
              <a:path w="2209800" h="1328420">
                <a:moveTo>
                  <a:pt x="0" y="132841"/>
                </a:moveTo>
                <a:lnTo>
                  <a:pt x="6770" y="90838"/>
                </a:lnTo>
                <a:lnTo>
                  <a:pt x="25625" y="54370"/>
                </a:lnTo>
                <a:lnTo>
                  <a:pt x="54375" y="25619"/>
                </a:lnTo>
                <a:lnTo>
                  <a:pt x="90835" y="6768"/>
                </a:lnTo>
                <a:lnTo>
                  <a:pt x="132816" y="0"/>
                </a:lnTo>
                <a:lnTo>
                  <a:pt x="2076856" y="0"/>
                </a:lnTo>
                <a:lnTo>
                  <a:pt x="2118859" y="6768"/>
                </a:lnTo>
                <a:lnTo>
                  <a:pt x="2155328" y="25619"/>
                </a:lnTo>
                <a:lnTo>
                  <a:pt x="2184078" y="54370"/>
                </a:lnTo>
                <a:lnTo>
                  <a:pt x="2202929" y="90838"/>
                </a:lnTo>
                <a:lnTo>
                  <a:pt x="2209698" y="132841"/>
                </a:lnTo>
                <a:lnTo>
                  <a:pt x="2209698" y="1195196"/>
                </a:lnTo>
                <a:lnTo>
                  <a:pt x="2202929" y="1237200"/>
                </a:lnTo>
                <a:lnTo>
                  <a:pt x="2184078" y="1273668"/>
                </a:lnTo>
                <a:lnTo>
                  <a:pt x="2155328" y="1302419"/>
                </a:lnTo>
                <a:lnTo>
                  <a:pt x="2118859" y="1321270"/>
                </a:lnTo>
                <a:lnTo>
                  <a:pt x="2076856" y="1328039"/>
                </a:lnTo>
                <a:lnTo>
                  <a:pt x="132816" y="1328039"/>
                </a:lnTo>
                <a:lnTo>
                  <a:pt x="90835" y="1321270"/>
                </a:lnTo>
                <a:lnTo>
                  <a:pt x="54375" y="1302419"/>
                </a:lnTo>
                <a:lnTo>
                  <a:pt x="25625" y="1273668"/>
                </a:lnTo>
                <a:lnTo>
                  <a:pt x="6770" y="1237200"/>
                </a:lnTo>
                <a:lnTo>
                  <a:pt x="0" y="1195196"/>
                </a:lnTo>
                <a:lnTo>
                  <a:pt x="0" y="132841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6" name="object 16"/>
          <p:cNvSpPr txBox="1"/>
          <p:nvPr/>
        </p:nvSpPr>
        <p:spPr>
          <a:xfrm>
            <a:off x="404813" y="4540250"/>
            <a:ext cx="1249362" cy="115888"/>
          </a:xfrm>
          <a:prstGeom prst="rect">
            <a:avLst/>
          </a:prstGeom>
        </p:spPr>
        <p:txBody>
          <a:bodyPr lIns="0" tIns="8483" rIns="0" bIns="0">
            <a:spAutoFit/>
          </a:bodyPr>
          <a:lstStyle/>
          <a:p>
            <a:pPr marL="8929">
              <a:spcBef>
                <a:spcPts val="67"/>
              </a:spcBef>
              <a:defRPr/>
            </a:pPr>
            <a:r>
              <a:rPr sz="700" spc="-28" dirty="0">
                <a:latin typeface="Arial"/>
                <a:cs typeface="Arial"/>
              </a:rPr>
              <a:t>поддерживающие</a:t>
            </a:r>
            <a:r>
              <a:rPr sz="700" spc="-46" dirty="0">
                <a:latin typeface="Arial"/>
                <a:cs typeface="Arial"/>
              </a:rPr>
              <a:t> </a:t>
            </a:r>
            <a:r>
              <a:rPr sz="700" spc="-32" dirty="0">
                <a:latin typeface="Arial"/>
                <a:cs typeface="Arial"/>
              </a:rPr>
              <a:t>мероприятия</a:t>
            </a:r>
            <a:endParaRPr sz="700">
              <a:latin typeface="Arial"/>
              <a:cs typeface="Arial"/>
            </a:endParaRPr>
          </a:p>
        </p:txBody>
      </p:sp>
      <p:sp>
        <p:nvSpPr>
          <p:cNvPr id="14353" name="object 17"/>
          <p:cNvSpPr>
            <a:spLocks noChangeArrowheads="1"/>
          </p:cNvSpPr>
          <p:nvPr/>
        </p:nvSpPr>
        <p:spPr bwMode="auto">
          <a:xfrm>
            <a:off x="995363" y="5113338"/>
            <a:ext cx="68262" cy="682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54" name="object 18"/>
          <p:cNvSpPr>
            <a:spLocks noChangeArrowheads="1"/>
          </p:cNvSpPr>
          <p:nvPr/>
        </p:nvSpPr>
        <p:spPr bwMode="auto">
          <a:xfrm>
            <a:off x="252413" y="5214938"/>
            <a:ext cx="1554162" cy="914400"/>
          </a:xfrm>
          <a:custGeom>
            <a:avLst/>
            <a:gdLst>
              <a:gd name="T0" fmla="*/ 0 w 2209800"/>
              <a:gd name="T1" fmla="*/ 0 h 1299209"/>
              <a:gd name="T2" fmla="*/ 2209800 w 2209800"/>
              <a:gd name="T3" fmla="*/ 1299209 h 1299209"/>
            </a:gdLst>
            <a:ahLst/>
            <a:cxnLst/>
            <a:rect l="T0" t="T1" r="T2" b="T3"/>
            <a:pathLst>
              <a:path w="2209800" h="1299209">
                <a:moveTo>
                  <a:pt x="2079777" y="0"/>
                </a:moveTo>
                <a:lnTo>
                  <a:pt x="129908" y="0"/>
                </a:lnTo>
                <a:lnTo>
                  <a:pt x="79343" y="10209"/>
                </a:lnTo>
                <a:lnTo>
                  <a:pt x="38050" y="38052"/>
                </a:lnTo>
                <a:lnTo>
                  <a:pt x="10209" y="79349"/>
                </a:lnTo>
                <a:lnTo>
                  <a:pt x="0" y="129920"/>
                </a:lnTo>
                <a:lnTo>
                  <a:pt x="0" y="1169149"/>
                </a:lnTo>
                <a:lnTo>
                  <a:pt x="10209" y="1219711"/>
                </a:lnTo>
                <a:lnTo>
                  <a:pt x="38050" y="1261000"/>
                </a:lnTo>
                <a:lnTo>
                  <a:pt x="79343" y="1288837"/>
                </a:lnTo>
                <a:lnTo>
                  <a:pt x="129908" y="1299044"/>
                </a:lnTo>
                <a:lnTo>
                  <a:pt x="2079777" y="1299044"/>
                </a:lnTo>
                <a:lnTo>
                  <a:pt x="2130349" y="1288837"/>
                </a:lnTo>
                <a:lnTo>
                  <a:pt x="2171646" y="1261000"/>
                </a:lnTo>
                <a:lnTo>
                  <a:pt x="2199488" y="1219711"/>
                </a:lnTo>
                <a:lnTo>
                  <a:pt x="2209698" y="1169149"/>
                </a:lnTo>
                <a:lnTo>
                  <a:pt x="2209698" y="129920"/>
                </a:lnTo>
                <a:lnTo>
                  <a:pt x="2199488" y="79349"/>
                </a:lnTo>
                <a:lnTo>
                  <a:pt x="2171646" y="38052"/>
                </a:lnTo>
                <a:lnTo>
                  <a:pt x="2130349" y="10209"/>
                </a:lnTo>
                <a:lnTo>
                  <a:pt x="2079777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55" name="object 19"/>
          <p:cNvSpPr>
            <a:spLocks noChangeArrowheads="1"/>
          </p:cNvSpPr>
          <p:nvPr/>
        </p:nvSpPr>
        <p:spPr bwMode="auto">
          <a:xfrm>
            <a:off x="252413" y="5214938"/>
            <a:ext cx="1554162" cy="914400"/>
          </a:xfrm>
          <a:custGeom>
            <a:avLst/>
            <a:gdLst>
              <a:gd name="T0" fmla="*/ 0 w 2209800"/>
              <a:gd name="T1" fmla="*/ 0 h 1299209"/>
              <a:gd name="T2" fmla="*/ 2209800 w 2209800"/>
              <a:gd name="T3" fmla="*/ 1299209 h 1299209"/>
            </a:gdLst>
            <a:ahLst/>
            <a:cxnLst/>
            <a:rect l="T0" t="T1" r="T2" b="T3"/>
            <a:pathLst>
              <a:path w="2209800" h="1299209">
                <a:moveTo>
                  <a:pt x="0" y="129920"/>
                </a:moveTo>
                <a:lnTo>
                  <a:pt x="10209" y="79349"/>
                </a:lnTo>
                <a:lnTo>
                  <a:pt x="38050" y="38052"/>
                </a:lnTo>
                <a:lnTo>
                  <a:pt x="79343" y="10209"/>
                </a:lnTo>
                <a:lnTo>
                  <a:pt x="129908" y="0"/>
                </a:lnTo>
                <a:lnTo>
                  <a:pt x="2079777" y="0"/>
                </a:lnTo>
                <a:lnTo>
                  <a:pt x="2130349" y="10209"/>
                </a:lnTo>
                <a:lnTo>
                  <a:pt x="2171646" y="38052"/>
                </a:lnTo>
                <a:lnTo>
                  <a:pt x="2199488" y="79349"/>
                </a:lnTo>
                <a:lnTo>
                  <a:pt x="2209698" y="129920"/>
                </a:lnTo>
                <a:lnTo>
                  <a:pt x="2209698" y="1169149"/>
                </a:lnTo>
                <a:lnTo>
                  <a:pt x="2199488" y="1219711"/>
                </a:lnTo>
                <a:lnTo>
                  <a:pt x="2171646" y="1261000"/>
                </a:lnTo>
                <a:lnTo>
                  <a:pt x="2130349" y="1288837"/>
                </a:lnTo>
                <a:lnTo>
                  <a:pt x="2079777" y="1299044"/>
                </a:lnTo>
                <a:lnTo>
                  <a:pt x="129908" y="1299044"/>
                </a:lnTo>
                <a:lnTo>
                  <a:pt x="79343" y="1288837"/>
                </a:lnTo>
                <a:lnTo>
                  <a:pt x="38050" y="1261000"/>
                </a:lnTo>
                <a:lnTo>
                  <a:pt x="10209" y="1219711"/>
                </a:lnTo>
                <a:lnTo>
                  <a:pt x="0" y="1169149"/>
                </a:lnTo>
                <a:lnTo>
                  <a:pt x="0" y="129920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0" name="object 20"/>
          <p:cNvSpPr txBox="1"/>
          <p:nvPr/>
        </p:nvSpPr>
        <p:spPr>
          <a:xfrm>
            <a:off x="330200" y="5551488"/>
            <a:ext cx="1397000" cy="212725"/>
          </a:xfrm>
          <a:prstGeom prst="rect">
            <a:avLst/>
          </a:prstGeom>
        </p:spPr>
        <p:txBody>
          <a:bodyPr lIns="0" tIns="8483" rIns="0" bIns="0">
            <a:spAutoFit/>
          </a:bodyPr>
          <a:lstStyle/>
          <a:p>
            <a:pPr marL="1339" algn="ctr">
              <a:lnSpc>
                <a:spcPts val="809"/>
              </a:lnSpc>
              <a:spcBef>
                <a:spcPts val="67"/>
              </a:spcBef>
              <a:defRPr/>
            </a:pPr>
            <a:r>
              <a:rPr sz="700" spc="-42" dirty="0">
                <a:latin typeface="Arial"/>
                <a:cs typeface="Arial"/>
              </a:rPr>
              <a:t>сформированная</a:t>
            </a:r>
            <a:r>
              <a:rPr sz="700" spc="-32" dirty="0">
                <a:latin typeface="Arial"/>
                <a:cs typeface="Arial"/>
              </a:rPr>
              <a:t> </a:t>
            </a:r>
            <a:r>
              <a:rPr sz="700" spc="-42" dirty="0">
                <a:latin typeface="Arial"/>
                <a:cs typeface="Arial"/>
              </a:rPr>
              <a:t>обучающая</a:t>
            </a:r>
            <a:endParaRPr sz="700">
              <a:latin typeface="Arial"/>
              <a:cs typeface="Arial"/>
            </a:endParaRPr>
          </a:p>
          <a:p>
            <a:pPr algn="ctr">
              <a:lnSpc>
                <a:spcPts val="809"/>
              </a:lnSpc>
              <a:defRPr/>
            </a:pPr>
            <a:r>
              <a:rPr sz="700" spc="-28" dirty="0">
                <a:latin typeface="Arial"/>
                <a:cs typeface="Arial"/>
              </a:rPr>
              <a:t>программа, </a:t>
            </a:r>
            <a:r>
              <a:rPr sz="700" spc="-32" dirty="0">
                <a:latin typeface="Arial"/>
                <a:cs typeface="Arial"/>
              </a:rPr>
              <a:t>рабочие </a:t>
            </a:r>
            <a:r>
              <a:rPr sz="700" spc="-39" dirty="0">
                <a:latin typeface="Arial"/>
                <a:cs typeface="Arial"/>
              </a:rPr>
              <a:t>тетради,</a:t>
            </a:r>
            <a:r>
              <a:rPr sz="700" spc="-60" dirty="0">
                <a:latin typeface="Arial"/>
                <a:cs typeface="Arial"/>
              </a:rPr>
              <a:t> </a:t>
            </a:r>
            <a:r>
              <a:rPr sz="700" spc="-28" dirty="0">
                <a:latin typeface="Arial"/>
                <a:cs typeface="Arial"/>
              </a:rPr>
              <a:t>кейсы</a:t>
            </a:r>
            <a:endParaRPr sz="700">
              <a:latin typeface="Arial"/>
              <a:cs typeface="Arial"/>
            </a:endParaRPr>
          </a:p>
        </p:txBody>
      </p:sp>
      <p:sp>
        <p:nvSpPr>
          <p:cNvPr id="14357" name="object 21"/>
          <p:cNvSpPr>
            <a:spLocks noChangeArrowheads="1"/>
          </p:cNvSpPr>
          <p:nvPr/>
        </p:nvSpPr>
        <p:spPr bwMode="auto">
          <a:xfrm>
            <a:off x="2024063" y="944563"/>
            <a:ext cx="1554162" cy="938212"/>
          </a:xfrm>
          <a:custGeom>
            <a:avLst/>
            <a:gdLst>
              <a:gd name="T0" fmla="*/ 0 w 2209800"/>
              <a:gd name="T1" fmla="*/ 0 h 1334770"/>
              <a:gd name="T2" fmla="*/ 2209800 w 2209800"/>
              <a:gd name="T3" fmla="*/ 1334770 h 1334770"/>
            </a:gdLst>
            <a:ahLst/>
            <a:cxnLst/>
            <a:rect l="T0" t="T1" r="T2" b="T3"/>
            <a:pathLst>
              <a:path w="2209800" h="1334770">
                <a:moveTo>
                  <a:pt x="2076195" y="0"/>
                </a:moveTo>
                <a:lnTo>
                  <a:pt x="133476" y="0"/>
                </a:lnTo>
                <a:lnTo>
                  <a:pt x="91261" y="6810"/>
                </a:lnTo>
                <a:lnTo>
                  <a:pt x="54617" y="25769"/>
                </a:lnTo>
                <a:lnTo>
                  <a:pt x="25733" y="54671"/>
                </a:lnTo>
                <a:lnTo>
                  <a:pt x="6798" y="91309"/>
                </a:lnTo>
                <a:lnTo>
                  <a:pt x="0" y="133476"/>
                </a:lnTo>
                <a:lnTo>
                  <a:pt x="0" y="1201292"/>
                </a:lnTo>
                <a:lnTo>
                  <a:pt x="6798" y="1243508"/>
                </a:lnTo>
                <a:lnTo>
                  <a:pt x="25733" y="1280152"/>
                </a:lnTo>
                <a:lnTo>
                  <a:pt x="54617" y="1309036"/>
                </a:lnTo>
                <a:lnTo>
                  <a:pt x="91261" y="1327971"/>
                </a:lnTo>
                <a:lnTo>
                  <a:pt x="133476" y="1334769"/>
                </a:lnTo>
                <a:lnTo>
                  <a:pt x="2076195" y="1334769"/>
                </a:lnTo>
                <a:lnTo>
                  <a:pt x="2118363" y="1327971"/>
                </a:lnTo>
                <a:lnTo>
                  <a:pt x="2155001" y="1309036"/>
                </a:lnTo>
                <a:lnTo>
                  <a:pt x="2183903" y="1280152"/>
                </a:lnTo>
                <a:lnTo>
                  <a:pt x="2202862" y="1243508"/>
                </a:lnTo>
                <a:lnTo>
                  <a:pt x="2209672" y="1201292"/>
                </a:lnTo>
                <a:lnTo>
                  <a:pt x="2209672" y="133476"/>
                </a:lnTo>
                <a:lnTo>
                  <a:pt x="2202862" y="91309"/>
                </a:lnTo>
                <a:lnTo>
                  <a:pt x="2183903" y="54671"/>
                </a:lnTo>
                <a:lnTo>
                  <a:pt x="2155001" y="25769"/>
                </a:lnTo>
                <a:lnTo>
                  <a:pt x="2118363" y="6810"/>
                </a:lnTo>
                <a:lnTo>
                  <a:pt x="2076195" y="0"/>
                </a:lnTo>
                <a:close/>
              </a:path>
            </a:pathLst>
          </a:custGeom>
          <a:solidFill>
            <a:srgbClr val="9B2C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2" name="object 22"/>
          <p:cNvSpPr txBox="1"/>
          <p:nvPr/>
        </p:nvSpPr>
        <p:spPr>
          <a:xfrm>
            <a:off x="2474913" y="1341438"/>
            <a:ext cx="652462" cy="115887"/>
          </a:xfrm>
          <a:prstGeom prst="rect">
            <a:avLst/>
          </a:prstGeom>
        </p:spPr>
        <p:txBody>
          <a:bodyPr lIns="0" tIns="8483" rIns="0" bIns="0">
            <a:spAutoFit/>
          </a:bodyPr>
          <a:lstStyle>
            <a:lvl1pPr marL="79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63"/>
              </a:spcBef>
            </a:pPr>
            <a:r>
              <a:rPr lang="ru-RU" sz="700" b="1">
                <a:solidFill>
                  <a:srgbClr val="FFFFFF"/>
                </a:solidFill>
                <a:latin typeface="Trebuchet MS" pitchFamily="34" charset="0"/>
              </a:rPr>
              <a:t>МЕТОДИЧЕСКИЕ</a:t>
            </a:r>
            <a:endParaRPr lang="ru-RU" sz="700">
              <a:latin typeface="Trebuchet MS" pitchFamily="34" charset="0"/>
            </a:endParaRPr>
          </a:p>
        </p:txBody>
      </p:sp>
      <p:sp>
        <p:nvSpPr>
          <p:cNvPr id="14359" name="object 23"/>
          <p:cNvSpPr>
            <a:spLocks noChangeArrowheads="1"/>
          </p:cNvSpPr>
          <p:nvPr/>
        </p:nvSpPr>
        <p:spPr bwMode="auto">
          <a:xfrm>
            <a:off x="2767013" y="1917700"/>
            <a:ext cx="68262" cy="6826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60" name="object 24"/>
          <p:cNvSpPr>
            <a:spLocks noChangeArrowheads="1"/>
          </p:cNvSpPr>
          <p:nvPr/>
        </p:nvSpPr>
        <p:spPr bwMode="auto">
          <a:xfrm>
            <a:off x="2024063" y="2019300"/>
            <a:ext cx="1554162" cy="846138"/>
          </a:xfrm>
          <a:custGeom>
            <a:avLst/>
            <a:gdLst>
              <a:gd name="T0" fmla="*/ 0 w 2209800"/>
              <a:gd name="T1" fmla="*/ 0 h 1203325"/>
              <a:gd name="T2" fmla="*/ 2209800 w 2209800"/>
              <a:gd name="T3" fmla="*/ 1203325 h 1203325"/>
            </a:gdLst>
            <a:ahLst/>
            <a:cxnLst/>
            <a:rect l="T0" t="T1" r="T2" b="T3"/>
            <a:pathLst>
              <a:path w="2209800" h="1203325">
                <a:moveTo>
                  <a:pt x="2089277" y="0"/>
                </a:moveTo>
                <a:lnTo>
                  <a:pt x="120268" y="0"/>
                </a:lnTo>
                <a:lnTo>
                  <a:pt x="73455" y="9451"/>
                </a:lnTo>
                <a:lnTo>
                  <a:pt x="35226" y="35226"/>
                </a:lnTo>
                <a:lnTo>
                  <a:pt x="9451" y="73455"/>
                </a:lnTo>
                <a:lnTo>
                  <a:pt x="0" y="120269"/>
                </a:lnTo>
                <a:lnTo>
                  <a:pt x="0" y="1082929"/>
                </a:lnTo>
                <a:lnTo>
                  <a:pt x="9451" y="1129815"/>
                </a:lnTo>
                <a:lnTo>
                  <a:pt x="35226" y="1168082"/>
                </a:lnTo>
                <a:lnTo>
                  <a:pt x="73455" y="1193871"/>
                </a:lnTo>
                <a:lnTo>
                  <a:pt x="120268" y="1203325"/>
                </a:lnTo>
                <a:lnTo>
                  <a:pt x="2089277" y="1203325"/>
                </a:lnTo>
                <a:lnTo>
                  <a:pt x="2136110" y="1193871"/>
                </a:lnTo>
                <a:lnTo>
                  <a:pt x="2174382" y="1168082"/>
                </a:lnTo>
                <a:lnTo>
                  <a:pt x="2200201" y="1129815"/>
                </a:lnTo>
                <a:lnTo>
                  <a:pt x="2209672" y="1082929"/>
                </a:lnTo>
                <a:lnTo>
                  <a:pt x="2209672" y="120269"/>
                </a:lnTo>
                <a:lnTo>
                  <a:pt x="2200201" y="73455"/>
                </a:lnTo>
                <a:lnTo>
                  <a:pt x="2174382" y="35226"/>
                </a:lnTo>
                <a:lnTo>
                  <a:pt x="2136110" y="9451"/>
                </a:lnTo>
                <a:lnTo>
                  <a:pt x="2089277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61" name="object 25"/>
          <p:cNvSpPr>
            <a:spLocks noChangeArrowheads="1"/>
          </p:cNvSpPr>
          <p:nvPr/>
        </p:nvSpPr>
        <p:spPr bwMode="auto">
          <a:xfrm>
            <a:off x="2024063" y="2019300"/>
            <a:ext cx="1554162" cy="846138"/>
          </a:xfrm>
          <a:custGeom>
            <a:avLst/>
            <a:gdLst>
              <a:gd name="T0" fmla="*/ 0 w 2209800"/>
              <a:gd name="T1" fmla="*/ 0 h 1203325"/>
              <a:gd name="T2" fmla="*/ 2209800 w 2209800"/>
              <a:gd name="T3" fmla="*/ 1203325 h 1203325"/>
            </a:gdLst>
            <a:ahLst/>
            <a:cxnLst/>
            <a:rect l="T0" t="T1" r="T2" b="T3"/>
            <a:pathLst>
              <a:path w="2209800" h="1203325">
                <a:moveTo>
                  <a:pt x="0" y="120269"/>
                </a:moveTo>
                <a:lnTo>
                  <a:pt x="9451" y="73455"/>
                </a:lnTo>
                <a:lnTo>
                  <a:pt x="35226" y="35226"/>
                </a:lnTo>
                <a:lnTo>
                  <a:pt x="73455" y="9451"/>
                </a:lnTo>
                <a:lnTo>
                  <a:pt x="120268" y="0"/>
                </a:lnTo>
                <a:lnTo>
                  <a:pt x="2089277" y="0"/>
                </a:lnTo>
                <a:lnTo>
                  <a:pt x="2136110" y="9451"/>
                </a:lnTo>
                <a:lnTo>
                  <a:pt x="2174382" y="35226"/>
                </a:lnTo>
                <a:lnTo>
                  <a:pt x="2200201" y="73455"/>
                </a:lnTo>
                <a:lnTo>
                  <a:pt x="2209672" y="120269"/>
                </a:lnTo>
                <a:lnTo>
                  <a:pt x="2209672" y="1082929"/>
                </a:lnTo>
                <a:lnTo>
                  <a:pt x="2200201" y="1129815"/>
                </a:lnTo>
                <a:lnTo>
                  <a:pt x="2174382" y="1168082"/>
                </a:lnTo>
                <a:lnTo>
                  <a:pt x="2136110" y="1193871"/>
                </a:lnTo>
                <a:lnTo>
                  <a:pt x="2089277" y="1203325"/>
                </a:lnTo>
                <a:lnTo>
                  <a:pt x="120268" y="1203325"/>
                </a:lnTo>
                <a:lnTo>
                  <a:pt x="73455" y="1193871"/>
                </a:lnTo>
                <a:lnTo>
                  <a:pt x="35226" y="1168082"/>
                </a:lnTo>
                <a:lnTo>
                  <a:pt x="9451" y="1129815"/>
                </a:lnTo>
                <a:lnTo>
                  <a:pt x="0" y="1082929"/>
                </a:lnTo>
                <a:lnTo>
                  <a:pt x="0" y="120269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6" name="object 26"/>
          <p:cNvSpPr txBox="1"/>
          <p:nvPr/>
        </p:nvSpPr>
        <p:spPr>
          <a:xfrm>
            <a:off x="2271713" y="2320925"/>
            <a:ext cx="1057275" cy="223838"/>
          </a:xfrm>
          <a:prstGeom prst="rect">
            <a:avLst/>
          </a:prstGeom>
        </p:spPr>
        <p:txBody>
          <a:bodyPr lIns="0" tIns="19198" rIns="0" bIns="0">
            <a:spAutoFit/>
          </a:bodyPr>
          <a:lstStyle>
            <a:lvl1pPr marL="158750" indent="-1508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775"/>
              </a:lnSpc>
              <a:spcBef>
                <a:spcPts val="150"/>
              </a:spcBef>
            </a:pPr>
            <a:r>
              <a:rPr lang="ru-RU" sz="700"/>
              <a:t>доступ к межрегиональной  методической базе</a:t>
            </a:r>
          </a:p>
        </p:txBody>
      </p:sp>
      <p:sp>
        <p:nvSpPr>
          <p:cNvPr id="14363" name="object 27"/>
          <p:cNvSpPr>
            <a:spLocks noChangeArrowheads="1"/>
          </p:cNvSpPr>
          <p:nvPr/>
        </p:nvSpPr>
        <p:spPr bwMode="auto">
          <a:xfrm>
            <a:off x="2767013" y="2898775"/>
            <a:ext cx="68262" cy="682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64" name="object 28"/>
          <p:cNvSpPr>
            <a:spLocks noChangeArrowheads="1"/>
          </p:cNvSpPr>
          <p:nvPr/>
        </p:nvSpPr>
        <p:spPr bwMode="auto">
          <a:xfrm>
            <a:off x="2024063" y="3001963"/>
            <a:ext cx="1554162" cy="950912"/>
          </a:xfrm>
          <a:custGeom>
            <a:avLst/>
            <a:gdLst>
              <a:gd name="T0" fmla="*/ 0 w 2209800"/>
              <a:gd name="T1" fmla="*/ 0 h 1353820"/>
              <a:gd name="T2" fmla="*/ 2209800 w 2209800"/>
              <a:gd name="T3" fmla="*/ 1353820 h 1353820"/>
            </a:gdLst>
            <a:ahLst/>
            <a:cxnLst/>
            <a:rect l="T0" t="T1" r="T2" b="T3"/>
            <a:pathLst>
              <a:path w="2209800" h="1353820">
                <a:moveTo>
                  <a:pt x="2074291" y="0"/>
                </a:moveTo>
                <a:lnTo>
                  <a:pt x="135255" y="0"/>
                </a:lnTo>
                <a:lnTo>
                  <a:pt x="92512" y="6898"/>
                </a:lnTo>
                <a:lnTo>
                  <a:pt x="55385" y="26111"/>
                </a:lnTo>
                <a:lnTo>
                  <a:pt x="26103" y="55412"/>
                </a:lnTo>
                <a:lnTo>
                  <a:pt x="6897" y="92577"/>
                </a:lnTo>
                <a:lnTo>
                  <a:pt x="0" y="135381"/>
                </a:lnTo>
                <a:lnTo>
                  <a:pt x="0" y="1218184"/>
                </a:lnTo>
                <a:lnTo>
                  <a:pt x="6897" y="1260988"/>
                </a:lnTo>
                <a:lnTo>
                  <a:pt x="26103" y="1298153"/>
                </a:lnTo>
                <a:lnTo>
                  <a:pt x="55385" y="1327454"/>
                </a:lnTo>
                <a:lnTo>
                  <a:pt x="92512" y="1346667"/>
                </a:lnTo>
                <a:lnTo>
                  <a:pt x="135255" y="1353565"/>
                </a:lnTo>
                <a:lnTo>
                  <a:pt x="2074291" y="1353565"/>
                </a:lnTo>
                <a:lnTo>
                  <a:pt x="2117046" y="1346667"/>
                </a:lnTo>
                <a:lnTo>
                  <a:pt x="2154205" y="1327454"/>
                </a:lnTo>
                <a:lnTo>
                  <a:pt x="2183525" y="1298153"/>
                </a:lnTo>
                <a:lnTo>
                  <a:pt x="2202762" y="1260988"/>
                </a:lnTo>
                <a:lnTo>
                  <a:pt x="2209672" y="1218184"/>
                </a:lnTo>
                <a:lnTo>
                  <a:pt x="2209672" y="135381"/>
                </a:lnTo>
                <a:lnTo>
                  <a:pt x="2202762" y="92577"/>
                </a:lnTo>
                <a:lnTo>
                  <a:pt x="2183525" y="55412"/>
                </a:lnTo>
                <a:lnTo>
                  <a:pt x="2154205" y="26111"/>
                </a:lnTo>
                <a:lnTo>
                  <a:pt x="2117046" y="6898"/>
                </a:lnTo>
                <a:lnTo>
                  <a:pt x="2074291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65" name="object 29"/>
          <p:cNvSpPr>
            <a:spLocks noChangeArrowheads="1"/>
          </p:cNvSpPr>
          <p:nvPr/>
        </p:nvSpPr>
        <p:spPr bwMode="auto">
          <a:xfrm>
            <a:off x="2024063" y="3001963"/>
            <a:ext cx="1554162" cy="950912"/>
          </a:xfrm>
          <a:custGeom>
            <a:avLst/>
            <a:gdLst>
              <a:gd name="T0" fmla="*/ 0 w 2209800"/>
              <a:gd name="T1" fmla="*/ 0 h 1353820"/>
              <a:gd name="T2" fmla="*/ 2209800 w 2209800"/>
              <a:gd name="T3" fmla="*/ 1353820 h 1353820"/>
            </a:gdLst>
            <a:ahLst/>
            <a:cxnLst/>
            <a:rect l="T0" t="T1" r="T2" b="T3"/>
            <a:pathLst>
              <a:path w="2209800" h="1353820">
                <a:moveTo>
                  <a:pt x="0" y="135381"/>
                </a:moveTo>
                <a:lnTo>
                  <a:pt x="6897" y="92577"/>
                </a:lnTo>
                <a:lnTo>
                  <a:pt x="26103" y="55412"/>
                </a:lnTo>
                <a:lnTo>
                  <a:pt x="55385" y="26111"/>
                </a:lnTo>
                <a:lnTo>
                  <a:pt x="92512" y="6898"/>
                </a:lnTo>
                <a:lnTo>
                  <a:pt x="135255" y="0"/>
                </a:lnTo>
                <a:lnTo>
                  <a:pt x="2074291" y="0"/>
                </a:lnTo>
                <a:lnTo>
                  <a:pt x="2117046" y="6898"/>
                </a:lnTo>
                <a:lnTo>
                  <a:pt x="2154205" y="26111"/>
                </a:lnTo>
                <a:lnTo>
                  <a:pt x="2183525" y="55412"/>
                </a:lnTo>
                <a:lnTo>
                  <a:pt x="2202762" y="92577"/>
                </a:lnTo>
                <a:lnTo>
                  <a:pt x="2209672" y="135381"/>
                </a:lnTo>
                <a:lnTo>
                  <a:pt x="2209672" y="1218184"/>
                </a:lnTo>
                <a:lnTo>
                  <a:pt x="2202762" y="1260988"/>
                </a:lnTo>
                <a:lnTo>
                  <a:pt x="2183525" y="1298153"/>
                </a:lnTo>
                <a:lnTo>
                  <a:pt x="2154205" y="1327454"/>
                </a:lnTo>
                <a:lnTo>
                  <a:pt x="2117046" y="1346667"/>
                </a:lnTo>
                <a:lnTo>
                  <a:pt x="2074291" y="1353565"/>
                </a:lnTo>
                <a:lnTo>
                  <a:pt x="135255" y="1353565"/>
                </a:lnTo>
                <a:lnTo>
                  <a:pt x="92512" y="1346667"/>
                </a:lnTo>
                <a:lnTo>
                  <a:pt x="55385" y="1327454"/>
                </a:lnTo>
                <a:lnTo>
                  <a:pt x="26103" y="1298153"/>
                </a:lnTo>
                <a:lnTo>
                  <a:pt x="6897" y="1260988"/>
                </a:lnTo>
                <a:lnTo>
                  <a:pt x="0" y="1218184"/>
                </a:lnTo>
                <a:lnTo>
                  <a:pt x="0" y="135381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0" name="object 30"/>
          <p:cNvSpPr txBox="1"/>
          <p:nvPr/>
        </p:nvSpPr>
        <p:spPr>
          <a:xfrm>
            <a:off x="2063750" y="3306763"/>
            <a:ext cx="1474788" cy="315912"/>
          </a:xfrm>
          <a:prstGeom prst="rect">
            <a:avLst/>
          </a:prstGeom>
        </p:spPr>
        <p:txBody>
          <a:bodyPr lIns="0" tIns="8483" rIns="0" bIns="0">
            <a:spAutoFit/>
          </a:bodyPr>
          <a:lstStyle/>
          <a:p>
            <a:pPr algn="ctr">
              <a:lnSpc>
                <a:spcPts val="809"/>
              </a:lnSpc>
              <a:spcBef>
                <a:spcPts val="67"/>
              </a:spcBef>
              <a:defRPr/>
            </a:pPr>
            <a:r>
              <a:rPr sz="700" spc="-32" dirty="0">
                <a:latin typeface="Arial"/>
                <a:cs typeface="Arial"/>
              </a:rPr>
              <a:t>методические </a:t>
            </a:r>
            <a:r>
              <a:rPr sz="700" spc="-35" dirty="0">
                <a:latin typeface="Arial"/>
                <a:cs typeface="Arial"/>
              </a:rPr>
              <a:t>пакеты</a:t>
            </a:r>
            <a:r>
              <a:rPr sz="700" spc="-28" dirty="0">
                <a:latin typeface="Arial"/>
                <a:cs typeface="Arial"/>
              </a:rPr>
              <a:t> </a:t>
            </a:r>
            <a:r>
              <a:rPr sz="700" spc="-56" dirty="0">
                <a:latin typeface="Arial"/>
                <a:cs typeface="Arial"/>
              </a:rPr>
              <a:t>с</a:t>
            </a:r>
            <a:endParaRPr sz="700">
              <a:latin typeface="Arial"/>
              <a:cs typeface="Arial"/>
            </a:endParaRPr>
          </a:p>
          <a:p>
            <a:pPr algn="ctr">
              <a:lnSpc>
                <a:spcPts val="773"/>
              </a:lnSpc>
              <a:defRPr/>
            </a:pPr>
            <a:r>
              <a:rPr sz="700" spc="-35" dirty="0">
                <a:latin typeface="Arial"/>
                <a:cs typeface="Arial"/>
              </a:rPr>
              <a:t>сопутствующими </a:t>
            </a:r>
            <a:r>
              <a:rPr sz="700" spc="-25" dirty="0">
                <a:latin typeface="Arial"/>
                <a:cs typeface="Arial"/>
              </a:rPr>
              <a:t>рекомендациями</a:t>
            </a:r>
            <a:r>
              <a:rPr sz="700" spc="-46" dirty="0">
                <a:latin typeface="Arial"/>
                <a:cs typeface="Arial"/>
              </a:rPr>
              <a:t> </a:t>
            </a:r>
            <a:r>
              <a:rPr sz="700" spc="-21" dirty="0">
                <a:latin typeface="Arial"/>
                <a:cs typeface="Arial"/>
              </a:rPr>
              <a:t>по</a:t>
            </a:r>
            <a:endParaRPr sz="700">
              <a:latin typeface="Arial"/>
              <a:cs typeface="Arial"/>
            </a:endParaRPr>
          </a:p>
          <a:p>
            <a:pPr algn="ctr">
              <a:lnSpc>
                <a:spcPts val="805"/>
              </a:lnSpc>
              <a:defRPr/>
            </a:pPr>
            <a:r>
              <a:rPr sz="700" spc="-32" dirty="0">
                <a:latin typeface="Arial"/>
                <a:cs typeface="Arial"/>
              </a:rPr>
              <a:t>использованию</a:t>
            </a:r>
            <a:endParaRPr sz="700">
              <a:latin typeface="Arial"/>
              <a:cs typeface="Arial"/>
            </a:endParaRPr>
          </a:p>
        </p:txBody>
      </p:sp>
      <p:sp>
        <p:nvSpPr>
          <p:cNvPr id="14367" name="object 31"/>
          <p:cNvSpPr>
            <a:spLocks noChangeArrowheads="1"/>
          </p:cNvSpPr>
          <p:nvPr/>
        </p:nvSpPr>
        <p:spPr bwMode="auto">
          <a:xfrm>
            <a:off x="2767013" y="3987800"/>
            <a:ext cx="68262" cy="666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68" name="object 32"/>
          <p:cNvSpPr>
            <a:spLocks noChangeArrowheads="1"/>
          </p:cNvSpPr>
          <p:nvPr/>
        </p:nvSpPr>
        <p:spPr bwMode="auto">
          <a:xfrm>
            <a:off x="2024063" y="4089400"/>
            <a:ext cx="1554162" cy="903288"/>
          </a:xfrm>
          <a:custGeom>
            <a:avLst/>
            <a:gdLst>
              <a:gd name="T0" fmla="*/ 0 w 2209800"/>
              <a:gd name="T1" fmla="*/ 0 h 1284604"/>
              <a:gd name="T2" fmla="*/ 2209800 w 2209800"/>
              <a:gd name="T3" fmla="*/ 1284604 h 1284604"/>
            </a:gdLst>
            <a:ahLst/>
            <a:cxnLst/>
            <a:rect l="T0" t="T1" r="T2" b="T3"/>
            <a:pathLst>
              <a:path w="2209800" h="1284604">
                <a:moveTo>
                  <a:pt x="2081148" y="0"/>
                </a:moveTo>
                <a:lnTo>
                  <a:pt x="128397" y="0"/>
                </a:lnTo>
                <a:lnTo>
                  <a:pt x="78384" y="10098"/>
                </a:lnTo>
                <a:lnTo>
                  <a:pt x="37576" y="37639"/>
                </a:lnTo>
                <a:lnTo>
                  <a:pt x="10078" y="78491"/>
                </a:lnTo>
                <a:lnTo>
                  <a:pt x="0" y="128524"/>
                </a:lnTo>
                <a:lnTo>
                  <a:pt x="0" y="1155827"/>
                </a:lnTo>
                <a:lnTo>
                  <a:pt x="10078" y="1205785"/>
                </a:lnTo>
                <a:lnTo>
                  <a:pt x="37576" y="1246600"/>
                </a:lnTo>
                <a:lnTo>
                  <a:pt x="78384" y="1274127"/>
                </a:lnTo>
                <a:lnTo>
                  <a:pt x="128397" y="1284223"/>
                </a:lnTo>
                <a:lnTo>
                  <a:pt x="2081148" y="1284223"/>
                </a:lnTo>
                <a:lnTo>
                  <a:pt x="2131181" y="1274127"/>
                </a:lnTo>
                <a:lnTo>
                  <a:pt x="2172033" y="1246600"/>
                </a:lnTo>
                <a:lnTo>
                  <a:pt x="2199574" y="1205785"/>
                </a:lnTo>
                <a:lnTo>
                  <a:pt x="2209672" y="1155827"/>
                </a:lnTo>
                <a:lnTo>
                  <a:pt x="2209672" y="128524"/>
                </a:lnTo>
                <a:lnTo>
                  <a:pt x="2199574" y="78491"/>
                </a:lnTo>
                <a:lnTo>
                  <a:pt x="2172033" y="37639"/>
                </a:lnTo>
                <a:lnTo>
                  <a:pt x="2131181" y="10098"/>
                </a:lnTo>
                <a:lnTo>
                  <a:pt x="2081148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69" name="object 33"/>
          <p:cNvSpPr>
            <a:spLocks noChangeArrowheads="1"/>
          </p:cNvSpPr>
          <p:nvPr/>
        </p:nvSpPr>
        <p:spPr bwMode="auto">
          <a:xfrm>
            <a:off x="2024063" y="4089400"/>
            <a:ext cx="1554162" cy="903288"/>
          </a:xfrm>
          <a:custGeom>
            <a:avLst/>
            <a:gdLst>
              <a:gd name="T0" fmla="*/ 0 w 2209800"/>
              <a:gd name="T1" fmla="*/ 0 h 1284604"/>
              <a:gd name="T2" fmla="*/ 2209800 w 2209800"/>
              <a:gd name="T3" fmla="*/ 1284604 h 1284604"/>
            </a:gdLst>
            <a:ahLst/>
            <a:cxnLst/>
            <a:rect l="T0" t="T1" r="T2" b="T3"/>
            <a:pathLst>
              <a:path w="2209800" h="1284604">
                <a:moveTo>
                  <a:pt x="0" y="128524"/>
                </a:moveTo>
                <a:lnTo>
                  <a:pt x="10078" y="78491"/>
                </a:lnTo>
                <a:lnTo>
                  <a:pt x="37576" y="37639"/>
                </a:lnTo>
                <a:lnTo>
                  <a:pt x="78384" y="10098"/>
                </a:lnTo>
                <a:lnTo>
                  <a:pt x="128397" y="0"/>
                </a:lnTo>
                <a:lnTo>
                  <a:pt x="2081148" y="0"/>
                </a:lnTo>
                <a:lnTo>
                  <a:pt x="2131181" y="10098"/>
                </a:lnTo>
                <a:lnTo>
                  <a:pt x="2172033" y="37639"/>
                </a:lnTo>
                <a:lnTo>
                  <a:pt x="2199574" y="78491"/>
                </a:lnTo>
                <a:lnTo>
                  <a:pt x="2209672" y="128524"/>
                </a:lnTo>
                <a:lnTo>
                  <a:pt x="2209672" y="1155827"/>
                </a:lnTo>
                <a:lnTo>
                  <a:pt x="2199574" y="1205785"/>
                </a:lnTo>
                <a:lnTo>
                  <a:pt x="2172033" y="1246600"/>
                </a:lnTo>
                <a:lnTo>
                  <a:pt x="2131181" y="1274127"/>
                </a:lnTo>
                <a:lnTo>
                  <a:pt x="2081148" y="1284223"/>
                </a:lnTo>
                <a:lnTo>
                  <a:pt x="128397" y="1284223"/>
                </a:lnTo>
                <a:lnTo>
                  <a:pt x="78384" y="1274127"/>
                </a:lnTo>
                <a:lnTo>
                  <a:pt x="37576" y="1246600"/>
                </a:lnTo>
                <a:lnTo>
                  <a:pt x="10078" y="1205785"/>
                </a:lnTo>
                <a:lnTo>
                  <a:pt x="0" y="1155827"/>
                </a:lnTo>
                <a:lnTo>
                  <a:pt x="0" y="128524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4" name="object 34"/>
          <p:cNvSpPr txBox="1"/>
          <p:nvPr/>
        </p:nvSpPr>
        <p:spPr>
          <a:xfrm>
            <a:off x="2105025" y="4370388"/>
            <a:ext cx="1390650" cy="314325"/>
          </a:xfrm>
          <a:prstGeom prst="rect">
            <a:avLst/>
          </a:prstGeom>
        </p:spPr>
        <p:txBody>
          <a:bodyPr lIns="0" tIns="17412" rIns="0" bIns="0">
            <a:spAutoFit/>
          </a:bodyPr>
          <a:lstStyle>
            <a:lvl1pPr marL="79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2000"/>
              </a:lnSpc>
              <a:spcBef>
                <a:spcPts val="138"/>
              </a:spcBef>
            </a:pPr>
            <a:r>
              <a:rPr lang="ru-RU" sz="700"/>
              <a:t>методическое сопровождение  мероприятий (дискуссий, салонов и  проблемных обсуждений)</a:t>
            </a:r>
          </a:p>
        </p:txBody>
      </p:sp>
      <p:sp>
        <p:nvSpPr>
          <p:cNvPr id="14371" name="object 35"/>
          <p:cNvSpPr>
            <a:spLocks noChangeArrowheads="1"/>
          </p:cNvSpPr>
          <p:nvPr/>
        </p:nvSpPr>
        <p:spPr bwMode="auto">
          <a:xfrm>
            <a:off x="2767013" y="5026025"/>
            <a:ext cx="68262" cy="6826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72" name="object 36"/>
          <p:cNvSpPr>
            <a:spLocks noChangeArrowheads="1"/>
          </p:cNvSpPr>
          <p:nvPr/>
        </p:nvSpPr>
        <p:spPr bwMode="auto">
          <a:xfrm>
            <a:off x="2024063" y="5127625"/>
            <a:ext cx="1554162" cy="984250"/>
          </a:xfrm>
          <a:custGeom>
            <a:avLst/>
            <a:gdLst>
              <a:gd name="T0" fmla="*/ 0 w 2209800"/>
              <a:gd name="T1" fmla="*/ 0 h 1398270"/>
              <a:gd name="T2" fmla="*/ 2209800 w 2209800"/>
              <a:gd name="T3" fmla="*/ 1398270 h 1398270"/>
            </a:gdLst>
            <a:ahLst/>
            <a:cxnLst/>
            <a:rect l="T0" t="T1" r="T2" b="T3"/>
            <a:pathLst>
              <a:path w="2209800" h="1398270">
                <a:moveTo>
                  <a:pt x="2069845" y="0"/>
                </a:moveTo>
                <a:lnTo>
                  <a:pt x="139700" y="0"/>
                </a:lnTo>
                <a:lnTo>
                  <a:pt x="95520" y="7129"/>
                </a:lnTo>
                <a:lnTo>
                  <a:pt x="57168" y="26980"/>
                </a:lnTo>
                <a:lnTo>
                  <a:pt x="26936" y="57250"/>
                </a:lnTo>
                <a:lnTo>
                  <a:pt x="7116" y="95634"/>
                </a:lnTo>
                <a:lnTo>
                  <a:pt x="0" y="139827"/>
                </a:lnTo>
                <a:lnTo>
                  <a:pt x="0" y="1257973"/>
                </a:lnTo>
                <a:lnTo>
                  <a:pt x="7116" y="1302149"/>
                </a:lnTo>
                <a:lnTo>
                  <a:pt x="26936" y="1340516"/>
                </a:lnTo>
                <a:lnTo>
                  <a:pt x="57168" y="1370770"/>
                </a:lnTo>
                <a:lnTo>
                  <a:pt x="95520" y="1390611"/>
                </a:lnTo>
                <a:lnTo>
                  <a:pt x="139700" y="1397736"/>
                </a:lnTo>
                <a:lnTo>
                  <a:pt x="2069845" y="1397736"/>
                </a:lnTo>
                <a:lnTo>
                  <a:pt x="2114038" y="1390611"/>
                </a:lnTo>
                <a:lnTo>
                  <a:pt x="2152422" y="1370770"/>
                </a:lnTo>
                <a:lnTo>
                  <a:pt x="2182692" y="1340516"/>
                </a:lnTo>
                <a:lnTo>
                  <a:pt x="2202543" y="1302149"/>
                </a:lnTo>
                <a:lnTo>
                  <a:pt x="2209672" y="1257973"/>
                </a:lnTo>
                <a:lnTo>
                  <a:pt x="2209672" y="139827"/>
                </a:lnTo>
                <a:lnTo>
                  <a:pt x="2202543" y="95634"/>
                </a:lnTo>
                <a:lnTo>
                  <a:pt x="2182692" y="57250"/>
                </a:lnTo>
                <a:lnTo>
                  <a:pt x="2152422" y="26980"/>
                </a:lnTo>
                <a:lnTo>
                  <a:pt x="2114038" y="7129"/>
                </a:lnTo>
                <a:lnTo>
                  <a:pt x="2069845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73" name="object 37"/>
          <p:cNvSpPr>
            <a:spLocks noChangeArrowheads="1"/>
          </p:cNvSpPr>
          <p:nvPr/>
        </p:nvSpPr>
        <p:spPr bwMode="auto">
          <a:xfrm>
            <a:off x="2024063" y="5127625"/>
            <a:ext cx="1554162" cy="984250"/>
          </a:xfrm>
          <a:custGeom>
            <a:avLst/>
            <a:gdLst>
              <a:gd name="T0" fmla="*/ 0 w 2209800"/>
              <a:gd name="T1" fmla="*/ 0 h 1398270"/>
              <a:gd name="T2" fmla="*/ 2209800 w 2209800"/>
              <a:gd name="T3" fmla="*/ 1398270 h 1398270"/>
            </a:gdLst>
            <a:ahLst/>
            <a:cxnLst/>
            <a:rect l="T0" t="T1" r="T2" b="T3"/>
            <a:pathLst>
              <a:path w="2209800" h="1398270">
                <a:moveTo>
                  <a:pt x="0" y="139827"/>
                </a:moveTo>
                <a:lnTo>
                  <a:pt x="7116" y="95634"/>
                </a:lnTo>
                <a:lnTo>
                  <a:pt x="26936" y="57250"/>
                </a:lnTo>
                <a:lnTo>
                  <a:pt x="57168" y="26980"/>
                </a:lnTo>
                <a:lnTo>
                  <a:pt x="95520" y="7129"/>
                </a:lnTo>
                <a:lnTo>
                  <a:pt x="139700" y="0"/>
                </a:lnTo>
                <a:lnTo>
                  <a:pt x="2069845" y="0"/>
                </a:lnTo>
                <a:lnTo>
                  <a:pt x="2114038" y="7129"/>
                </a:lnTo>
                <a:lnTo>
                  <a:pt x="2152422" y="26980"/>
                </a:lnTo>
                <a:lnTo>
                  <a:pt x="2182692" y="57250"/>
                </a:lnTo>
                <a:lnTo>
                  <a:pt x="2202543" y="95634"/>
                </a:lnTo>
                <a:lnTo>
                  <a:pt x="2209672" y="139827"/>
                </a:lnTo>
                <a:lnTo>
                  <a:pt x="2209672" y="1257973"/>
                </a:lnTo>
                <a:lnTo>
                  <a:pt x="2202543" y="1302149"/>
                </a:lnTo>
                <a:lnTo>
                  <a:pt x="2182692" y="1340516"/>
                </a:lnTo>
                <a:lnTo>
                  <a:pt x="2152422" y="1370770"/>
                </a:lnTo>
                <a:lnTo>
                  <a:pt x="2114038" y="1390611"/>
                </a:lnTo>
                <a:lnTo>
                  <a:pt x="2069845" y="1397736"/>
                </a:lnTo>
                <a:lnTo>
                  <a:pt x="139700" y="1397736"/>
                </a:lnTo>
                <a:lnTo>
                  <a:pt x="95520" y="1390611"/>
                </a:lnTo>
                <a:lnTo>
                  <a:pt x="57168" y="1370770"/>
                </a:lnTo>
                <a:lnTo>
                  <a:pt x="26936" y="1340516"/>
                </a:lnTo>
                <a:lnTo>
                  <a:pt x="7116" y="1302149"/>
                </a:lnTo>
                <a:lnTo>
                  <a:pt x="0" y="1257973"/>
                </a:lnTo>
                <a:lnTo>
                  <a:pt x="0" y="139827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8" name="object 38"/>
          <p:cNvSpPr txBox="1"/>
          <p:nvPr/>
        </p:nvSpPr>
        <p:spPr>
          <a:xfrm>
            <a:off x="2195513" y="5497513"/>
            <a:ext cx="1211262" cy="225425"/>
          </a:xfrm>
          <a:prstGeom prst="rect">
            <a:avLst/>
          </a:prstGeom>
        </p:spPr>
        <p:txBody>
          <a:bodyPr lIns="0" tIns="19198" rIns="0" bIns="0">
            <a:spAutoFit/>
          </a:bodyPr>
          <a:lstStyle>
            <a:lvl1pPr marL="465138" indent="-4572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775"/>
              </a:lnSpc>
              <a:spcBef>
                <a:spcPts val="150"/>
              </a:spcBef>
            </a:pPr>
            <a:r>
              <a:rPr lang="ru-RU" sz="700"/>
              <a:t>совещательные органы, клубы,  салоны</a:t>
            </a:r>
          </a:p>
        </p:txBody>
      </p:sp>
      <p:sp>
        <p:nvSpPr>
          <p:cNvPr id="14375" name="object 39"/>
          <p:cNvSpPr>
            <a:spLocks noChangeArrowheads="1"/>
          </p:cNvSpPr>
          <p:nvPr/>
        </p:nvSpPr>
        <p:spPr bwMode="auto">
          <a:xfrm>
            <a:off x="3795713" y="944563"/>
            <a:ext cx="1552575" cy="896937"/>
          </a:xfrm>
          <a:custGeom>
            <a:avLst/>
            <a:gdLst>
              <a:gd name="T0" fmla="*/ 0 w 2209800"/>
              <a:gd name="T1" fmla="*/ 0 h 1275080"/>
              <a:gd name="T2" fmla="*/ 2209800 w 2209800"/>
              <a:gd name="T3" fmla="*/ 1275080 h 1275080"/>
            </a:gdLst>
            <a:ahLst/>
            <a:cxnLst/>
            <a:rect l="T0" t="T1" r="T2" b="T3"/>
            <a:pathLst>
              <a:path w="2209800" h="1275080">
                <a:moveTo>
                  <a:pt x="2082165" y="0"/>
                </a:moveTo>
                <a:lnTo>
                  <a:pt x="127381" y="0"/>
                </a:lnTo>
                <a:lnTo>
                  <a:pt x="77795" y="10029"/>
                </a:lnTo>
                <a:lnTo>
                  <a:pt x="37306" y="37369"/>
                </a:lnTo>
                <a:lnTo>
                  <a:pt x="10009" y="77902"/>
                </a:lnTo>
                <a:lnTo>
                  <a:pt x="0" y="127507"/>
                </a:lnTo>
                <a:lnTo>
                  <a:pt x="0" y="1147444"/>
                </a:lnTo>
                <a:lnTo>
                  <a:pt x="10009" y="1197103"/>
                </a:lnTo>
                <a:lnTo>
                  <a:pt x="37306" y="1237630"/>
                </a:lnTo>
                <a:lnTo>
                  <a:pt x="77795" y="1264941"/>
                </a:lnTo>
                <a:lnTo>
                  <a:pt x="127381" y="1274952"/>
                </a:lnTo>
                <a:lnTo>
                  <a:pt x="2082165" y="1274952"/>
                </a:lnTo>
                <a:lnTo>
                  <a:pt x="2131750" y="1264941"/>
                </a:lnTo>
                <a:lnTo>
                  <a:pt x="2172239" y="1237630"/>
                </a:lnTo>
                <a:lnTo>
                  <a:pt x="2199536" y="1197103"/>
                </a:lnTo>
                <a:lnTo>
                  <a:pt x="2209546" y="1147444"/>
                </a:lnTo>
                <a:lnTo>
                  <a:pt x="2209546" y="127507"/>
                </a:lnTo>
                <a:lnTo>
                  <a:pt x="2199536" y="77902"/>
                </a:lnTo>
                <a:lnTo>
                  <a:pt x="2172239" y="37369"/>
                </a:lnTo>
                <a:lnTo>
                  <a:pt x="2131750" y="10029"/>
                </a:lnTo>
                <a:lnTo>
                  <a:pt x="2082165" y="0"/>
                </a:lnTo>
                <a:close/>
              </a:path>
            </a:pathLst>
          </a:custGeom>
          <a:solidFill>
            <a:srgbClr val="9B2C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0" name="object 40"/>
          <p:cNvSpPr txBox="1"/>
          <p:nvPr/>
        </p:nvSpPr>
        <p:spPr>
          <a:xfrm>
            <a:off x="4154488" y="1320800"/>
            <a:ext cx="836612" cy="115888"/>
          </a:xfrm>
          <a:prstGeom prst="rect">
            <a:avLst/>
          </a:prstGeom>
        </p:spPr>
        <p:txBody>
          <a:bodyPr lIns="0" tIns="8483" rIns="0" bIns="0">
            <a:spAutoFit/>
          </a:bodyPr>
          <a:lstStyle>
            <a:lvl1pPr marL="79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63"/>
              </a:spcBef>
            </a:pPr>
            <a:r>
              <a:rPr lang="ru-RU" sz="700" b="1">
                <a:solidFill>
                  <a:srgbClr val="FFFFFF"/>
                </a:solidFill>
                <a:latin typeface="Trebuchet MS" pitchFamily="34" charset="0"/>
              </a:rPr>
              <a:t>ИНФОРМАЦИОННЫЕ</a:t>
            </a:r>
            <a:endParaRPr lang="ru-RU" sz="700">
              <a:latin typeface="Trebuchet MS" pitchFamily="34" charset="0"/>
            </a:endParaRPr>
          </a:p>
        </p:txBody>
      </p:sp>
      <p:sp>
        <p:nvSpPr>
          <p:cNvPr id="14377" name="object 41"/>
          <p:cNvSpPr>
            <a:spLocks noChangeArrowheads="1"/>
          </p:cNvSpPr>
          <p:nvPr/>
        </p:nvSpPr>
        <p:spPr bwMode="auto">
          <a:xfrm>
            <a:off x="4538663" y="1874838"/>
            <a:ext cx="66675" cy="68262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78" name="object 42"/>
          <p:cNvSpPr>
            <a:spLocks noChangeArrowheads="1"/>
          </p:cNvSpPr>
          <p:nvPr/>
        </p:nvSpPr>
        <p:spPr bwMode="auto">
          <a:xfrm>
            <a:off x="3795713" y="1978025"/>
            <a:ext cx="1552575" cy="965200"/>
          </a:xfrm>
          <a:custGeom>
            <a:avLst/>
            <a:gdLst>
              <a:gd name="T0" fmla="*/ 0 w 2209800"/>
              <a:gd name="T1" fmla="*/ 0 h 1372870"/>
              <a:gd name="T2" fmla="*/ 2209800 w 2209800"/>
              <a:gd name="T3" fmla="*/ 1372870 h 1372870"/>
            </a:gdLst>
            <a:ahLst/>
            <a:cxnLst/>
            <a:rect l="T0" t="T1" r="T2" b="T3"/>
            <a:pathLst>
              <a:path w="2209800" h="1372870">
                <a:moveTo>
                  <a:pt x="2072386" y="0"/>
                </a:moveTo>
                <a:lnTo>
                  <a:pt x="137160" y="0"/>
                </a:lnTo>
                <a:lnTo>
                  <a:pt x="93780" y="6986"/>
                </a:lnTo>
                <a:lnTo>
                  <a:pt x="56125" y="26444"/>
                </a:lnTo>
                <a:lnTo>
                  <a:pt x="26444" y="56125"/>
                </a:lnTo>
                <a:lnTo>
                  <a:pt x="6986" y="93780"/>
                </a:lnTo>
                <a:lnTo>
                  <a:pt x="0" y="137159"/>
                </a:lnTo>
                <a:lnTo>
                  <a:pt x="0" y="1235328"/>
                </a:lnTo>
                <a:lnTo>
                  <a:pt x="6986" y="1278721"/>
                </a:lnTo>
                <a:lnTo>
                  <a:pt x="26444" y="1316407"/>
                </a:lnTo>
                <a:lnTo>
                  <a:pt x="56125" y="1346126"/>
                </a:lnTo>
                <a:lnTo>
                  <a:pt x="93780" y="1365616"/>
                </a:lnTo>
                <a:lnTo>
                  <a:pt x="137160" y="1372615"/>
                </a:lnTo>
                <a:lnTo>
                  <a:pt x="2072386" y="1372615"/>
                </a:lnTo>
                <a:lnTo>
                  <a:pt x="2115765" y="1365616"/>
                </a:lnTo>
                <a:lnTo>
                  <a:pt x="2153420" y="1346126"/>
                </a:lnTo>
                <a:lnTo>
                  <a:pt x="2183101" y="1316407"/>
                </a:lnTo>
                <a:lnTo>
                  <a:pt x="2202559" y="1278721"/>
                </a:lnTo>
                <a:lnTo>
                  <a:pt x="2209546" y="1235328"/>
                </a:lnTo>
                <a:lnTo>
                  <a:pt x="2209546" y="137159"/>
                </a:lnTo>
                <a:lnTo>
                  <a:pt x="2202559" y="93780"/>
                </a:lnTo>
                <a:lnTo>
                  <a:pt x="2183101" y="56125"/>
                </a:lnTo>
                <a:lnTo>
                  <a:pt x="2153420" y="26444"/>
                </a:lnTo>
                <a:lnTo>
                  <a:pt x="2115765" y="6986"/>
                </a:lnTo>
                <a:lnTo>
                  <a:pt x="2072386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79" name="object 43"/>
          <p:cNvSpPr>
            <a:spLocks noChangeArrowheads="1"/>
          </p:cNvSpPr>
          <p:nvPr/>
        </p:nvSpPr>
        <p:spPr bwMode="auto">
          <a:xfrm>
            <a:off x="3795713" y="1978025"/>
            <a:ext cx="1552575" cy="965200"/>
          </a:xfrm>
          <a:custGeom>
            <a:avLst/>
            <a:gdLst>
              <a:gd name="T0" fmla="*/ 0 w 2209800"/>
              <a:gd name="T1" fmla="*/ 0 h 1372870"/>
              <a:gd name="T2" fmla="*/ 2209800 w 2209800"/>
              <a:gd name="T3" fmla="*/ 1372870 h 1372870"/>
            </a:gdLst>
            <a:ahLst/>
            <a:cxnLst/>
            <a:rect l="T0" t="T1" r="T2" b="T3"/>
            <a:pathLst>
              <a:path w="2209800" h="1372870">
                <a:moveTo>
                  <a:pt x="0" y="137159"/>
                </a:moveTo>
                <a:lnTo>
                  <a:pt x="6986" y="93780"/>
                </a:lnTo>
                <a:lnTo>
                  <a:pt x="26444" y="56125"/>
                </a:lnTo>
                <a:lnTo>
                  <a:pt x="56125" y="26444"/>
                </a:lnTo>
                <a:lnTo>
                  <a:pt x="93780" y="6986"/>
                </a:lnTo>
                <a:lnTo>
                  <a:pt x="137160" y="0"/>
                </a:lnTo>
                <a:lnTo>
                  <a:pt x="2072386" y="0"/>
                </a:lnTo>
                <a:lnTo>
                  <a:pt x="2115765" y="6986"/>
                </a:lnTo>
                <a:lnTo>
                  <a:pt x="2153420" y="26444"/>
                </a:lnTo>
                <a:lnTo>
                  <a:pt x="2183101" y="56125"/>
                </a:lnTo>
                <a:lnTo>
                  <a:pt x="2202559" y="93780"/>
                </a:lnTo>
                <a:lnTo>
                  <a:pt x="2209546" y="137159"/>
                </a:lnTo>
                <a:lnTo>
                  <a:pt x="2209546" y="1235328"/>
                </a:lnTo>
                <a:lnTo>
                  <a:pt x="2202559" y="1278721"/>
                </a:lnTo>
                <a:lnTo>
                  <a:pt x="2183101" y="1316407"/>
                </a:lnTo>
                <a:lnTo>
                  <a:pt x="2153420" y="1346126"/>
                </a:lnTo>
                <a:lnTo>
                  <a:pt x="2115765" y="1365616"/>
                </a:lnTo>
                <a:lnTo>
                  <a:pt x="2072386" y="1372615"/>
                </a:lnTo>
                <a:lnTo>
                  <a:pt x="137160" y="1372615"/>
                </a:lnTo>
                <a:lnTo>
                  <a:pt x="93780" y="1365616"/>
                </a:lnTo>
                <a:lnTo>
                  <a:pt x="56125" y="1346126"/>
                </a:lnTo>
                <a:lnTo>
                  <a:pt x="26444" y="1316407"/>
                </a:lnTo>
                <a:lnTo>
                  <a:pt x="6986" y="1278721"/>
                </a:lnTo>
                <a:lnTo>
                  <a:pt x="0" y="1235328"/>
                </a:lnTo>
                <a:lnTo>
                  <a:pt x="0" y="137159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4" name="object 44"/>
          <p:cNvSpPr txBox="1"/>
          <p:nvPr/>
        </p:nvSpPr>
        <p:spPr>
          <a:xfrm>
            <a:off x="4013200" y="2338388"/>
            <a:ext cx="1117600" cy="223837"/>
          </a:xfrm>
          <a:prstGeom prst="rect">
            <a:avLst/>
          </a:prstGeom>
        </p:spPr>
        <p:txBody>
          <a:bodyPr lIns="0" tIns="19198" rIns="0" bIns="0">
            <a:spAutoFit/>
          </a:bodyPr>
          <a:lstStyle>
            <a:lvl1pPr marL="207963" indent="-1984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775"/>
              </a:lnSpc>
              <a:spcBef>
                <a:spcPts val="150"/>
              </a:spcBef>
            </a:pPr>
            <a:r>
              <a:rPr lang="ru-RU" sz="700"/>
              <a:t>библиотека лучшего опыта и  успешных практик</a:t>
            </a:r>
          </a:p>
        </p:txBody>
      </p:sp>
      <p:sp>
        <p:nvSpPr>
          <p:cNvPr id="14381" name="object 45"/>
          <p:cNvSpPr>
            <a:spLocks noChangeArrowheads="1"/>
          </p:cNvSpPr>
          <p:nvPr/>
        </p:nvSpPr>
        <p:spPr bwMode="auto">
          <a:xfrm>
            <a:off x="4538663" y="2976563"/>
            <a:ext cx="66675" cy="68262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82" name="object 46"/>
          <p:cNvSpPr>
            <a:spLocks noChangeArrowheads="1"/>
          </p:cNvSpPr>
          <p:nvPr/>
        </p:nvSpPr>
        <p:spPr bwMode="auto">
          <a:xfrm>
            <a:off x="3795713" y="3078163"/>
            <a:ext cx="1552575" cy="908050"/>
          </a:xfrm>
          <a:custGeom>
            <a:avLst/>
            <a:gdLst>
              <a:gd name="T0" fmla="*/ 0 w 2209800"/>
              <a:gd name="T1" fmla="*/ 0 h 1290320"/>
              <a:gd name="T2" fmla="*/ 2209800 w 2209800"/>
              <a:gd name="T3" fmla="*/ 1290320 h 1290320"/>
            </a:gdLst>
            <a:ahLst/>
            <a:cxnLst/>
            <a:rect l="T0" t="T1" r="T2" b="T3"/>
            <a:pathLst>
              <a:path w="2209800" h="1290320">
                <a:moveTo>
                  <a:pt x="2080641" y="0"/>
                </a:moveTo>
                <a:lnTo>
                  <a:pt x="128905" y="0"/>
                </a:lnTo>
                <a:lnTo>
                  <a:pt x="78706" y="10142"/>
                </a:lnTo>
                <a:lnTo>
                  <a:pt x="37734" y="37798"/>
                </a:lnTo>
                <a:lnTo>
                  <a:pt x="10122" y="78813"/>
                </a:lnTo>
                <a:lnTo>
                  <a:pt x="0" y="129031"/>
                </a:lnTo>
                <a:lnTo>
                  <a:pt x="0" y="1161034"/>
                </a:lnTo>
                <a:lnTo>
                  <a:pt x="10122" y="1211252"/>
                </a:lnTo>
                <a:lnTo>
                  <a:pt x="37734" y="1252267"/>
                </a:lnTo>
                <a:lnTo>
                  <a:pt x="78706" y="1279923"/>
                </a:lnTo>
                <a:lnTo>
                  <a:pt x="128905" y="1290065"/>
                </a:lnTo>
                <a:lnTo>
                  <a:pt x="2080641" y="1290065"/>
                </a:lnTo>
                <a:lnTo>
                  <a:pt x="2130839" y="1279923"/>
                </a:lnTo>
                <a:lnTo>
                  <a:pt x="2171811" y="1252267"/>
                </a:lnTo>
                <a:lnTo>
                  <a:pt x="2199423" y="1211252"/>
                </a:lnTo>
                <a:lnTo>
                  <a:pt x="2209546" y="1161034"/>
                </a:lnTo>
                <a:lnTo>
                  <a:pt x="2209546" y="129031"/>
                </a:lnTo>
                <a:lnTo>
                  <a:pt x="2199423" y="78813"/>
                </a:lnTo>
                <a:lnTo>
                  <a:pt x="2171811" y="37798"/>
                </a:lnTo>
                <a:lnTo>
                  <a:pt x="2130839" y="10142"/>
                </a:lnTo>
                <a:lnTo>
                  <a:pt x="2080641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83" name="object 47"/>
          <p:cNvSpPr>
            <a:spLocks noChangeArrowheads="1"/>
          </p:cNvSpPr>
          <p:nvPr/>
        </p:nvSpPr>
        <p:spPr bwMode="auto">
          <a:xfrm>
            <a:off x="3795713" y="3078163"/>
            <a:ext cx="1552575" cy="908050"/>
          </a:xfrm>
          <a:custGeom>
            <a:avLst/>
            <a:gdLst>
              <a:gd name="T0" fmla="*/ 0 w 2209800"/>
              <a:gd name="T1" fmla="*/ 0 h 1290320"/>
              <a:gd name="T2" fmla="*/ 2209800 w 2209800"/>
              <a:gd name="T3" fmla="*/ 1290320 h 1290320"/>
            </a:gdLst>
            <a:ahLst/>
            <a:cxnLst/>
            <a:rect l="T0" t="T1" r="T2" b="T3"/>
            <a:pathLst>
              <a:path w="2209800" h="1290320">
                <a:moveTo>
                  <a:pt x="0" y="129031"/>
                </a:moveTo>
                <a:lnTo>
                  <a:pt x="10122" y="78813"/>
                </a:lnTo>
                <a:lnTo>
                  <a:pt x="37734" y="37798"/>
                </a:lnTo>
                <a:lnTo>
                  <a:pt x="78706" y="10142"/>
                </a:lnTo>
                <a:lnTo>
                  <a:pt x="128905" y="0"/>
                </a:lnTo>
                <a:lnTo>
                  <a:pt x="2080641" y="0"/>
                </a:lnTo>
                <a:lnTo>
                  <a:pt x="2130839" y="10142"/>
                </a:lnTo>
                <a:lnTo>
                  <a:pt x="2171811" y="37798"/>
                </a:lnTo>
                <a:lnTo>
                  <a:pt x="2199423" y="78813"/>
                </a:lnTo>
                <a:lnTo>
                  <a:pt x="2209546" y="129031"/>
                </a:lnTo>
                <a:lnTo>
                  <a:pt x="2209546" y="1161034"/>
                </a:lnTo>
                <a:lnTo>
                  <a:pt x="2199423" y="1211252"/>
                </a:lnTo>
                <a:lnTo>
                  <a:pt x="2171811" y="1252267"/>
                </a:lnTo>
                <a:lnTo>
                  <a:pt x="2130839" y="1279923"/>
                </a:lnTo>
                <a:lnTo>
                  <a:pt x="2080641" y="1290065"/>
                </a:lnTo>
                <a:lnTo>
                  <a:pt x="128905" y="1290065"/>
                </a:lnTo>
                <a:lnTo>
                  <a:pt x="78706" y="1279923"/>
                </a:lnTo>
                <a:lnTo>
                  <a:pt x="37734" y="1252267"/>
                </a:lnTo>
                <a:lnTo>
                  <a:pt x="10122" y="1211252"/>
                </a:lnTo>
                <a:lnTo>
                  <a:pt x="0" y="1161034"/>
                </a:lnTo>
                <a:lnTo>
                  <a:pt x="0" y="129031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8" name="object 48"/>
          <p:cNvSpPr txBox="1"/>
          <p:nvPr/>
        </p:nvSpPr>
        <p:spPr>
          <a:xfrm>
            <a:off x="3848100" y="3409950"/>
            <a:ext cx="1447800" cy="225425"/>
          </a:xfrm>
          <a:prstGeom prst="rect">
            <a:avLst/>
          </a:prstGeom>
        </p:spPr>
        <p:txBody>
          <a:bodyPr lIns="0" tIns="19198" rIns="0" bIns="0">
            <a:spAutoFit/>
          </a:bodyPr>
          <a:lstStyle>
            <a:lvl1pPr marL="504825" indent="-4968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775"/>
              </a:lnSpc>
              <a:spcBef>
                <a:spcPts val="150"/>
              </a:spcBef>
            </a:pPr>
            <a:r>
              <a:rPr lang="ru-RU" sz="700"/>
              <a:t>информационно-коммуникационные  платформы</a:t>
            </a:r>
          </a:p>
        </p:txBody>
      </p:sp>
      <p:sp>
        <p:nvSpPr>
          <p:cNvPr id="14385" name="object 49"/>
          <p:cNvSpPr>
            <a:spLocks noChangeArrowheads="1"/>
          </p:cNvSpPr>
          <p:nvPr/>
        </p:nvSpPr>
        <p:spPr bwMode="auto">
          <a:xfrm>
            <a:off x="4538663" y="4019550"/>
            <a:ext cx="66675" cy="68263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86" name="object 50"/>
          <p:cNvSpPr>
            <a:spLocks noChangeArrowheads="1"/>
          </p:cNvSpPr>
          <p:nvPr/>
        </p:nvSpPr>
        <p:spPr bwMode="auto">
          <a:xfrm>
            <a:off x="3795713" y="4121150"/>
            <a:ext cx="1552575" cy="911225"/>
          </a:xfrm>
          <a:custGeom>
            <a:avLst/>
            <a:gdLst>
              <a:gd name="T0" fmla="*/ 0 w 2209800"/>
              <a:gd name="T1" fmla="*/ 0 h 1296034"/>
              <a:gd name="T2" fmla="*/ 2209800 w 2209800"/>
              <a:gd name="T3" fmla="*/ 1296034 h 1296034"/>
            </a:gdLst>
            <a:ahLst/>
            <a:cxnLst/>
            <a:rect l="T0" t="T1" r="T2" b="T3"/>
            <a:pathLst>
              <a:path w="2209800" h="1296034">
                <a:moveTo>
                  <a:pt x="2080005" y="0"/>
                </a:moveTo>
                <a:lnTo>
                  <a:pt x="129539" y="0"/>
                </a:lnTo>
                <a:lnTo>
                  <a:pt x="79081" y="10187"/>
                </a:lnTo>
                <a:lnTo>
                  <a:pt x="37909" y="37973"/>
                </a:lnTo>
                <a:lnTo>
                  <a:pt x="10167" y="79188"/>
                </a:lnTo>
                <a:lnTo>
                  <a:pt x="0" y="129666"/>
                </a:lnTo>
                <a:lnTo>
                  <a:pt x="0" y="1166114"/>
                </a:lnTo>
                <a:lnTo>
                  <a:pt x="10167" y="1216519"/>
                </a:lnTo>
                <a:lnTo>
                  <a:pt x="37909" y="1257696"/>
                </a:lnTo>
                <a:lnTo>
                  <a:pt x="79081" y="1285468"/>
                </a:lnTo>
                <a:lnTo>
                  <a:pt x="129539" y="1295653"/>
                </a:lnTo>
                <a:lnTo>
                  <a:pt x="2080005" y="1295653"/>
                </a:lnTo>
                <a:lnTo>
                  <a:pt x="2130464" y="1285468"/>
                </a:lnTo>
                <a:lnTo>
                  <a:pt x="2171636" y="1257696"/>
                </a:lnTo>
                <a:lnTo>
                  <a:pt x="2199378" y="1216519"/>
                </a:lnTo>
                <a:lnTo>
                  <a:pt x="2209546" y="1166114"/>
                </a:lnTo>
                <a:lnTo>
                  <a:pt x="2209546" y="129666"/>
                </a:lnTo>
                <a:lnTo>
                  <a:pt x="2199378" y="79188"/>
                </a:lnTo>
                <a:lnTo>
                  <a:pt x="2171636" y="37973"/>
                </a:lnTo>
                <a:lnTo>
                  <a:pt x="2130464" y="10187"/>
                </a:lnTo>
                <a:lnTo>
                  <a:pt x="2080005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87" name="object 51"/>
          <p:cNvSpPr>
            <a:spLocks noChangeArrowheads="1"/>
          </p:cNvSpPr>
          <p:nvPr/>
        </p:nvSpPr>
        <p:spPr bwMode="auto">
          <a:xfrm>
            <a:off x="3795713" y="4121150"/>
            <a:ext cx="1552575" cy="911225"/>
          </a:xfrm>
          <a:custGeom>
            <a:avLst/>
            <a:gdLst>
              <a:gd name="T0" fmla="*/ 0 w 2209800"/>
              <a:gd name="T1" fmla="*/ 0 h 1296034"/>
              <a:gd name="T2" fmla="*/ 2209800 w 2209800"/>
              <a:gd name="T3" fmla="*/ 1296034 h 1296034"/>
            </a:gdLst>
            <a:ahLst/>
            <a:cxnLst/>
            <a:rect l="T0" t="T1" r="T2" b="T3"/>
            <a:pathLst>
              <a:path w="2209800" h="1296034">
                <a:moveTo>
                  <a:pt x="0" y="129666"/>
                </a:moveTo>
                <a:lnTo>
                  <a:pt x="10167" y="79188"/>
                </a:lnTo>
                <a:lnTo>
                  <a:pt x="37909" y="37972"/>
                </a:lnTo>
                <a:lnTo>
                  <a:pt x="79081" y="10187"/>
                </a:lnTo>
                <a:lnTo>
                  <a:pt x="129539" y="0"/>
                </a:lnTo>
                <a:lnTo>
                  <a:pt x="2080005" y="0"/>
                </a:lnTo>
                <a:lnTo>
                  <a:pt x="2130464" y="10187"/>
                </a:lnTo>
                <a:lnTo>
                  <a:pt x="2171636" y="37973"/>
                </a:lnTo>
                <a:lnTo>
                  <a:pt x="2199378" y="79188"/>
                </a:lnTo>
                <a:lnTo>
                  <a:pt x="2209546" y="129666"/>
                </a:lnTo>
                <a:lnTo>
                  <a:pt x="2209546" y="1166114"/>
                </a:lnTo>
                <a:lnTo>
                  <a:pt x="2199378" y="1216519"/>
                </a:lnTo>
                <a:lnTo>
                  <a:pt x="2171636" y="1257696"/>
                </a:lnTo>
                <a:lnTo>
                  <a:pt x="2130464" y="1285468"/>
                </a:lnTo>
                <a:lnTo>
                  <a:pt x="2080005" y="1295653"/>
                </a:lnTo>
                <a:lnTo>
                  <a:pt x="129539" y="1295653"/>
                </a:lnTo>
                <a:lnTo>
                  <a:pt x="79081" y="1285468"/>
                </a:lnTo>
                <a:lnTo>
                  <a:pt x="37909" y="1257696"/>
                </a:lnTo>
                <a:lnTo>
                  <a:pt x="10167" y="1216519"/>
                </a:lnTo>
                <a:lnTo>
                  <a:pt x="0" y="1166114"/>
                </a:lnTo>
                <a:lnTo>
                  <a:pt x="0" y="129666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2" name="object 52"/>
          <p:cNvSpPr txBox="1"/>
          <p:nvPr/>
        </p:nvSpPr>
        <p:spPr>
          <a:xfrm>
            <a:off x="3859213" y="4357688"/>
            <a:ext cx="1425575" cy="417512"/>
          </a:xfrm>
          <a:prstGeom prst="rect">
            <a:avLst/>
          </a:prstGeom>
        </p:spPr>
        <p:txBody>
          <a:bodyPr lIns="0" tIns="19198" rIns="0" bIns="0">
            <a:spAutoFit/>
          </a:bodyPr>
          <a:lstStyle>
            <a:lvl1pPr marL="1270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ts val="775"/>
              </a:lnSpc>
              <a:spcBef>
                <a:spcPts val="150"/>
              </a:spcBef>
            </a:pPr>
            <a:r>
              <a:rPr lang="ru-RU" sz="700"/>
              <a:t>доступ и рассылка актуальной  информации о новациях</a:t>
            </a:r>
          </a:p>
          <a:p>
            <a:pPr algn="ctr" eaLnBrk="1" hangingPunct="1">
              <a:lnSpc>
                <a:spcPts val="725"/>
              </a:lnSpc>
            </a:pPr>
            <a:r>
              <a:rPr lang="ru-RU" sz="700"/>
              <a:t>законодательства, фандрайзинговых</a:t>
            </a:r>
          </a:p>
          <a:p>
            <a:pPr algn="ctr" eaLnBrk="1" hangingPunct="1">
              <a:lnSpc>
                <a:spcPts val="813"/>
              </a:lnSpc>
            </a:pPr>
            <a:r>
              <a:rPr lang="ru-RU" sz="700"/>
              <a:t>возможностях / издания</a:t>
            </a:r>
          </a:p>
        </p:txBody>
      </p:sp>
      <p:sp>
        <p:nvSpPr>
          <p:cNvPr id="14389" name="object 53"/>
          <p:cNvSpPr>
            <a:spLocks noChangeArrowheads="1"/>
          </p:cNvSpPr>
          <p:nvPr/>
        </p:nvSpPr>
        <p:spPr bwMode="auto">
          <a:xfrm>
            <a:off x="4538663" y="5065713"/>
            <a:ext cx="66675" cy="68262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90" name="object 54"/>
          <p:cNvSpPr>
            <a:spLocks noChangeArrowheads="1"/>
          </p:cNvSpPr>
          <p:nvPr/>
        </p:nvSpPr>
        <p:spPr bwMode="auto">
          <a:xfrm>
            <a:off x="3795713" y="5168900"/>
            <a:ext cx="1552575" cy="920750"/>
          </a:xfrm>
          <a:custGeom>
            <a:avLst/>
            <a:gdLst>
              <a:gd name="T0" fmla="*/ 0 w 2209800"/>
              <a:gd name="T1" fmla="*/ 0 h 1310004"/>
              <a:gd name="T2" fmla="*/ 2209800 w 2209800"/>
              <a:gd name="T3" fmla="*/ 1310004 h 1310004"/>
            </a:gdLst>
            <a:ahLst/>
            <a:cxnLst/>
            <a:rect l="T0" t="T1" r="T2" b="T3"/>
            <a:pathLst>
              <a:path w="2209800" h="1310004">
                <a:moveTo>
                  <a:pt x="2078608" y="0"/>
                </a:moveTo>
                <a:lnTo>
                  <a:pt x="130937" y="0"/>
                </a:lnTo>
                <a:lnTo>
                  <a:pt x="79938" y="10279"/>
                </a:lnTo>
                <a:lnTo>
                  <a:pt x="38322" y="38322"/>
                </a:lnTo>
                <a:lnTo>
                  <a:pt x="10279" y="79938"/>
                </a:lnTo>
                <a:lnTo>
                  <a:pt x="0" y="130937"/>
                </a:lnTo>
                <a:lnTo>
                  <a:pt x="0" y="1178458"/>
                </a:lnTo>
                <a:lnTo>
                  <a:pt x="10279" y="1229426"/>
                </a:lnTo>
                <a:lnTo>
                  <a:pt x="38322" y="1271050"/>
                </a:lnTo>
                <a:lnTo>
                  <a:pt x="79938" y="1299116"/>
                </a:lnTo>
                <a:lnTo>
                  <a:pt x="130937" y="1309408"/>
                </a:lnTo>
                <a:lnTo>
                  <a:pt x="2078608" y="1309408"/>
                </a:lnTo>
                <a:lnTo>
                  <a:pt x="2129607" y="1299116"/>
                </a:lnTo>
                <a:lnTo>
                  <a:pt x="2171223" y="1271050"/>
                </a:lnTo>
                <a:lnTo>
                  <a:pt x="2199266" y="1229426"/>
                </a:lnTo>
                <a:lnTo>
                  <a:pt x="2209546" y="1178458"/>
                </a:lnTo>
                <a:lnTo>
                  <a:pt x="2209546" y="130937"/>
                </a:lnTo>
                <a:lnTo>
                  <a:pt x="2199266" y="79938"/>
                </a:lnTo>
                <a:lnTo>
                  <a:pt x="2171223" y="38322"/>
                </a:lnTo>
                <a:lnTo>
                  <a:pt x="2129607" y="10279"/>
                </a:lnTo>
                <a:lnTo>
                  <a:pt x="2078608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91" name="object 55"/>
          <p:cNvSpPr>
            <a:spLocks noChangeArrowheads="1"/>
          </p:cNvSpPr>
          <p:nvPr/>
        </p:nvSpPr>
        <p:spPr bwMode="auto">
          <a:xfrm>
            <a:off x="3795713" y="5168900"/>
            <a:ext cx="1552575" cy="920750"/>
          </a:xfrm>
          <a:custGeom>
            <a:avLst/>
            <a:gdLst>
              <a:gd name="T0" fmla="*/ 0 w 2209800"/>
              <a:gd name="T1" fmla="*/ 0 h 1310004"/>
              <a:gd name="T2" fmla="*/ 2209800 w 2209800"/>
              <a:gd name="T3" fmla="*/ 1310004 h 1310004"/>
            </a:gdLst>
            <a:ahLst/>
            <a:cxnLst/>
            <a:rect l="T0" t="T1" r="T2" b="T3"/>
            <a:pathLst>
              <a:path w="2209800" h="1310004">
                <a:moveTo>
                  <a:pt x="0" y="130937"/>
                </a:moveTo>
                <a:lnTo>
                  <a:pt x="10279" y="79938"/>
                </a:lnTo>
                <a:lnTo>
                  <a:pt x="38322" y="38322"/>
                </a:lnTo>
                <a:lnTo>
                  <a:pt x="79938" y="10279"/>
                </a:lnTo>
                <a:lnTo>
                  <a:pt x="130937" y="0"/>
                </a:lnTo>
                <a:lnTo>
                  <a:pt x="2078608" y="0"/>
                </a:lnTo>
                <a:lnTo>
                  <a:pt x="2129607" y="10279"/>
                </a:lnTo>
                <a:lnTo>
                  <a:pt x="2171223" y="38322"/>
                </a:lnTo>
                <a:lnTo>
                  <a:pt x="2199266" y="79938"/>
                </a:lnTo>
                <a:lnTo>
                  <a:pt x="2209546" y="130937"/>
                </a:lnTo>
                <a:lnTo>
                  <a:pt x="2209546" y="1178458"/>
                </a:lnTo>
                <a:lnTo>
                  <a:pt x="2199266" y="1229426"/>
                </a:lnTo>
                <a:lnTo>
                  <a:pt x="2171223" y="1271050"/>
                </a:lnTo>
                <a:lnTo>
                  <a:pt x="2129607" y="1299116"/>
                </a:lnTo>
                <a:lnTo>
                  <a:pt x="2078608" y="1309408"/>
                </a:lnTo>
                <a:lnTo>
                  <a:pt x="130937" y="1309408"/>
                </a:lnTo>
                <a:lnTo>
                  <a:pt x="79938" y="1299116"/>
                </a:lnTo>
                <a:lnTo>
                  <a:pt x="38322" y="1271050"/>
                </a:lnTo>
                <a:lnTo>
                  <a:pt x="10279" y="1229426"/>
                </a:lnTo>
                <a:lnTo>
                  <a:pt x="0" y="1178458"/>
                </a:lnTo>
                <a:lnTo>
                  <a:pt x="0" y="130937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6" name="object 56"/>
          <p:cNvSpPr txBox="1"/>
          <p:nvPr/>
        </p:nvSpPr>
        <p:spPr>
          <a:xfrm>
            <a:off x="4016375" y="5507038"/>
            <a:ext cx="1111250" cy="214312"/>
          </a:xfrm>
          <a:prstGeom prst="rect">
            <a:avLst/>
          </a:prstGeom>
        </p:spPr>
        <p:txBody>
          <a:bodyPr lIns="0" tIns="8483" rIns="0" bIns="0">
            <a:spAutoFit/>
          </a:bodyPr>
          <a:lstStyle/>
          <a:p>
            <a:pPr marL="1786" algn="ctr">
              <a:lnSpc>
                <a:spcPts val="812"/>
              </a:lnSpc>
              <a:spcBef>
                <a:spcPts val="67"/>
              </a:spcBef>
              <a:defRPr/>
            </a:pPr>
            <a:r>
              <a:rPr sz="700" spc="-42" dirty="0">
                <a:latin typeface="Arial"/>
                <a:cs typeface="Arial"/>
              </a:rPr>
              <a:t>база </a:t>
            </a:r>
            <a:r>
              <a:rPr sz="700" spc="-39" dirty="0">
                <a:latin typeface="Arial"/>
                <a:cs typeface="Arial"/>
              </a:rPr>
              <a:t>действующих </a:t>
            </a:r>
            <a:r>
              <a:rPr sz="700" spc="-63" dirty="0">
                <a:latin typeface="Arial"/>
                <a:cs typeface="Arial"/>
              </a:rPr>
              <a:t>НКО</a:t>
            </a:r>
            <a:r>
              <a:rPr sz="700" spc="-35" dirty="0">
                <a:latin typeface="Arial"/>
                <a:cs typeface="Arial"/>
              </a:rPr>
              <a:t> </a:t>
            </a:r>
            <a:r>
              <a:rPr sz="700" spc="-21" dirty="0">
                <a:latin typeface="Arial"/>
                <a:cs typeface="Arial"/>
              </a:rPr>
              <a:t>по</a:t>
            </a:r>
            <a:endParaRPr sz="700">
              <a:latin typeface="Arial"/>
              <a:cs typeface="Arial"/>
            </a:endParaRPr>
          </a:p>
          <a:p>
            <a:pPr algn="ctr">
              <a:lnSpc>
                <a:spcPts val="812"/>
              </a:lnSpc>
              <a:defRPr/>
            </a:pPr>
            <a:r>
              <a:rPr sz="700" spc="-35" dirty="0">
                <a:latin typeface="Arial"/>
                <a:cs typeface="Arial"/>
              </a:rPr>
              <a:t>направлениям</a:t>
            </a:r>
            <a:r>
              <a:rPr sz="700" spc="-28" dirty="0">
                <a:latin typeface="Arial"/>
                <a:cs typeface="Arial"/>
              </a:rPr>
              <a:t> </a:t>
            </a:r>
            <a:r>
              <a:rPr sz="700" spc="-42" dirty="0">
                <a:latin typeface="Arial"/>
                <a:cs typeface="Arial"/>
              </a:rPr>
              <a:t>деятельности</a:t>
            </a:r>
            <a:endParaRPr sz="700">
              <a:latin typeface="Arial"/>
              <a:cs typeface="Arial"/>
            </a:endParaRPr>
          </a:p>
        </p:txBody>
      </p:sp>
      <p:sp>
        <p:nvSpPr>
          <p:cNvPr id="14393" name="object 57"/>
          <p:cNvSpPr>
            <a:spLocks noChangeArrowheads="1"/>
          </p:cNvSpPr>
          <p:nvPr/>
        </p:nvSpPr>
        <p:spPr bwMode="auto">
          <a:xfrm>
            <a:off x="5565775" y="944563"/>
            <a:ext cx="1554163" cy="858837"/>
          </a:xfrm>
          <a:custGeom>
            <a:avLst/>
            <a:gdLst>
              <a:gd name="T0" fmla="*/ 0 w 2209800"/>
              <a:gd name="T1" fmla="*/ 0 h 1219835"/>
              <a:gd name="T2" fmla="*/ 2209800 w 2209800"/>
              <a:gd name="T3" fmla="*/ 1219835 h 1219835"/>
            </a:gdLst>
            <a:ahLst/>
            <a:cxnLst/>
            <a:rect l="T0" t="T1" r="T2" b="T3"/>
            <a:pathLst>
              <a:path w="2209800" h="1219835">
                <a:moveTo>
                  <a:pt x="2087752" y="0"/>
                </a:moveTo>
                <a:lnTo>
                  <a:pt x="122047" y="0"/>
                </a:lnTo>
                <a:lnTo>
                  <a:pt x="74527" y="9586"/>
                </a:lnTo>
                <a:lnTo>
                  <a:pt x="35734" y="35734"/>
                </a:lnTo>
                <a:lnTo>
                  <a:pt x="9586" y="74527"/>
                </a:lnTo>
                <a:lnTo>
                  <a:pt x="0" y="122046"/>
                </a:lnTo>
                <a:lnTo>
                  <a:pt x="0" y="1097660"/>
                </a:lnTo>
                <a:lnTo>
                  <a:pt x="9586" y="1145107"/>
                </a:lnTo>
                <a:lnTo>
                  <a:pt x="35734" y="1183862"/>
                </a:lnTo>
                <a:lnTo>
                  <a:pt x="74527" y="1209996"/>
                </a:lnTo>
                <a:lnTo>
                  <a:pt x="122047" y="1219580"/>
                </a:lnTo>
                <a:lnTo>
                  <a:pt x="2087752" y="1219580"/>
                </a:lnTo>
                <a:lnTo>
                  <a:pt x="2135199" y="1209996"/>
                </a:lnTo>
                <a:lnTo>
                  <a:pt x="2173954" y="1183862"/>
                </a:lnTo>
                <a:lnTo>
                  <a:pt x="2200088" y="1145107"/>
                </a:lnTo>
                <a:lnTo>
                  <a:pt x="2209673" y="1097660"/>
                </a:lnTo>
                <a:lnTo>
                  <a:pt x="2209673" y="122046"/>
                </a:lnTo>
                <a:lnTo>
                  <a:pt x="2200088" y="74527"/>
                </a:lnTo>
                <a:lnTo>
                  <a:pt x="2173954" y="35734"/>
                </a:lnTo>
                <a:lnTo>
                  <a:pt x="2135199" y="9586"/>
                </a:lnTo>
                <a:lnTo>
                  <a:pt x="2087752" y="0"/>
                </a:lnTo>
                <a:close/>
              </a:path>
            </a:pathLst>
          </a:custGeom>
          <a:solidFill>
            <a:srgbClr val="9B2C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8" name="object 58"/>
          <p:cNvSpPr txBox="1"/>
          <p:nvPr/>
        </p:nvSpPr>
        <p:spPr>
          <a:xfrm>
            <a:off x="5607050" y="1301750"/>
            <a:ext cx="1473200" cy="115888"/>
          </a:xfrm>
          <a:prstGeom prst="rect">
            <a:avLst/>
          </a:prstGeom>
        </p:spPr>
        <p:txBody>
          <a:bodyPr lIns="0" tIns="8483" rIns="0" bIns="0">
            <a:spAutoFit/>
          </a:bodyPr>
          <a:lstStyle>
            <a:lvl1pPr marL="79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63"/>
              </a:spcBef>
            </a:pPr>
            <a:r>
              <a:rPr lang="ru-RU" sz="700" b="1">
                <a:solidFill>
                  <a:srgbClr val="FFFFFF"/>
                </a:solidFill>
                <a:latin typeface="Trebuchet MS" pitchFamily="34" charset="0"/>
              </a:rPr>
              <a:t>КОНСУЛЬТАЦИОННЫЕ / ЭКСПЕРТНЫЕ</a:t>
            </a:r>
            <a:endParaRPr lang="ru-RU" sz="700">
              <a:latin typeface="Trebuchet MS" pitchFamily="34" charset="0"/>
            </a:endParaRPr>
          </a:p>
        </p:txBody>
      </p:sp>
      <p:sp>
        <p:nvSpPr>
          <p:cNvPr id="14395" name="object 59"/>
          <p:cNvSpPr>
            <a:spLocks noChangeArrowheads="1"/>
          </p:cNvSpPr>
          <p:nvPr/>
        </p:nvSpPr>
        <p:spPr bwMode="auto">
          <a:xfrm>
            <a:off x="6308725" y="1836738"/>
            <a:ext cx="68263" cy="68262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96" name="object 60"/>
          <p:cNvSpPr>
            <a:spLocks noChangeArrowheads="1"/>
          </p:cNvSpPr>
          <p:nvPr/>
        </p:nvSpPr>
        <p:spPr bwMode="auto">
          <a:xfrm>
            <a:off x="5565775" y="1938338"/>
            <a:ext cx="1554163" cy="965200"/>
          </a:xfrm>
          <a:custGeom>
            <a:avLst/>
            <a:gdLst>
              <a:gd name="T0" fmla="*/ 0 w 2209800"/>
              <a:gd name="T1" fmla="*/ 0 h 1372235"/>
              <a:gd name="T2" fmla="*/ 2209800 w 2209800"/>
              <a:gd name="T3" fmla="*/ 1372235 h 1372235"/>
            </a:gdLst>
            <a:ahLst/>
            <a:cxnLst/>
            <a:rect l="T0" t="T1" r="T2" b="T3"/>
            <a:pathLst>
              <a:path w="2209800" h="1372235">
                <a:moveTo>
                  <a:pt x="2072512" y="0"/>
                </a:moveTo>
                <a:lnTo>
                  <a:pt x="137159" y="0"/>
                </a:lnTo>
                <a:lnTo>
                  <a:pt x="93829" y="6998"/>
                </a:lnTo>
                <a:lnTo>
                  <a:pt x="56180" y="26481"/>
                </a:lnTo>
                <a:lnTo>
                  <a:pt x="26481" y="56180"/>
                </a:lnTo>
                <a:lnTo>
                  <a:pt x="6998" y="93829"/>
                </a:lnTo>
                <a:lnTo>
                  <a:pt x="0" y="137159"/>
                </a:lnTo>
                <a:lnTo>
                  <a:pt x="0" y="1234566"/>
                </a:lnTo>
                <a:lnTo>
                  <a:pt x="6998" y="1277897"/>
                </a:lnTo>
                <a:lnTo>
                  <a:pt x="26481" y="1315546"/>
                </a:lnTo>
                <a:lnTo>
                  <a:pt x="56180" y="1345245"/>
                </a:lnTo>
                <a:lnTo>
                  <a:pt x="93829" y="1364728"/>
                </a:lnTo>
                <a:lnTo>
                  <a:pt x="137159" y="1371726"/>
                </a:lnTo>
                <a:lnTo>
                  <a:pt x="2072512" y="1371726"/>
                </a:lnTo>
                <a:lnTo>
                  <a:pt x="2115892" y="1364728"/>
                </a:lnTo>
                <a:lnTo>
                  <a:pt x="2153547" y="1345245"/>
                </a:lnTo>
                <a:lnTo>
                  <a:pt x="2183228" y="1315546"/>
                </a:lnTo>
                <a:lnTo>
                  <a:pt x="2202686" y="1277897"/>
                </a:lnTo>
                <a:lnTo>
                  <a:pt x="2209673" y="1234566"/>
                </a:lnTo>
                <a:lnTo>
                  <a:pt x="2209673" y="137159"/>
                </a:lnTo>
                <a:lnTo>
                  <a:pt x="2202686" y="93829"/>
                </a:lnTo>
                <a:lnTo>
                  <a:pt x="2183228" y="56180"/>
                </a:lnTo>
                <a:lnTo>
                  <a:pt x="2153547" y="26481"/>
                </a:lnTo>
                <a:lnTo>
                  <a:pt x="2115892" y="6998"/>
                </a:lnTo>
                <a:lnTo>
                  <a:pt x="2072512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397" name="object 61"/>
          <p:cNvSpPr>
            <a:spLocks noChangeArrowheads="1"/>
          </p:cNvSpPr>
          <p:nvPr/>
        </p:nvSpPr>
        <p:spPr bwMode="auto">
          <a:xfrm>
            <a:off x="5565775" y="1938338"/>
            <a:ext cx="1554163" cy="965200"/>
          </a:xfrm>
          <a:custGeom>
            <a:avLst/>
            <a:gdLst>
              <a:gd name="T0" fmla="*/ 0 w 2209800"/>
              <a:gd name="T1" fmla="*/ 0 h 1372235"/>
              <a:gd name="T2" fmla="*/ 2209800 w 2209800"/>
              <a:gd name="T3" fmla="*/ 1372235 h 1372235"/>
            </a:gdLst>
            <a:ahLst/>
            <a:cxnLst/>
            <a:rect l="T0" t="T1" r="T2" b="T3"/>
            <a:pathLst>
              <a:path w="2209800" h="1372235">
                <a:moveTo>
                  <a:pt x="0" y="137159"/>
                </a:moveTo>
                <a:lnTo>
                  <a:pt x="6998" y="93829"/>
                </a:lnTo>
                <a:lnTo>
                  <a:pt x="26481" y="56180"/>
                </a:lnTo>
                <a:lnTo>
                  <a:pt x="56180" y="26481"/>
                </a:lnTo>
                <a:lnTo>
                  <a:pt x="93829" y="6998"/>
                </a:lnTo>
                <a:lnTo>
                  <a:pt x="137159" y="0"/>
                </a:lnTo>
                <a:lnTo>
                  <a:pt x="2072512" y="0"/>
                </a:lnTo>
                <a:lnTo>
                  <a:pt x="2115892" y="6998"/>
                </a:lnTo>
                <a:lnTo>
                  <a:pt x="2153547" y="26481"/>
                </a:lnTo>
                <a:lnTo>
                  <a:pt x="2183228" y="56180"/>
                </a:lnTo>
                <a:lnTo>
                  <a:pt x="2202686" y="93829"/>
                </a:lnTo>
                <a:lnTo>
                  <a:pt x="2209673" y="137159"/>
                </a:lnTo>
                <a:lnTo>
                  <a:pt x="2209673" y="1234566"/>
                </a:lnTo>
                <a:lnTo>
                  <a:pt x="2202686" y="1277897"/>
                </a:lnTo>
                <a:lnTo>
                  <a:pt x="2183228" y="1315546"/>
                </a:lnTo>
                <a:lnTo>
                  <a:pt x="2153547" y="1345245"/>
                </a:lnTo>
                <a:lnTo>
                  <a:pt x="2115892" y="1364728"/>
                </a:lnTo>
                <a:lnTo>
                  <a:pt x="2072512" y="1371726"/>
                </a:lnTo>
                <a:lnTo>
                  <a:pt x="137159" y="1371726"/>
                </a:lnTo>
                <a:lnTo>
                  <a:pt x="93829" y="1364728"/>
                </a:lnTo>
                <a:lnTo>
                  <a:pt x="56180" y="1345245"/>
                </a:lnTo>
                <a:lnTo>
                  <a:pt x="26481" y="1315546"/>
                </a:lnTo>
                <a:lnTo>
                  <a:pt x="6998" y="1277897"/>
                </a:lnTo>
                <a:lnTo>
                  <a:pt x="0" y="1234566"/>
                </a:lnTo>
                <a:lnTo>
                  <a:pt x="0" y="137159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2" name="object 62"/>
          <p:cNvSpPr txBox="1"/>
          <p:nvPr/>
        </p:nvSpPr>
        <p:spPr>
          <a:xfrm>
            <a:off x="5767388" y="2200275"/>
            <a:ext cx="1150937" cy="417513"/>
          </a:xfrm>
          <a:prstGeom prst="rect">
            <a:avLst/>
          </a:prstGeom>
        </p:spPr>
        <p:txBody>
          <a:bodyPr lIns="0" tIns="17412" rIns="0" bIns="0">
            <a:spAutoFit/>
          </a:bodyPr>
          <a:lstStyle>
            <a:lvl1pPr marL="38100" indent="3333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2000"/>
              </a:lnSpc>
              <a:spcBef>
                <a:spcPts val="138"/>
              </a:spcBef>
            </a:pPr>
            <a:r>
              <a:rPr lang="ru-RU" sz="700"/>
              <a:t>доступные  высококвалифицированные  специалисты, понимающие</a:t>
            </a:r>
          </a:p>
          <a:p>
            <a:pPr eaLnBrk="1" hangingPunct="1">
              <a:lnSpc>
                <a:spcPts val="775"/>
              </a:lnSpc>
            </a:pPr>
            <a:r>
              <a:rPr lang="ru-RU" sz="700"/>
              <a:t>специфику деятельности НКО</a:t>
            </a:r>
          </a:p>
        </p:txBody>
      </p:sp>
      <p:sp>
        <p:nvSpPr>
          <p:cNvPr id="14399" name="object 63"/>
          <p:cNvSpPr>
            <a:spLocks noChangeArrowheads="1"/>
          </p:cNvSpPr>
          <p:nvPr/>
        </p:nvSpPr>
        <p:spPr bwMode="auto">
          <a:xfrm>
            <a:off x="6308725" y="2936875"/>
            <a:ext cx="68263" cy="68263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400" name="object 64"/>
          <p:cNvSpPr>
            <a:spLocks noChangeArrowheads="1"/>
          </p:cNvSpPr>
          <p:nvPr/>
        </p:nvSpPr>
        <p:spPr bwMode="auto">
          <a:xfrm>
            <a:off x="5565775" y="3038475"/>
            <a:ext cx="1554163" cy="904875"/>
          </a:xfrm>
          <a:custGeom>
            <a:avLst/>
            <a:gdLst>
              <a:gd name="T0" fmla="*/ 0 w 2209800"/>
              <a:gd name="T1" fmla="*/ 0 h 1285875"/>
              <a:gd name="T2" fmla="*/ 2209800 w 2209800"/>
              <a:gd name="T3" fmla="*/ 1285875 h 1285875"/>
            </a:gdLst>
            <a:ahLst/>
            <a:cxnLst/>
            <a:rect l="T0" t="T1" r="T2" b="T3"/>
            <a:pathLst>
              <a:path w="2209800" h="1285875">
                <a:moveTo>
                  <a:pt x="2081149" y="0"/>
                </a:moveTo>
                <a:lnTo>
                  <a:pt x="128524" y="0"/>
                </a:lnTo>
                <a:lnTo>
                  <a:pt x="78491" y="10118"/>
                </a:lnTo>
                <a:lnTo>
                  <a:pt x="37639" y="37703"/>
                </a:lnTo>
                <a:lnTo>
                  <a:pt x="10098" y="78599"/>
                </a:lnTo>
                <a:lnTo>
                  <a:pt x="0" y="128650"/>
                </a:lnTo>
                <a:lnTo>
                  <a:pt x="0" y="1156842"/>
                </a:lnTo>
                <a:lnTo>
                  <a:pt x="10098" y="1206875"/>
                </a:lnTo>
                <a:lnTo>
                  <a:pt x="37639" y="1247727"/>
                </a:lnTo>
                <a:lnTo>
                  <a:pt x="78491" y="1275268"/>
                </a:lnTo>
                <a:lnTo>
                  <a:pt x="128524" y="1285366"/>
                </a:lnTo>
                <a:lnTo>
                  <a:pt x="2081149" y="1285366"/>
                </a:lnTo>
                <a:lnTo>
                  <a:pt x="2131181" y="1275268"/>
                </a:lnTo>
                <a:lnTo>
                  <a:pt x="2172033" y="1247727"/>
                </a:lnTo>
                <a:lnTo>
                  <a:pt x="2199574" y="1206875"/>
                </a:lnTo>
                <a:lnTo>
                  <a:pt x="2209673" y="1156842"/>
                </a:lnTo>
                <a:lnTo>
                  <a:pt x="2209673" y="128650"/>
                </a:lnTo>
                <a:lnTo>
                  <a:pt x="2199574" y="78599"/>
                </a:lnTo>
                <a:lnTo>
                  <a:pt x="2172033" y="37703"/>
                </a:lnTo>
                <a:lnTo>
                  <a:pt x="2131181" y="10118"/>
                </a:lnTo>
                <a:lnTo>
                  <a:pt x="2081149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401" name="object 65"/>
          <p:cNvSpPr>
            <a:spLocks noChangeArrowheads="1"/>
          </p:cNvSpPr>
          <p:nvPr/>
        </p:nvSpPr>
        <p:spPr bwMode="auto">
          <a:xfrm>
            <a:off x="5565775" y="3038475"/>
            <a:ext cx="1554163" cy="904875"/>
          </a:xfrm>
          <a:custGeom>
            <a:avLst/>
            <a:gdLst>
              <a:gd name="T0" fmla="*/ 0 w 2209800"/>
              <a:gd name="T1" fmla="*/ 0 h 1285875"/>
              <a:gd name="T2" fmla="*/ 2209800 w 2209800"/>
              <a:gd name="T3" fmla="*/ 1285875 h 1285875"/>
            </a:gdLst>
            <a:ahLst/>
            <a:cxnLst/>
            <a:rect l="T0" t="T1" r="T2" b="T3"/>
            <a:pathLst>
              <a:path w="2209800" h="1285875">
                <a:moveTo>
                  <a:pt x="0" y="128650"/>
                </a:moveTo>
                <a:lnTo>
                  <a:pt x="10098" y="78599"/>
                </a:lnTo>
                <a:lnTo>
                  <a:pt x="37639" y="37703"/>
                </a:lnTo>
                <a:lnTo>
                  <a:pt x="78491" y="10118"/>
                </a:lnTo>
                <a:lnTo>
                  <a:pt x="128524" y="0"/>
                </a:lnTo>
                <a:lnTo>
                  <a:pt x="2081149" y="0"/>
                </a:lnTo>
                <a:lnTo>
                  <a:pt x="2131181" y="10118"/>
                </a:lnTo>
                <a:lnTo>
                  <a:pt x="2172033" y="37703"/>
                </a:lnTo>
                <a:lnTo>
                  <a:pt x="2199574" y="78599"/>
                </a:lnTo>
                <a:lnTo>
                  <a:pt x="2209673" y="128650"/>
                </a:lnTo>
                <a:lnTo>
                  <a:pt x="2209673" y="1156842"/>
                </a:lnTo>
                <a:lnTo>
                  <a:pt x="2199574" y="1206875"/>
                </a:lnTo>
                <a:lnTo>
                  <a:pt x="2172033" y="1247727"/>
                </a:lnTo>
                <a:lnTo>
                  <a:pt x="2131181" y="1275268"/>
                </a:lnTo>
                <a:lnTo>
                  <a:pt x="2081149" y="1285366"/>
                </a:lnTo>
                <a:lnTo>
                  <a:pt x="128524" y="1285366"/>
                </a:lnTo>
                <a:lnTo>
                  <a:pt x="78491" y="1275268"/>
                </a:lnTo>
                <a:lnTo>
                  <a:pt x="37639" y="1247727"/>
                </a:lnTo>
                <a:lnTo>
                  <a:pt x="10098" y="1206875"/>
                </a:lnTo>
                <a:lnTo>
                  <a:pt x="0" y="1156842"/>
                </a:lnTo>
                <a:lnTo>
                  <a:pt x="0" y="128650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6" name="object 66"/>
          <p:cNvSpPr txBox="1"/>
          <p:nvPr/>
        </p:nvSpPr>
        <p:spPr>
          <a:xfrm>
            <a:off x="5835650" y="3368675"/>
            <a:ext cx="1016000" cy="225425"/>
          </a:xfrm>
          <a:prstGeom prst="rect">
            <a:avLst/>
          </a:prstGeom>
        </p:spPr>
        <p:txBody>
          <a:bodyPr lIns="0" tIns="19198" rIns="0" bIns="0">
            <a:spAutoFit/>
          </a:bodyPr>
          <a:lstStyle>
            <a:lvl1pPr marL="7938" indent="333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775"/>
              </a:lnSpc>
              <a:spcBef>
                <a:spcPts val="150"/>
              </a:spcBef>
            </a:pPr>
            <a:r>
              <a:rPr lang="ru-RU" sz="700"/>
              <a:t>постоянно действующая  консультационная служба</a:t>
            </a:r>
          </a:p>
        </p:txBody>
      </p:sp>
      <p:sp>
        <p:nvSpPr>
          <p:cNvPr id="14403" name="object 67"/>
          <p:cNvSpPr>
            <a:spLocks noChangeArrowheads="1"/>
          </p:cNvSpPr>
          <p:nvPr/>
        </p:nvSpPr>
        <p:spPr bwMode="auto">
          <a:xfrm>
            <a:off x="6308725" y="3976688"/>
            <a:ext cx="68263" cy="68262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404" name="object 68"/>
          <p:cNvSpPr>
            <a:spLocks noChangeArrowheads="1"/>
          </p:cNvSpPr>
          <p:nvPr/>
        </p:nvSpPr>
        <p:spPr bwMode="auto">
          <a:xfrm>
            <a:off x="5565775" y="4078288"/>
            <a:ext cx="1554163" cy="933450"/>
          </a:xfrm>
          <a:custGeom>
            <a:avLst/>
            <a:gdLst>
              <a:gd name="T0" fmla="*/ 0 w 2209800"/>
              <a:gd name="T1" fmla="*/ 0 h 1327150"/>
              <a:gd name="T2" fmla="*/ 2209800 w 2209800"/>
              <a:gd name="T3" fmla="*/ 1327150 h 1327150"/>
            </a:gdLst>
            <a:ahLst/>
            <a:cxnLst/>
            <a:rect l="T0" t="T1" r="T2" b="T3"/>
            <a:pathLst>
              <a:path w="2209800" h="1327150">
                <a:moveTo>
                  <a:pt x="2076957" y="0"/>
                </a:moveTo>
                <a:lnTo>
                  <a:pt x="132714" y="0"/>
                </a:lnTo>
                <a:lnTo>
                  <a:pt x="90773" y="6767"/>
                </a:lnTo>
                <a:lnTo>
                  <a:pt x="54342" y="25611"/>
                </a:lnTo>
                <a:lnTo>
                  <a:pt x="25611" y="54342"/>
                </a:lnTo>
                <a:lnTo>
                  <a:pt x="6767" y="90773"/>
                </a:lnTo>
                <a:lnTo>
                  <a:pt x="0" y="132714"/>
                </a:lnTo>
                <a:lnTo>
                  <a:pt x="0" y="1194434"/>
                </a:lnTo>
                <a:lnTo>
                  <a:pt x="6767" y="1236376"/>
                </a:lnTo>
                <a:lnTo>
                  <a:pt x="25611" y="1272807"/>
                </a:lnTo>
                <a:lnTo>
                  <a:pt x="54342" y="1301538"/>
                </a:lnTo>
                <a:lnTo>
                  <a:pt x="90773" y="1320382"/>
                </a:lnTo>
                <a:lnTo>
                  <a:pt x="132714" y="1327150"/>
                </a:lnTo>
                <a:lnTo>
                  <a:pt x="2076957" y="1327150"/>
                </a:lnTo>
                <a:lnTo>
                  <a:pt x="2118899" y="1320382"/>
                </a:lnTo>
                <a:lnTo>
                  <a:pt x="2155330" y="1301538"/>
                </a:lnTo>
                <a:lnTo>
                  <a:pt x="2184061" y="1272807"/>
                </a:lnTo>
                <a:lnTo>
                  <a:pt x="2202905" y="1236376"/>
                </a:lnTo>
                <a:lnTo>
                  <a:pt x="2209673" y="1194434"/>
                </a:lnTo>
                <a:lnTo>
                  <a:pt x="2209673" y="132714"/>
                </a:lnTo>
                <a:lnTo>
                  <a:pt x="2202905" y="90773"/>
                </a:lnTo>
                <a:lnTo>
                  <a:pt x="2184061" y="54342"/>
                </a:lnTo>
                <a:lnTo>
                  <a:pt x="2155330" y="25611"/>
                </a:lnTo>
                <a:lnTo>
                  <a:pt x="2118899" y="6767"/>
                </a:lnTo>
                <a:lnTo>
                  <a:pt x="2076957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405" name="object 69"/>
          <p:cNvSpPr>
            <a:spLocks noChangeArrowheads="1"/>
          </p:cNvSpPr>
          <p:nvPr/>
        </p:nvSpPr>
        <p:spPr bwMode="auto">
          <a:xfrm>
            <a:off x="5565775" y="4078288"/>
            <a:ext cx="1554163" cy="933450"/>
          </a:xfrm>
          <a:custGeom>
            <a:avLst/>
            <a:gdLst>
              <a:gd name="T0" fmla="*/ 0 w 2209800"/>
              <a:gd name="T1" fmla="*/ 0 h 1327150"/>
              <a:gd name="T2" fmla="*/ 2209800 w 2209800"/>
              <a:gd name="T3" fmla="*/ 1327150 h 1327150"/>
            </a:gdLst>
            <a:ahLst/>
            <a:cxnLst/>
            <a:rect l="T0" t="T1" r="T2" b="T3"/>
            <a:pathLst>
              <a:path w="2209800" h="1327150">
                <a:moveTo>
                  <a:pt x="0" y="132714"/>
                </a:moveTo>
                <a:lnTo>
                  <a:pt x="6767" y="90773"/>
                </a:lnTo>
                <a:lnTo>
                  <a:pt x="25611" y="54342"/>
                </a:lnTo>
                <a:lnTo>
                  <a:pt x="54342" y="25611"/>
                </a:lnTo>
                <a:lnTo>
                  <a:pt x="90773" y="6767"/>
                </a:lnTo>
                <a:lnTo>
                  <a:pt x="132714" y="0"/>
                </a:lnTo>
                <a:lnTo>
                  <a:pt x="2076957" y="0"/>
                </a:lnTo>
                <a:lnTo>
                  <a:pt x="2118899" y="6767"/>
                </a:lnTo>
                <a:lnTo>
                  <a:pt x="2155330" y="25611"/>
                </a:lnTo>
                <a:lnTo>
                  <a:pt x="2184061" y="54342"/>
                </a:lnTo>
                <a:lnTo>
                  <a:pt x="2202905" y="90773"/>
                </a:lnTo>
                <a:lnTo>
                  <a:pt x="2209673" y="132714"/>
                </a:lnTo>
                <a:lnTo>
                  <a:pt x="2209673" y="1194434"/>
                </a:lnTo>
                <a:lnTo>
                  <a:pt x="2202905" y="1236376"/>
                </a:lnTo>
                <a:lnTo>
                  <a:pt x="2184061" y="1272807"/>
                </a:lnTo>
                <a:lnTo>
                  <a:pt x="2155330" y="1301538"/>
                </a:lnTo>
                <a:lnTo>
                  <a:pt x="2118899" y="1320382"/>
                </a:lnTo>
                <a:lnTo>
                  <a:pt x="2076957" y="1327150"/>
                </a:lnTo>
                <a:lnTo>
                  <a:pt x="132714" y="1327150"/>
                </a:lnTo>
                <a:lnTo>
                  <a:pt x="90773" y="1320382"/>
                </a:lnTo>
                <a:lnTo>
                  <a:pt x="54342" y="1301538"/>
                </a:lnTo>
                <a:lnTo>
                  <a:pt x="25611" y="1272807"/>
                </a:lnTo>
                <a:lnTo>
                  <a:pt x="6767" y="1236376"/>
                </a:lnTo>
                <a:lnTo>
                  <a:pt x="0" y="1194434"/>
                </a:lnTo>
                <a:lnTo>
                  <a:pt x="0" y="132714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0" name="object 70"/>
          <p:cNvSpPr txBox="1"/>
          <p:nvPr/>
        </p:nvSpPr>
        <p:spPr>
          <a:xfrm>
            <a:off x="5832475" y="4424363"/>
            <a:ext cx="1022350" cy="212725"/>
          </a:xfrm>
          <a:prstGeom prst="rect">
            <a:avLst/>
          </a:prstGeom>
        </p:spPr>
        <p:txBody>
          <a:bodyPr lIns="0" tIns="8483" rIns="0" bIns="0">
            <a:spAutoFit/>
          </a:bodyPr>
          <a:lstStyle/>
          <a:p>
            <a:pPr algn="ctr">
              <a:lnSpc>
                <a:spcPts val="809"/>
              </a:lnSpc>
              <a:spcBef>
                <a:spcPts val="67"/>
              </a:spcBef>
              <a:defRPr/>
            </a:pPr>
            <a:r>
              <a:rPr sz="700" spc="-35" dirty="0">
                <a:latin typeface="Arial"/>
                <a:cs typeface="Arial"/>
              </a:rPr>
              <a:t>бухгалтерские </a:t>
            </a:r>
            <a:r>
              <a:rPr sz="700" spc="-18" dirty="0">
                <a:latin typeface="Arial"/>
                <a:cs typeface="Arial"/>
              </a:rPr>
              <a:t>и</a:t>
            </a:r>
            <a:r>
              <a:rPr sz="700" spc="-74" dirty="0">
                <a:latin typeface="Arial"/>
                <a:cs typeface="Arial"/>
              </a:rPr>
              <a:t> </a:t>
            </a:r>
            <a:r>
              <a:rPr sz="700" spc="-35" dirty="0">
                <a:latin typeface="Arial"/>
                <a:cs typeface="Arial"/>
              </a:rPr>
              <a:t>правовые</a:t>
            </a:r>
            <a:endParaRPr sz="700">
              <a:latin typeface="Arial"/>
              <a:cs typeface="Arial"/>
            </a:endParaRPr>
          </a:p>
          <a:p>
            <a:pPr algn="ctr">
              <a:lnSpc>
                <a:spcPts val="809"/>
              </a:lnSpc>
              <a:defRPr/>
            </a:pPr>
            <a:r>
              <a:rPr sz="700" spc="-32" dirty="0">
                <a:latin typeface="Arial"/>
                <a:cs typeface="Arial"/>
              </a:rPr>
              <a:t>консалтинговые</a:t>
            </a:r>
            <a:r>
              <a:rPr sz="700" spc="-42" dirty="0">
                <a:latin typeface="Arial"/>
                <a:cs typeface="Arial"/>
              </a:rPr>
              <a:t> </a:t>
            </a:r>
            <a:r>
              <a:rPr sz="700" spc="-35" dirty="0">
                <a:latin typeface="Arial"/>
                <a:cs typeface="Arial"/>
              </a:rPr>
              <a:t>услуги</a:t>
            </a:r>
            <a:endParaRPr sz="700">
              <a:latin typeface="Arial"/>
              <a:cs typeface="Arial"/>
            </a:endParaRPr>
          </a:p>
        </p:txBody>
      </p:sp>
      <p:sp>
        <p:nvSpPr>
          <p:cNvPr id="14407" name="object 71"/>
          <p:cNvSpPr>
            <a:spLocks noChangeArrowheads="1"/>
          </p:cNvSpPr>
          <p:nvPr/>
        </p:nvSpPr>
        <p:spPr bwMode="auto">
          <a:xfrm>
            <a:off x="6308725" y="5045075"/>
            <a:ext cx="68263" cy="68263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408" name="object 72"/>
          <p:cNvSpPr>
            <a:spLocks noChangeArrowheads="1"/>
          </p:cNvSpPr>
          <p:nvPr/>
        </p:nvSpPr>
        <p:spPr bwMode="auto">
          <a:xfrm>
            <a:off x="5565775" y="5148263"/>
            <a:ext cx="1554163" cy="896937"/>
          </a:xfrm>
          <a:custGeom>
            <a:avLst/>
            <a:gdLst>
              <a:gd name="T0" fmla="*/ 0 w 2209800"/>
              <a:gd name="T1" fmla="*/ 0 h 1275715"/>
              <a:gd name="T2" fmla="*/ 2209800 w 2209800"/>
              <a:gd name="T3" fmla="*/ 1275715 h 1275715"/>
            </a:gdLst>
            <a:ahLst/>
            <a:cxnLst/>
            <a:rect l="T0" t="T1" r="T2" b="T3"/>
            <a:pathLst>
              <a:path w="2209800" h="1275715">
                <a:moveTo>
                  <a:pt x="2082164" y="0"/>
                </a:moveTo>
                <a:lnTo>
                  <a:pt x="127507" y="0"/>
                </a:lnTo>
                <a:lnTo>
                  <a:pt x="77902" y="10031"/>
                </a:lnTo>
                <a:lnTo>
                  <a:pt x="37369" y="37385"/>
                </a:lnTo>
                <a:lnTo>
                  <a:pt x="10029" y="77956"/>
                </a:lnTo>
                <a:lnTo>
                  <a:pt x="0" y="127634"/>
                </a:lnTo>
                <a:lnTo>
                  <a:pt x="0" y="1147698"/>
                </a:lnTo>
                <a:lnTo>
                  <a:pt x="10029" y="1197355"/>
                </a:lnTo>
                <a:lnTo>
                  <a:pt x="37369" y="1237900"/>
                </a:lnTo>
                <a:lnTo>
                  <a:pt x="77902" y="1265235"/>
                </a:lnTo>
                <a:lnTo>
                  <a:pt x="127507" y="1275257"/>
                </a:lnTo>
                <a:lnTo>
                  <a:pt x="2082164" y="1275257"/>
                </a:lnTo>
                <a:lnTo>
                  <a:pt x="2131823" y="1265235"/>
                </a:lnTo>
                <a:lnTo>
                  <a:pt x="2172350" y="1237900"/>
                </a:lnTo>
                <a:lnTo>
                  <a:pt x="2199661" y="1197355"/>
                </a:lnTo>
                <a:lnTo>
                  <a:pt x="2209673" y="1147698"/>
                </a:lnTo>
                <a:lnTo>
                  <a:pt x="2209673" y="127634"/>
                </a:lnTo>
                <a:lnTo>
                  <a:pt x="2199661" y="77956"/>
                </a:lnTo>
                <a:lnTo>
                  <a:pt x="2172350" y="37385"/>
                </a:lnTo>
                <a:lnTo>
                  <a:pt x="2131823" y="10031"/>
                </a:lnTo>
                <a:lnTo>
                  <a:pt x="2082164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409" name="object 73"/>
          <p:cNvSpPr>
            <a:spLocks noChangeArrowheads="1"/>
          </p:cNvSpPr>
          <p:nvPr/>
        </p:nvSpPr>
        <p:spPr bwMode="auto">
          <a:xfrm>
            <a:off x="5565775" y="5148263"/>
            <a:ext cx="1554163" cy="896937"/>
          </a:xfrm>
          <a:custGeom>
            <a:avLst/>
            <a:gdLst>
              <a:gd name="T0" fmla="*/ 0 w 2209800"/>
              <a:gd name="T1" fmla="*/ 0 h 1275715"/>
              <a:gd name="T2" fmla="*/ 2209800 w 2209800"/>
              <a:gd name="T3" fmla="*/ 1275715 h 1275715"/>
            </a:gdLst>
            <a:ahLst/>
            <a:cxnLst/>
            <a:rect l="T0" t="T1" r="T2" b="T3"/>
            <a:pathLst>
              <a:path w="2209800" h="1275715">
                <a:moveTo>
                  <a:pt x="0" y="127634"/>
                </a:moveTo>
                <a:lnTo>
                  <a:pt x="10029" y="77956"/>
                </a:lnTo>
                <a:lnTo>
                  <a:pt x="37369" y="37385"/>
                </a:lnTo>
                <a:lnTo>
                  <a:pt x="77902" y="10031"/>
                </a:lnTo>
                <a:lnTo>
                  <a:pt x="127507" y="0"/>
                </a:lnTo>
                <a:lnTo>
                  <a:pt x="2082164" y="0"/>
                </a:lnTo>
                <a:lnTo>
                  <a:pt x="2131823" y="10031"/>
                </a:lnTo>
                <a:lnTo>
                  <a:pt x="2172350" y="37385"/>
                </a:lnTo>
                <a:lnTo>
                  <a:pt x="2199661" y="77956"/>
                </a:lnTo>
                <a:lnTo>
                  <a:pt x="2209673" y="127634"/>
                </a:lnTo>
                <a:lnTo>
                  <a:pt x="2209673" y="1147698"/>
                </a:lnTo>
                <a:lnTo>
                  <a:pt x="2199661" y="1197355"/>
                </a:lnTo>
                <a:lnTo>
                  <a:pt x="2172350" y="1237900"/>
                </a:lnTo>
                <a:lnTo>
                  <a:pt x="2131823" y="1265235"/>
                </a:lnTo>
                <a:lnTo>
                  <a:pt x="2082164" y="1275257"/>
                </a:lnTo>
                <a:lnTo>
                  <a:pt x="127507" y="1275257"/>
                </a:lnTo>
                <a:lnTo>
                  <a:pt x="77902" y="1265235"/>
                </a:lnTo>
                <a:lnTo>
                  <a:pt x="37369" y="1237900"/>
                </a:lnTo>
                <a:lnTo>
                  <a:pt x="10029" y="1197355"/>
                </a:lnTo>
                <a:lnTo>
                  <a:pt x="0" y="1147698"/>
                </a:lnTo>
                <a:lnTo>
                  <a:pt x="0" y="127634"/>
                </a:lnTo>
                <a:close/>
              </a:path>
            </a:pathLst>
          </a:custGeom>
          <a:noFill/>
          <a:ln w="25399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4" name="object 74"/>
          <p:cNvSpPr txBox="1"/>
          <p:nvPr/>
        </p:nvSpPr>
        <p:spPr>
          <a:xfrm>
            <a:off x="5616575" y="5426075"/>
            <a:ext cx="1454150" cy="314325"/>
          </a:xfrm>
          <a:prstGeom prst="rect">
            <a:avLst/>
          </a:prstGeom>
        </p:spPr>
        <p:txBody>
          <a:bodyPr lIns="0" tIns="17412" rIns="0" bIns="0">
            <a:spAutoFit/>
          </a:bodyPr>
          <a:lstStyle>
            <a:lvl1pPr marL="79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2000"/>
              </a:lnSpc>
              <a:spcBef>
                <a:spcPts val="138"/>
              </a:spcBef>
            </a:pPr>
            <a:r>
              <a:rPr lang="ru-RU" sz="700"/>
              <a:t>редкие консультационные услуги для  НКО (консультации по страхованию  рисков, сертификации, франчайзинг)</a:t>
            </a:r>
          </a:p>
        </p:txBody>
      </p:sp>
      <p:sp>
        <p:nvSpPr>
          <p:cNvPr id="14411" name="object 75"/>
          <p:cNvSpPr>
            <a:spLocks noChangeArrowheads="1"/>
          </p:cNvSpPr>
          <p:nvPr/>
        </p:nvSpPr>
        <p:spPr bwMode="auto">
          <a:xfrm>
            <a:off x="7337425" y="944563"/>
            <a:ext cx="1554163" cy="908050"/>
          </a:xfrm>
          <a:custGeom>
            <a:avLst/>
            <a:gdLst>
              <a:gd name="T0" fmla="*/ 0 w 2209800"/>
              <a:gd name="T1" fmla="*/ 0 h 1291589"/>
              <a:gd name="T2" fmla="*/ 2209800 w 2209800"/>
              <a:gd name="T3" fmla="*/ 1291589 h 1291589"/>
            </a:gdLst>
            <a:ahLst/>
            <a:cxnLst/>
            <a:rect l="T0" t="T1" r="T2" b="T3"/>
            <a:pathLst>
              <a:path w="2209800" h="1291589">
                <a:moveTo>
                  <a:pt x="2080640" y="0"/>
                </a:moveTo>
                <a:lnTo>
                  <a:pt x="129158" y="0"/>
                </a:lnTo>
                <a:lnTo>
                  <a:pt x="78867" y="10161"/>
                </a:lnTo>
                <a:lnTo>
                  <a:pt x="37814" y="37861"/>
                </a:lnTo>
                <a:lnTo>
                  <a:pt x="10144" y="78920"/>
                </a:lnTo>
                <a:lnTo>
                  <a:pt x="0" y="129158"/>
                </a:lnTo>
                <a:lnTo>
                  <a:pt x="0" y="1161922"/>
                </a:lnTo>
                <a:lnTo>
                  <a:pt x="10144" y="1212214"/>
                </a:lnTo>
                <a:lnTo>
                  <a:pt x="37814" y="1253267"/>
                </a:lnTo>
                <a:lnTo>
                  <a:pt x="78867" y="1280937"/>
                </a:lnTo>
                <a:lnTo>
                  <a:pt x="129158" y="1291081"/>
                </a:lnTo>
                <a:lnTo>
                  <a:pt x="2080640" y="1291081"/>
                </a:lnTo>
                <a:lnTo>
                  <a:pt x="2130859" y="1280937"/>
                </a:lnTo>
                <a:lnTo>
                  <a:pt x="2171874" y="1253267"/>
                </a:lnTo>
                <a:lnTo>
                  <a:pt x="2199530" y="1212214"/>
                </a:lnTo>
                <a:lnTo>
                  <a:pt x="2209673" y="1161922"/>
                </a:lnTo>
                <a:lnTo>
                  <a:pt x="2209673" y="129158"/>
                </a:lnTo>
                <a:lnTo>
                  <a:pt x="2199530" y="78920"/>
                </a:lnTo>
                <a:lnTo>
                  <a:pt x="2171874" y="37861"/>
                </a:lnTo>
                <a:lnTo>
                  <a:pt x="2130859" y="10161"/>
                </a:lnTo>
                <a:lnTo>
                  <a:pt x="2080640" y="0"/>
                </a:lnTo>
                <a:close/>
              </a:path>
            </a:pathLst>
          </a:custGeom>
          <a:solidFill>
            <a:srgbClr val="9B2C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6" name="object 76"/>
          <p:cNvSpPr txBox="1"/>
          <p:nvPr/>
        </p:nvSpPr>
        <p:spPr>
          <a:xfrm>
            <a:off x="7521575" y="1325563"/>
            <a:ext cx="1187450" cy="117475"/>
          </a:xfrm>
          <a:prstGeom prst="rect">
            <a:avLst/>
          </a:prstGeom>
        </p:spPr>
        <p:txBody>
          <a:bodyPr lIns="0" tIns="8483" rIns="0" bIns="0">
            <a:spAutoFit/>
          </a:bodyPr>
          <a:lstStyle>
            <a:lvl1pPr marL="79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63"/>
              </a:spcBef>
            </a:pPr>
            <a:r>
              <a:rPr lang="ru-RU" sz="700" b="1">
                <a:solidFill>
                  <a:srgbClr val="FFFFFF"/>
                </a:solidFill>
                <a:latin typeface="Trebuchet MS" pitchFamily="34" charset="0"/>
              </a:rPr>
              <a:t>МАТЕРИАЛЬНО-ТЕХНИЧЕСКИЕ</a:t>
            </a:r>
            <a:endParaRPr lang="ru-RU" sz="700">
              <a:latin typeface="Trebuchet MS" pitchFamily="34" charset="0"/>
            </a:endParaRPr>
          </a:p>
        </p:txBody>
      </p:sp>
      <p:sp>
        <p:nvSpPr>
          <p:cNvPr id="14413" name="object 77"/>
          <p:cNvSpPr>
            <a:spLocks noChangeArrowheads="1"/>
          </p:cNvSpPr>
          <p:nvPr/>
        </p:nvSpPr>
        <p:spPr bwMode="auto">
          <a:xfrm>
            <a:off x="8080375" y="1885950"/>
            <a:ext cx="68263" cy="68263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414" name="object 78"/>
          <p:cNvSpPr>
            <a:spLocks noChangeArrowheads="1"/>
          </p:cNvSpPr>
          <p:nvPr/>
        </p:nvSpPr>
        <p:spPr bwMode="auto">
          <a:xfrm>
            <a:off x="7337425" y="1989138"/>
            <a:ext cx="1554163" cy="919162"/>
          </a:xfrm>
          <a:custGeom>
            <a:avLst/>
            <a:gdLst>
              <a:gd name="T0" fmla="*/ 0 w 2209800"/>
              <a:gd name="T1" fmla="*/ 0 h 1307464"/>
              <a:gd name="T2" fmla="*/ 2209800 w 2209800"/>
              <a:gd name="T3" fmla="*/ 1307464 h 1307464"/>
            </a:gdLst>
            <a:ahLst/>
            <a:cxnLst/>
            <a:rect l="T0" t="T1" r="T2" b="T3"/>
            <a:pathLst>
              <a:path w="2209800" h="1307464">
                <a:moveTo>
                  <a:pt x="2078989" y="0"/>
                </a:moveTo>
                <a:lnTo>
                  <a:pt x="130682" y="0"/>
                </a:lnTo>
                <a:lnTo>
                  <a:pt x="79831" y="10275"/>
                </a:lnTo>
                <a:lnTo>
                  <a:pt x="38290" y="38290"/>
                </a:lnTo>
                <a:lnTo>
                  <a:pt x="10275" y="79831"/>
                </a:lnTo>
                <a:lnTo>
                  <a:pt x="0" y="130682"/>
                </a:lnTo>
                <a:lnTo>
                  <a:pt x="0" y="1176527"/>
                </a:lnTo>
                <a:lnTo>
                  <a:pt x="10275" y="1227379"/>
                </a:lnTo>
                <a:lnTo>
                  <a:pt x="38290" y="1268920"/>
                </a:lnTo>
                <a:lnTo>
                  <a:pt x="79831" y="1296935"/>
                </a:lnTo>
                <a:lnTo>
                  <a:pt x="130682" y="1307210"/>
                </a:lnTo>
                <a:lnTo>
                  <a:pt x="2078989" y="1307210"/>
                </a:lnTo>
                <a:lnTo>
                  <a:pt x="2129841" y="1296935"/>
                </a:lnTo>
                <a:lnTo>
                  <a:pt x="2171382" y="1268920"/>
                </a:lnTo>
                <a:lnTo>
                  <a:pt x="2199397" y="1227379"/>
                </a:lnTo>
                <a:lnTo>
                  <a:pt x="2209673" y="1176527"/>
                </a:lnTo>
                <a:lnTo>
                  <a:pt x="2209673" y="130682"/>
                </a:lnTo>
                <a:lnTo>
                  <a:pt x="2199397" y="79831"/>
                </a:lnTo>
                <a:lnTo>
                  <a:pt x="2171382" y="38290"/>
                </a:lnTo>
                <a:lnTo>
                  <a:pt x="2129841" y="10275"/>
                </a:lnTo>
                <a:lnTo>
                  <a:pt x="2078989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415" name="object 79"/>
          <p:cNvSpPr>
            <a:spLocks noChangeArrowheads="1"/>
          </p:cNvSpPr>
          <p:nvPr/>
        </p:nvSpPr>
        <p:spPr bwMode="auto">
          <a:xfrm>
            <a:off x="7337425" y="1989138"/>
            <a:ext cx="1554163" cy="919162"/>
          </a:xfrm>
          <a:custGeom>
            <a:avLst/>
            <a:gdLst>
              <a:gd name="T0" fmla="*/ 0 w 2209800"/>
              <a:gd name="T1" fmla="*/ 0 h 1307464"/>
              <a:gd name="T2" fmla="*/ 2209800 w 2209800"/>
              <a:gd name="T3" fmla="*/ 1307464 h 1307464"/>
            </a:gdLst>
            <a:ahLst/>
            <a:cxnLst/>
            <a:rect l="T0" t="T1" r="T2" b="T3"/>
            <a:pathLst>
              <a:path w="2209800" h="1307464">
                <a:moveTo>
                  <a:pt x="0" y="130682"/>
                </a:moveTo>
                <a:lnTo>
                  <a:pt x="10275" y="79831"/>
                </a:lnTo>
                <a:lnTo>
                  <a:pt x="38290" y="38290"/>
                </a:lnTo>
                <a:lnTo>
                  <a:pt x="79831" y="10275"/>
                </a:lnTo>
                <a:lnTo>
                  <a:pt x="130682" y="0"/>
                </a:lnTo>
                <a:lnTo>
                  <a:pt x="2078989" y="0"/>
                </a:lnTo>
                <a:lnTo>
                  <a:pt x="2129841" y="10275"/>
                </a:lnTo>
                <a:lnTo>
                  <a:pt x="2171382" y="38290"/>
                </a:lnTo>
                <a:lnTo>
                  <a:pt x="2199397" y="79831"/>
                </a:lnTo>
                <a:lnTo>
                  <a:pt x="2209673" y="130682"/>
                </a:lnTo>
                <a:lnTo>
                  <a:pt x="2209673" y="1176527"/>
                </a:lnTo>
                <a:lnTo>
                  <a:pt x="2199397" y="1227379"/>
                </a:lnTo>
                <a:lnTo>
                  <a:pt x="2171382" y="1268920"/>
                </a:lnTo>
                <a:lnTo>
                  <a:pt x="2129841" y="1296935"/>
                </a:lnTo>
                <a:lnTo>
                  <a:pt x="2078989" y="1307210"/>
                </a:lnTo>
                <a:lnTo>
                  <a:pt x="130682" y="1307210"/>
                </a:lnTo>
                <a:lnTo>
                  <a:pt x="79831" y="1296935"/>
                </a:lnTo>
                <a:lnTo>
                  <a:pt x="38290" y="1268920"/>
                </a:lnTo>
                <a:lnTo>
                  <a:pt x="10275" y="1227379"/>
                </a:lnTo>
                <a:lnTo>
                  <a:pt x="0" y="1176527"/>
                </a:lnTo>
                <a:lnTo>
                  <a:pt x="0" y="130682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0" name="object 80"/>
          <p:cNvSpPr txBox="1"/>
          <p:nvPr/>
        </p:nvSpPr>
        <p:spPr>
          <a:xfrm>
            <a:off x="7483475" y="2327275"/>
            <a:ext cx="1263650" cy="223838"/>
          </a:xfrm>
          <a:prstGeom prst="rect">
            <a:avLst/>
          </a:prstGeom>
        </p:spPr>
        <p:txBody>
          <a:bodyPr lIns="0" tIns="19198" rIns="0" bIns="0">
            <a:spAutoFit/>
          </a:bodyPr>
          <a:lstStyle>
            <a:lvl1pPr marL="193675" indent="-1841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775"/>
              </a:lnSpc>
              <a:spcBef>
                <a:spcPts val="150"/>
              </a:spcBef>
            </a:pPr>
            <a:r>
              <a:rPr lang="ru-RU" sz="700"/>
              <a:t>помещение для текущей работы  (например, коворкинг)</a:t>
            </a:r>
          </a:p>
        </p:txBody>
      </p:sp>
      <p:sp>
        <p:nvSpPr>
          <p:cNvPr id="14417" name="object 81"/>
          <p:cNvSpPr>
            <a:spLocks noChangeArrowheads="1"/>
          </p:cNvSpPr>
          <p:nvPr/>
        </p:nvSpPr>
        <p:spPr bwMode="auto">
          <a:xfrm>
            <a:off x="8080375" y="2941638"/>
            <a:ext cx="68263" cy="68262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418" name="object 82"/>
          <p:cNvSpPr>
            <a:spLocks noChangeArrowheads="1"/>
          </p:cNvSpPr>
          <p:nvPr/>
        </p:nvSpPr>
        <p:spPr bwMode="auto">
          <a:xfrm>
            <a:off x="7337425" y="3043238"/>
            <a:ext cx="1554163" cy="976312"/>
          </a:xfrm>
          <a:custGeom>
            <a:avLst/>
            <a:gdLst>
              <a:gd name="T0" fmla="*/ 0 w 2209800"/>
              <a:gd name="T1" fmla="*/ 0 h 1388110"/>
              <a:gd name="T2" fmla="*/ 2209800 w 2209800"/>
              <a:gd name="T3" fmla="*/ 1388110 h 1388110"/>
            </a:gdLst>
            <a:ahLst/>
            <a:cxnLst/>
            <a:rect l="T0" t="T1" r="T2" b="T3"/>
            <a:pathLst>
              <a:path w="2209800" h="1388110">
                <a:moveTo>
                  <a:pt x="2070861" y="0"/>
                </a:moveTo>
                <a:lnTo>
                  <a:pt x="138810" y="0"/>
                </a:lnTo>
                <a:lnTo>
                  <a:pt x="94918" y="7071"/>
                </a:lnTo>
                <a:lnTo>
                  <a:pt x="56811" y="26761"/>
                </a:lnTo>
                <a:lnTo>
                  <a:pt x="26769" y="56784"/>
                </a:lnTo>
                <a:lnTo>
                  <a:pt x="7072" y="94853"/>
                </a:lnTo>
                <a:lnTo>
                  <a:pt x="0" y="138683"/>
                </a:lnTo>
                <a:lnTo>
                  <a:pt x="0" y="1249044"/>
                </a:lnTo>
                <a:lnTo>
                  <a:pt x="7072" y="1292937"/>
                </a:lnTo>
                <a:lnTo>
                  <a:pt x="26769" y="1331044"/>
                </a:lnTo>
                <a:lnTo>
                  <a:pt x="56811" y="1361086"/>
                </a:lnTo>
                <a:lnTo>
                  <a:pt x="94918" y="1380783"/>
                </a:lnTo>
                <a:lnTo>
                  <a:pt x="138810" y="1387855"/>
                </a:lnTo>
                <a:lnTo>
                  <a:pt x="2070861" y="1387855"/>
                </a:lnTo>
                <a:lnTo>
                  <a:pt x="2114754" y="1380783"/>
                </a:lnTo>
                <a:lnTo>
                  <a:pt x="2152861" y="1361086"/>
                </a:lnTo>
                <a:lnTo>
                  <a:pt x="2182903" y="1331044"/>
                </a:lnTo>
                <a:lnTo>
                  <a:pt x="2202600" y="1292937"/>
                </a:lnTo>
                <a:lnTo>
                  <a:pt x="2209673" y="1249044"/>
                </a:lnTo>
                <a:lnTo>
                  <a:pt x="2209673" y="138683"/>
                </a:lnTo>
                <a:lnTo>
                  <a:pt x="2202600" y="94853"/>
                </a:lnTo>
                <a:lnTo>
                  <a:pt x="2182903" y="56784"/>
                </a:lnTo>
                <a:lnTo>
                  <a:pt x="2152861" y="26761"/>
                </a:lnTo>
                <a:lnTo>
                  <a:pt x="2114754" y="7071"/>
                </a:lnTo>
                <a:lnTo>
                  <a:pt x="2070861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419" name="object 83"/>
          <p:cNvSpPr>
            <a:spLocks noChangeArrowheads="1"/>
          </p:cNvSpPr>
          <p:nvPr/>
        </p:nvSpPr>
        <p:spPr bwMode="auto">
          <a:xfrm>
            <a:off x="7337425" y="3043238"/>
            <a:ext cx="1554163" cy="976312"/>
          </a:xfrm>
          <a:custGeom>
            <a:avLst/>
            <a:gdLst>
              <a:gd name="T0" fmla="*/ 0 w 2209800"/>
              <a:gd name="T1" fmla="*/ 0 h 1388110"/>
              <a:gd name="T2" fmla="*/ 2209800 w 2209800"/>
              <a:gd name="T3" fmla="*/ 1388110 h 1388110"/>
            </a:gdLst>
            <a:ahLst/>
            <a:cxnLst/>
            <a:rect l="T0" t="T1" r="T2" b="T3"/>
            <a:pathLst>
              <a:path w="2209800" h="1388110">
                <a:moveTo>
                  <a:pt x="0" y="138683"/>
                </a:moveTo>
                <a:lnTo>
                  <a:pt x="7072" y="94853"/>
                </a:lnTo>
                <a:lnTo>
                  <a:pt x="26769" y="56784"/>
                </a:lnTo>
                <a:lnTo>
                  <a:pt x="56811" y="26761"/>
                </a:lnTo>
                <a:lnTo>
                  <a:pt x="94918" y="7071"/>
                </a:lnTo>
                <a:lnTo>
                  <a:pt x="138810" y="0"/>
                </a:lnTo>
                <a:lnTo>
                  <a:pt x="2070861" y="0"/>
                </a:lnTo>
                <a:lnTo>
                  <a:pt x="2114754" y="7071"/>
                </a:lnTo>
                <a:lnTo>
                  <a:pt x="2152861" y="26761"/>
                </a:lnTo>
                <a:lnTo>
                  <a:pt x="2182903" y="56784"/>
                </a:lnTo>
                <a:lnTo>
                  <a:pt x="2202600" y="94853"/>
                </a:lnTo>
                <a:lnTo>
                  <a:pt x="2209673" y="138683"/>
                </a:lnTo>
                <a:lnTo>
                  <a:pt x="2209673" y="1249044"/>
                </a:lnTo>
                <a:lnTo>
                  <a:pt x="2202600" y="1292937"/>
                </a:lnTo>
                <a:lnTo>
                  <a:pt x="2182903" y="1331044"/>
                </a:lnTo>
                <a:lnTo>
                  <a:pt x="2152861" y="1361086"/>
                </a:lnTo>
                <a:lnTo>
                  <a:pt x="2114754" y="1380783"/>
                </a:lnTo>
                <a:lnTo>
                  <a:pt x="2070861" y="1387855"/>
                </a:lnTo>
                <a:lnTo>
                  <a:pt x="138810" y="1387855"/>
                </a:lnTo>
                <a:lnTo>
                  <a:pt x="94918" y="1380783"/>
                </a:lnTo>
                <a:lnTo>
                  <a:pt x="56811" y="1361086"/>
                </a:lnTo>
                <a:lnTo>
                  <a:pt x="26769" y="1331044"/>
                </a:lnTo>
                <a:lnTo>
                  <a:pt x="7072" y="1292937"/>
                </a:lnTo>
                <a:lnTo>
                  <a:pt x="0" y="1249044"/>
                </a:lnTo>
                <a:lnTo>
                  <a:pt x="0" y="138683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4" name="object 84"/>
          <p:cNvSpPr txBox="1"/>
          <p:nvPr/>
        </p:nvSpPr>
        <p:spPr>
          <a:xfrm>
            <a:off x="7585075" y="3409950"/>
            <a:ext cx="1060450" cy="225425"/>
          </a:xfrm>
          <a:prstGeom prst="rect">
            <a:avLst/>
          </a:prstGeom>
        </p:spPr>
        <p:txBody>
          <a:bodyPr lIns="0" tIns="19198" rIns="0" bIns="0">
            <a:spAutoFit/>
          </a:bodyPr>
          <a:lstStyle>
            <a:lvl1pPr marL="273050" indent="-26352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775"/>
              </a:lnSpc>
              <a:spcBef>
                <a:spcPts val="150"/>
              </a:spcBef>
            </a:pPr>
            <a:r>
              <a:rPr lang="ru-RU" sz="700"/>
              <a:t>помещение для публичных  мероприятий</a:t>
            </a:r>
          </a:p>
        </p:txBody>
      </p:sp>
      <p:sp>
        <p:nvSpPr>
          <p:cNvPr id="14421" name="object 85"/>
          <p:cNvSpPr>
            <a:spLocks noChangeArrowheads="1"/>
          </p:cNvSpPr>
          <p:nvPr/>
        </p:nvSpPr>
        <p:spPr bwMode="auto">
          <a:xfrm>
            <a:off x="8080375" y="4052888"/>
            <a:ext cx="68263" cy="68262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422" name="object 86"/>
          <p:cNvSpPr>
            <a:spLocks noChangeArrowheads="1"/>
          </p:cNvSpPr>
          <p:nvPr/>
        </p:nvSpPr>
        <p:spPr bwMode="auto">
          <a:xfrm>
            <a:off x="7337425" y="4156075"/>
            <a:ext cx="1554163" cy="912813"/>
          </a:xfrm>
          <a:custGeom>
            <a:avLst/>
            <a:gdLst>
              <a:gd name="T0" fmla="*/ 0 w 2209800"/>
              <a:gd name="T1" fmla="*/ 0 h 1297940"/>
              <a:gd name="T2" fmla="*/ 2209800 w 2209800"/>
              <a:gd name="T3" fmla="*/ 1297940 h 1297940"/>
            </a:gdLst>
            <a:ahLst/>
            <a:cxnLst/>
            <a:rect l="T0" t="T1" r="T2" b="T3"/>
            <a:pathLst>
              <a:path w="2209800" h="1297940">
                <a:moveTo>
                  <a:pt x="2079878" y="0"/>
                </a:moveTo>
                <a:lnTo>
                  <a:pt x="129793" y="0"/>
                </a:lnTo>
                <a:lnTo>
                  <a:pt x="79295" y="10207"/>
                </a:lnTo>
                <a:lnTo>
                  <a:pt x="38036" y="38036"/>
                </a:lnTo>
                <a:lnTo>
                  <a:pt x="10207" y="79295"/>
                </a:lnTo>
                <a:lnTo>
                  <a:pt x="0" y="129793"/>
                </a:lnTo>
                <a:lnTo>
                  <a:pt x="0" y="1168019"/>
                </a:lnTo>
                <a:lnTo>
                  <a:pt x="10207" y="1218517"/>
                </a:lnTo>
                <a:lnTo>
                  <a:pt x="38036" y="1259776"/>
                </a:lnTo>
                <a:lnTo>
                  <a:pt x="79295" y="1287605"/>
                </a:lnTo>
                <a:lnTo>
                  <a:pt x="129793" y="1297813"/>
                </a:lnTo>
                <a:lnTo>
                  <a:pt x="2079878" y="1297813"/>
                </a:lnTo>
                <a:lnTo>
                  <a:pt x="2130430" y="1287605"/>
                </a:lnTo>
                <a:lnTo>
                  <a:pt x="2171684" y="1259776"/>
                </a:lnTo>
                <a:lnTo>
                  <a:pt x="2199483" y="1218517"/>
                </a:lnTo>
                <a:lnTo>
                  <a:pt x="2209673" y="1168019"/>
                </a:lnTo>
                <a:lnTo>
                  <a:pt x="2209673" y="129793"/>
                </a:lnTo>
                <a:lnTo>
                  <a:pt x="2199483" y="79295"/>
                </a:lnTo>
                <a:lnTo>
                  <a:pt x="2171684" y="38036"/>
                </a:lnTo>
                <a:lnTo>
                  <a:pt x="2130430" y="10207"/>
                </a:lnTo>
                <a:lnTo>
                  <a:pt x="2079878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423" name="object 87"/>
          <p:cNvSpPr>
            <a:spLocks noChangeArrowheads="1"/>
          </p:cNvSpPr>
          <p:nvPr/>
        </p:nvSpPr>
        <p:spPr bwMode="auto">
          <a:xfrm>
            <a:off x="7337425" y="4156075"/>
            <a:ext cx="1554163" cy="912813"/>
          </a:xfrm>
          <a:custGeom>
            <a:avLst/>
            <a:gdLst>
              <a:gd name="T0" fmla="*/ 0 w 2209800"/>
              <a:gd name="T1" fmla="*/ 0 h 1297940"/>
              <a:gd name="T2" fmla="*/ 2209800 w 2209800"/>
              <a:gd name="T3" fmla="*/ 1297940 h 1297940"/>
            </a:gdLst>
            <a:ahLst/>
            <a:cxnLst/>
            <a:rect l="T0" t="T1" r="T2" b="T3"/>
            <a:pathLst>
              <a:path w="2209800" h="1297940">
                <a:moveTo>
                  <a:pt x="0" y="129793"/>
                </a:moveTo>
                <a:lnTo>
                  <a:pt x="10207" y="79295"/>
                </a:lnTo>
                <a:lnTo>
                  <a:pt x="38036" y="38036"/>
                </a:lnTo>
                <a:lnTo>
                  <a:pt x="79295" y="10207"/>
                </a:lnTo>
                <a:lnTo>
                  <a:pt x="129793" y="0"/>
                </a:lnTo>
                <a:lnTo>
                  <a:pt x="2079878" y="0"/>
                </a:lnTo>
                <a:lnTo>
                  <a:pt x="2130430" y="10207"/>
                </a:lnTo>
                <a:lnTo>
                  <a:pt x="2171684" y="38036"/>
                </a:lnTo>
                <a:lnTo>
                  <a:pt x="2199483" y="79295"/>
                </a:lnTo>
                <a:lnTo>
                  <a:pt x="2209673" y="129793"/>
                </a:lnTo>
                <a:lnTo>
                  <a:pt x="2209673" y="1168019"/>
                </a:lnTo>
                <a:lnTo>
                  <a:pt x="2199483" y="1218517"/>
                </a:lnTo>
                <a:lnTo>
                  <a:pt x="2171684" y="1259776"/>
                </a:lnTo>
                <a:lnTo>
                  <a:pt x="2130430" y="1287605"/>
                </a:lnTo>
                <a:lnTo>
                  <a:pt x="2079878" y="1297813"/>
                </a:lnTo>
                <a:lnTo>
                  <a:pt x="129793" y="1297813"/>
                </a:lnTo>
                <a:lnTo>
                  <a:pt x="79295" y="1287605"/>
                </a:lnTo>
                <a:lnTo>
                  <a:pt x="38036" y="1259776"/>
                </a:lnTo>
                <a:lnTo>
                  <a:pt x="10207" y="1218517"/>
                </a:lnTo>
                <a:lnTo>
                  <a:pt x="0" y="1168019"/>
                </a:lnTo>
                <a:lnTo>
                  <a:pt x="0" y="129793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8" name="object 88"/>
          <p:cNvSpPr txBox="1"/>
          <p:nvPr/>
        </p:nvSpPr>
        <p:spPr>
          <a:xfrm>
            <a:off x="7831138" y="4538663"/>
            <a:ext cx="568325" cy="117475"/>
          </a:xfrm>
          <a:prstGeom prst="rect">
            <a:avLst/>
          </a:prstGeom>
        </p:spPr>
        <p:txBody>
          <a:bodyPr lIns="0" tIns="8483" rIns="0" bIns="0">
            <a:spAutoFit/>
          </a:bodyPr>
          <a:lstStyle/>
          <a:p>
            <a:pPr marL="8929">
              <a:spcBef>
                <a:spcPts val="67"/>
              </a:spcBef>
              <a:defRPr/>
            </a:pPr>
            <a:r>
              <a:rPr sz="700" spc="-32" dirty="0">
                <a:latin typeface="Arial"/>
                <a:cs typeface="Arial"/>
              </a:rPr>
              <a:t>оборудование</a:t>
            </a:r>
            <a:endParaRPr sz="700">
              <a:latin typeface="Arial"/>
              <a:cs typeface="Arial"/>
            </a:endParaRPr>
          </a:p>
        </p:txBody>
      </p:sp>
      <p:sp>
        <p:nvSpPr>
          <p:cNvPr id="14425" name="object 89"/>
          <p:cNvSpPr>
            <a:spLocks noChangeArrowheads="1"/>
          </p:cNvSpPr>
          <p:nvPr/>
        </p:nvSpPr>
        <p:spPr bwMode="auto">
          <a:xfrm>
            <a:off x="8080375" y="5102225"/>
            <a:ext cx="68263" cy="68263"/>
          </a:xfrm>
          <a:prstGeom prst="rect">
            <a:avLst/>
          </a:prstGeom>
          <a:blipFill dpi="0" rotWithShape="1">
            <a:blip r:embed="rId1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426" name="object 90"/>
          <p:cNvSpPr>
            <a:spLocks noChangeArrowheads="1"/>
          </p:cNvSpPr>
          <p:nvPr/>
        </p:nvSpPr>
        <p:spPr bwMode="auto">
          <a:xfrm>
            <a:off x="7337425" y="5203825"/>
            <a:ext cx="1554163" cy="854075"/>
          </a:xfrm>
          <a:custGeom>
            <a:avLst/>
            <a:gdLst>
              <a:gd name="T0" fmla="*/ 0 w 2209800"/>
              <a:gd name="T1" fmla="*/ 0 h 1214120"/>
              <a:gd name="T2" fmla="*/ 2209800 w 2209800"/>
              <a:gd name="T3" fmla="*/ 1214120 h 1214120"/>
            </a:gdLst>
            <a:ahLst/>
            <a:cxnLst/>
            <a:rect l="T0" t="T1" r="T2" b="T3"/>
            <a:pathLst>
              <a:path w="2209800" h="1214120">
                <a:moveTo>
                  <a:pt x="2088260" y="0"/>
                </a:moveTo>
                <a:lnTo>
                  <a:pt x="121411" y="0"/>
                </a:lnTo>
                <a:lnTo>
                  <a:pt x="74152" y="9540"/>
                </a:lnTo>
                <a:lnTo>
                  <a:pt x="35560" y="35560"/>
                </a:lnTo>
                <a:lnTo>
                  <a:pt x="9540" y="74152"/>
                </a:lnTo>
                <a:lnTo>
                  <a:pt x="0" y="121412"/>
                </a:lnTo>
                <a:lnTo>
                  <a:pt x="0" y="1092593"/>
                </a:lnTo>
                <a:lnTo>
                  <a:pt x="9540" y="1139851"/>
                </a:lnTo>
                <a:lnTo>
                  <a:pt x="35560" y="1178439"/>
                </a:lnTo>
                <a:lnTo>
                  <a:pt x="74152" y="1204454"/>
                </a:lnTo>
                <a:lnTo>
                  <a:pt x="121411" y="1213993"/>
                </a:lnTo>
                <a:lnTo>
                  <a:pt x="2088260" y="1213993"/>
                </a:lnTo>
                <a:lnTo>
                  <a:pt x="2135520" y="1204454"/>
                </a:lnTo>
                <a:lnTo>
                  <a:pt x="2174112" y="1178439"/>
                </a:lnTo>
                <a:lnTo>
                  <a:pt x="2200132" y="1139851"/>
                </a:lnTo>
                <a:lnTo>
                  <a:pt x="2209673" y="1092593"/>
                </a:lnTo>
                <a:lnTo>
                  <a:pt x="2209673" y="121412"/>
                </a:lnTo>
                <a:lnTo>
                  <a:pt x="2200132" y="74152"/>
                </a:lnTo>
                <a:lnTo>
                  <a:pt x="2174112" y="35560"/>
                </a:lnTo>
                <a:lnTo>
                  <a:pt x="2135520" y="9540"/>
                </a:lnTo>
                <a:lnTo>
                  <a:pt x="2088260" y="0"/>
                </a:lnTo>
                <a:close/>
              </a:path>
            </a:pathLst>
          </a:custGeom>
          <a:solidFill>
            <a:srgbClr val="DECD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4427" name="object 91"/>
          <p:cNvSpPr>
            <a:spLocks noChangeArrowheads="1"/>
          </p:cNvSpPr>
          <p:nvPr/>
        </p:nvSpPr>
        <p:spPr bwMode="auto">
          <a:xfrm>
            <a:off x="7337425" y="5203825"/>
            <a:ext cx="1554163" cy="854075"/>
          </a:xfrm>
          <a:custGeom>
            <a:avLst/>
            <a:gdLst>
              <a:gd name="T0" fmla="*/ 0 w 2209800"/>
              <a:gd name="T1" fmla="*/ 0 h 1214120"/>
              <a:gd name="T2" fmla="*/ 2209800 w 2209800"/>
              <a:gd name="T3" fmla="*/ 1214120 h 1214120"/>
            </a:gdLst>
            <a:ahLst/>
            <a:cxnLst/>
            <a:rect l="T0" t="T1" r="T2" b="T3"/>
            <a:pathLst>
              <a:path w="2209800" h="1214120">
                <a:moveTo>
                  <a:pt x="0" y="121412"/>
                </a:moveTo>
                <a:lnTo>
                  <a:pt x="9540" y="74152"/>
                </a:lnTo>
                <a:lnTo>
                  <a:pt x="35560" y="35560"/>
                </a:lnTo>
                <a:lnTo>
                  <a:pt x="74152" y="9540"/>
                </a:lnTo>
                <a:lnTo>
                  <a:pt x="121411" y="0"/>
                </a:lnTo>
                <a:lnTo>
                  <a:pt x="2088260" y="0"/>
                </a:lnTo>
                <a:lnTo>
                  <a:pt x="2135520" y="9540"/>
                </a:lnTo>
                <a:lnTo>
                  <a:pt x="2174112" y="35560"/>
                </a:lnTo>
                <a:lnTo>
                  <a:pt x="2200132" y="74152"/>
                </a:lnTo>
                <a:lnTo>
                  <a:pt x="2209673" y="121412"/>
                </a:lnTo>
                <a:lnTo>
                  <a:pt x="2209673" y="1092593"/>
                </a:lnTo>
                <a:lnTo>
                  <a:pt x="2200132" y="1139851"/>
                </a:lnTo>
                <a:lnTo>
                  <a:pt x="2174112" y="1178439"/>
                </a:lnTo>
                <a:lnTo>
                  <a:pt x="2135520" y="1204454"/>
                </a:lnTo>
                <a:lnTo>
                  <a:pt x="2088260" y="1213993"/>
                </a:lnTo>
                <a:lnTo>
                  <a:pt x="121411" y="1213993"/>
                </a:lnTo>
                <a:lnTo>
                  <a:pt x="74152" y="1204454"/>
                </a:lnTo>
                <a:lnTo>
                  <a:pt x="35560" y="1178439"/>
                </a:lnTo>
                <a:lnTo>
                  <a:pt x="9540" y="1139851"/>
                </a:lnTo>
                <a:lnTo>
                  <a:pt x="0" y="1092593"/>
                </a:lnTo>
                <a:lnTo>
                  <a:pt x="0" y="121412"/>
                </a:lnTo>
                <a:close/>
              </a:path>
            </a:pathLst>
          </a:custGeom>
          <a:noFill/>
          <a:ln w="25400">
            <a:solidFill>
              <a:srgbClr val="DECD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2" name="object 92"/>
          <p:cNvSpPr txBox="1"/>
          <p:nvPr/>
        </p:nvSpPr>
        <p:spPr>
          <a:xfrm>
            <a:off x="7586663" y="5510213"/>
            <a:ext cx="1057275" cy="223837"/>
          </a:xfrm>
          <a:prstGeom prst="rect">
            <a:avLst/>
          </a:prstGeom>
        </p:spPr>
        <p:txBody>
          <a:bodyPr lIns="0" tIns="19198" rIns="0" bIns="0">
            <a:spAutoFit/>
          </a:bodyPr>
          <a:lstStyle>
            <a:lvl1pPr marL="7938" indent="31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775"/>
              </a:lnSpc>
              <a:spcBef>
                <a:spcPts val="150"/>
              </a:spcBef>
            </a:pPr>
            <a:r>
              <a:rPr lang="ru-RU" sz="700"/>
              <a:t>правовые системы, редкие  компьютерные программы</a:t>
            </a:r>
          </a:p>
        </p:txBody>
      </p:sp>
      <p:sp>
        <p:nvSpPr>
          <p:cNvPr id="93" name="object 93"/>
          <p:cNvSpPr txBox="1"/>
          <p:nvPr/>
        </p:nvSpPr>
        <p:spPr>
          <a:xfrm>
            <a:off x="4137025" y="6430963"/>
            <a:ext cx="869950" cy="193675"/>
          </a:xfrm>
          <a:prstGeom prst="rect">
            <a:avLst/>
          </a:prstGeom>
        </p:spPr>
        <p:txBody>
          <a:bodyPr lIns="0" tIns="8929" rIns="0" bIns="0">
            <a:spAutoFit/>
          </a:bodyPr>
          <a:lstStyle/>
          <a:p>
            <a:pPr marL="8929">
              <a:spcBef>
                <a:spcPts val="70"/>
              </a:spcBef>
              <a:defRPr/>
            </a:pPr>
            <a:r>
              <a:rPr sz="1200" spc="-67" dirty="0">
                <a:solidFill>
                  <a:srgbClr val="888888"/>
                </a:solidFill>
                <a:latin typeface="Arial"/>
                <a:cs typeface="Arial"/>
              </a:rPr>
              <a:t>Центр</a:t>
            </a:r>
            <a:r>
              <a:rPr sz="1200" spc="-116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1200" spc="-127" dirty="0">
                <a:solidFill>
                  <a:srgbClr val="888888"/>
                </a:solidFill>
                <a:latin typeface="Arial"/>
                <a:cs typeface="Arial"/>
              </a:rPr>
              <a:t>ГРАНИ</a:t>
            </a:r>
            <a:endParaRPr sz="1200">
              <a:latin typeface="Arial"/>
              <a:cs typeface="Arial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8643938" y="6430963"/>
            <a:ext cx="95250" cy="200025"/>
          </a:xfrm>
          <a:prstGeom prst="rect">
            <a:avLst/>
          </a:prstGeom>
        </p:spPr>
        <p:txBody>
          <a:bodyPr lIns="0" tIns="8929" rIns="0" bIns="0">
            <a:spAutoFit/>
          </a:bodyPr>
          <a:lstStyle/>
          <a:p>
            <a:pPr marL="8929">
              <a:spcBef>
                <a:spcPts val="70"/>
              </a:spcBef>
              <a:defRPr/>
            </a:pPr>
            <a:r>
              <a:rPr sz="1200" spc="-60" dirty="0">
                <a:solidFill>
                  <a:srgbClr val="888888"/>
                </a:solidFill>
                <a:latin typeface="Arial"/>
                <a:cs typeface="Arial"/>
              </a:rPr>
              <a:t>8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350" y="98425"/>
            <a:ext cx="8890000" cy="469900"/>
          </a:xfrm>
        </p:spPr>
        <p:txBody>
          <a:bodyPr tIns="8483"/>
          <a:lstStyle/>
          <a:p>
            <a:pPr marL="7938">
              <a:spcBef>
                <a:spcPts val="63"/>
              </a:spcBef>
            </a:pPr>
            <a:r>
              <a:rPr lang="ru-RU" smtClean="0">
                <a:solidFill>
                  <a:srgbClr val="9B2C1F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Рекомендации по поддержке и развитию активизма</a:t>
            </a:r>
            <a:endParaRPr lang="ru-RU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14325" y="688975"/>
            <a:ext cx="8069263" cy="1630363"/>
          </a:xfrm>
          <a:prstGeom prst="rect">
            <a:avLst/>
          </a:prstGeom>
        </p:spPr>
        <p:txBody>
          <a:bodyPr lIns="0" tIns="8483" rIns="0" bIns="0">
            <a:spAutoFit/>
          </a:bodyPr>
          <a:lstStyle>
            <a:lvl1pPr marL="184150" indent="-1762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63"/>
              </a:spcBef>
            </a:pPr>
            <a:r>
              <a:rPr lang="ru-RU" sz="2000"/>
              <a:t>Основано на представлениях активистов о факторах, влияющих на судьбу  инициативы, на их предпочтениях и анализе «историй успеха»</a:t>
            </a:r>
          </a:p>
          <a:p>
            <a:pPr eaLnBrk="1" hangingPunct="1"/>
            <a:endParaRPr lang="ru-RU" sz="17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ts val="2850"/>
              </a:lnSpc>
            </a:pPr>
            <a:r>
              <a:rPr lang="ru-RU" sz="2400" b="1">
                <a:latin typeface="Trebuchet MS" pitchFamily="34" charset="0"/>
              </a:rPr>
              <a:t>Снятие  препятствий</a:t>
            </a:r>
            <a:endParaRPr lang="ru-RU" sz="2400">
              <a:latin typeface="Trebuchet MS" pitchFamily="34" charset="0"/>
            </a:endParaRPr>
          </a:p>
        </p:txBody>
      </p:sp>
      <p:sp>
        <p:nvSpPr>
          <p:cNvPr id="15364" name="object 4"/>
          <p:cNvSpPr>
            <a:spLocks noChangeArrowheads="1"/>
          </p:cNvSpPr>
          <p:nvPr/>
        </p:nvSpPr>
        <p:spPr bwMode="auto">
          <a:xfrm>
            <a:off x="3249613" y="2535238"/>
            <a:ext cx="2673350" cy="26749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5365" name="object 5"/>
          <p:cNvSpPr>
            <a:spLocks noChangeArrowheads="1"/>
          </p:cNvSpPr>
          <p:nvPr/>
        </p:nvSpPr>
        <p:spPr bwMode="auto">
          <a:xfrm>
            <a:off x="3429000" y="2058988"/>
            <a:ext cx="2927350" cy="29702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5366" name="object 6"/>
          <p:cNvSpPr>
            <a:spLocks noChangeArrowheads="1"/>
          </p:cNvSpPr>
          <p:nvPr/>
        </p:nvSpPr>
        <p:spPr bwMode="auto">
          <a:xfrm>
            <a:off x="3730625" y="3363913"/>
            <a:ext cx="1703388" cy="6921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5367" name="object 7"/>
          <p:cNvSpPr>
            <a:spLocks noChangeArrowheads="1"/>
          </p:cNvSpPr>
          <p:nvPr/>
        </p:nvSpPr>
        <p:spPr bwMode="auto">
          <a:xfrm>
            <a:off x="5016500" y="3363913"/>
            <a:ext cx="485775" cy="6921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5368" name="object 8"/>
          <p:cNvSpPr>
            <a:spLocks noChangeArrowheads="1"/>
          </p:cNvSpPr>
          <p:nvPr/>
        </p:nvSpPr>
        <p:spPr bwMode="auto">
          <a:xfrm>
            <a:off x="3940175" y="3570288"/>
            <a:ext cx="1276350" cy="2032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5369" name="object 9"/>
          <p:cNvSpPr>
            <a:spLocks noChangeArrowheads="1"/>
          </p:cNvSpPr>
          <p:nvPr/>
        </p:nvSpPr>
        <p:spPr bwMode="auto">
          <a:xfrm>
            <a:off x="3756025" y="3390900"/>
            <a:ext cx="1652588" cy="639763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5370" name="object 10"/>
          <p:cNvSpPr>
            <a:spLocks noChangeArrowheads="1"/>
          </p:cNvSpPr>
          <p:nvPr/>
        </p:nvSpPr>
        <p:spPr bwMode="auto">
          <a:xfrm>
            <a:off x="5041900" y="3390900"/>
            <a:ext cx="434975" cy="639763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5371" name="object 11"/>
          <p:cNvSpPr>
            <a:spLocks noChangeArrowheads="1"/>
          </p:cNvSpPr>
          <p:nvPr/>
        </p:nvSpPr>
        <p:spPr bwMode="auto">
          <a:xfrm>
            <a:off x="2454275" y="4713288"/>
            <a:ext cx="4235450" cy="1055687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5372" name="object 12"/>
          <p:cNvSpPr>
            <a:spLocks noChangeArrowheads="1"/>
          </p:cNvSpPr>
          <p:nvPr/>
        </p:nvSpPr>
        <p:spPr bwMode="auto">
          <a:xfrm>
            <a:off x="2719388" y="3057525"/>
            <a:ext cx="1841500" cy="2384425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5373" name="object 13"/>
          <p:cNvSpPr>
            <a:spLocks noChangeArrowheads="1"/>
          </p:cNvSpPr>
          <p:nvPr/>
        </p:nvSpPr>
        <p:spPr bwMode="auto">
          <a:xfrm>
            <a:off x="3879850" y="1920875"/>
            <a:ext cx="2525713" cy="3790950"/>
          </a:xfrm>
          <a:prstGeom prst="rect">
            <a:avLst/>
          </a:prstGeom>
          <a:blipFill dpi="0" rotWithShape="1">
            <a:blip r:embed="rId1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5374" name="object 14"/>
          <p:cNvSpPr>
            <a:spLocks noChangeArrowheads="1"/>
          </p:cNvSpPr>
          <p:nvPr/>
        </p:nvSpPr>
        <p:spPr bwMode="auto">
          <a:xfrm>
            <a:off x="4867275" y="2319338"/>
            <a:ext cx="587375" cy="909637"/>
          </a:xfrm>
          <a:prstGeom prst="rect">
            <a:avLst/>
          </a:prstGeom>
          <a:blipFill dpi="0" rotWithShape="1">
            <a:blip r:embed="rId1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5375" name="object 15"/>
          <p:cNvSpPr>
            <a:spLocks noChangeArrowheads="1"/>
          </p:cNvSpPr>
          <p:nvPr/>
        </p:nvSpPr>
        <p:spPr bwMode="auto">
          <a:xfrm>
            <a:off x="4811713" y="4821238"/>
            <a:ext cx="885825" cy="158750"/>
          </a:xfrm>
          <a:prstGeom prst="rect">
            <a:avLst/>
          </a:prstGeom>
          <a:blipFill dpi="0" rotWithShape="1">
            <a:blip r:embed="rId1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5376" name="object 16"/>
          <p:cNvSpPr>
            <a:spLocks noChangeArrowheads="1"/>
          </p:cNvSpPr>
          <p:nvPr/>
        </p:nvSpPr>
        <p:spPr bwMode="auto">
          <a:xfrm>
            <a:off x="4789488" y="5040313"/>
            <a:ext cx="904875" cy="131762"/>
          </a:xfrm>
          <a:prstGeom prst="rect">
            <a:avLst/>
          </a:prstGeom>
          <a:blipFill dpi="0" rotWithShape="1">
            <a:blip r:embed="rId1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5377" name="object 17"/>
          <p:cNvSpPr>
            <a:spLocks noChangeArrowheads="1"/>
          </p:cNvSpPr>
          <p:nvPr/>
        </p:nvSpPr>
        <p:spPr bwMode="auto">
          <a:xfrm>
            <a:off x="2941638" y="3633788"/>
            <a:ext cx="669925" cy="736600"/>
          </a:xfrm>
          <a:prstGeom prst="rect">
            <a:avLst/>
          </a:prstGeom>
          <a:blipFill dpi="0" rotWithShape="1">
            <a:blip r:embed="rId1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8" name="object 18"/>
          <p:cNvSpPr txBox="1"/>
          <p:nvPr/>
        </p:nvSpPr>
        <p:spPr>
          <a:xfrm>
            <a:off x="482600" y="2921000"/>
            <a:ext cx="2028825" cy="1855788"/>
          </a:xfrm>
          <a:prstGeom prst="rect">
            <a:avLst/>
          </a:prstGeom>
        </p:spPr>
        <p:txBody>
          <a:bodyPr lIns="0" tIns="8483" rIns="0" bIns="0">
            <a:spAutoFit/>
          </a:bodyPr>
          <a:lstStyle>
            <a:lvl1pPr marL="585788" indent="666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ts val="63"/>
              </a:spcBef>
            </a:pPr>
            <a:r>
              <a:rPr lang="ru-RU" sz="2400" b="1">
                <a:latin typeface="Trebuchet MS" pitchFamily="34" charset="0"/>
              </a:rPr>
              <a:t>Развитие  культуры</a:t>
            </a:r>
            <a:endParaRPr lang="ru-RU" sz="2400">
              <a:latin typeface="Trebuchet MS" pitchFamily="34" charset="0"/>
            </a:endParaRPr>
          </a:p>
          <a:p>
            <a:pPr algn="r" eaLnBrk="1" hangingPunct="1">
              <a:spcBef>
                <a:spcPts val="13"/>
              </a:spcBef>
            </a:pPr>
            <a:r>
              <a:rPr lang="ru-RU" sz="2400" b="1">
                <a:latin typeface="Trebuchet MS" pitchFamily="34" charset="0"/>
              </a:rPr>
              <a:t>солидарных  коллективны  х действий</a:t>
            </a:r>
            <a:endParaRPr lang="ru-RU" sz="2400">
              <a:latin typeface="Trebuchet MS" pitchFamily="34" charset="0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767513" y="4533900"/>
            <a:ext cx="1741487" cy="766763"/>
          </a:xfrm>
          <a:prstGeom prst="rect">
            <a:avLst/>
          </a:prstGeom>
        </p:spPr>
        <p:txBody>
          <a:bodyPr lIns="0" tIns="22323" rIns="0" bIns="0">
            <a:spAutoFit/>
          </a:bodyPr>
          <a:lstStyle>
            <a:lvl1pPr marL="7938" indent="11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2850"/>
              </a:lnSpc>
              <a:spcBef>
                <a:spcPts val="175"/>
              </a:spcBef>
            </a:pPr>
            <a:r>
              <a:rPr lang="ru-RU" sz="2400" b="1">
                <a:latin typeface="Trebuchet MS" pitchFamily="34" charset="0"/>
              </a:rPr>
              <a:t>Содействие  активистам</a:t>
            </a:r>
            <a:endParaRPr lang="ru-RU" sz="2400">
              <a:latin typeface="Trebuchet MS" pitchFamily="34" charset="0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643938" y="6430963"/>
            <a:ext cx="95250" cy="200025"/>
          </a:xfrm>
          <a:prstGeom prst="rect">
            <a:avLst/>
          </a:prstGeom>
        </p:spPr>
        <p:txBody>
          <a:bodyPr lIns="0" tIns="8929" rIns="0" bIns="0">
            <a:spAutoFit/>
          </a:bodyPr>
          <a:lstStyle/>
          <a:p>
            <a:pPr marL="8929">
              <a:spcBef>
                <a:spcPts val="70"/>
              </a:spcBef>
              <a:defRPr/>
            </a:pPr>
            <a:r>
              <a:rPr sz="1200" spc="-60" dirty="0">
                <a:solidFill>
                  <a:srgbClr val="888888"/>
                </a:solidFill>
                <a:latin typeface="Arial"/>
                <a:cs typeface="Arial"/>
              </a:rPr>
              <a:t>9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object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6387" name="object 3"/>
          <p:cNvSpPr>
            <a:spLocks noGrp="1"/>
          </p:cNvSpPr>
          <p:nvPr>
            <p:ph type="title"/>
          </p:nvPr>
        </p:nvSpPr>
        <p:spPr/>
        <p:txBody>
          <a:bodyPr tIns="12065"/>
          <a:lstStyle/>
          <a:p>
            <a:pPr eaLnBrk="1" hangingPunct="1">
              <a:spcBef>
                <a:spcPts val="100"/>
              </a:spcBef>
            </a:pPr>
            <a:r>
              <a:rPr lang="ru-RU" sz="2800" smtClean="0">
                <a:latin typeface="Calibri" pitchFamily="34" charset="0"/>
                <a:ea typeface="Calibri" pitchFamily="34" charset="0"/>
                <a:cs typeface="Calibri" pitchFamily="34" charset="0"/>
              </a:rPr>
              <a:t>Ресурсные центры тематической специализации  (примеры)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90513" y="1074738"/>
            <a:ext cx="3113087" cy="1270000"/>
          </a:xfrm>
          <a:prstGeom prst="rect">
            <a:avLst/>
          </a:prstGeom>
        </p:spPr>
        <p:txBody>
          <a:bodyPr lIns="0" tIns="73660" rIns="0" bIns="0">
            <a:spAutoFit/>
          </a:bodyPr>
          <a:lstStyle/>
          <a:p>
            <a:pPr marL="12700" fontAlgn="auto">
              <a:spcBef>
                <a:spcPts val="580"/>
              </a:spcBef>
              <a:spcAft>
                <a:spcPts val="0"/>
              </a:spcAft>
              <a:defRPr/>
            </a:pPr>
            <a:r>
              <a:rPr sz="2000" b="1" spc="-5" dirty="0">
                <a:latin typeface="Arial"/>
                <a:cs typeface="Arial"/>
              </a:rPr>
              <a:t>Развитие </a:t>
            </a:r>
            <a:r>
              <a:rPr sz="2000" b="1" dirty="0">
                <a:latin typeface="Arial"/>
                <a:cs typeface="Arial"/>
              </a:rPr>
              <a:t>НКО в</a:t>
            </a:r>
            <a:r>
              <a:rPr sz="2000" b="1" spc="-90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секторе</a:t>
            </a:r>
            <a:endParaRPr sz="2000">
              <a:latin typeface="Arial"/>
              <a:cs typeface="Arial"/>
            </a:endParaRPr>
          </a:p>
          <a:p>
            <a:pPr marL="12700" fontAlgn="auto">
              <a:spcBef>
                <a:spcPts val="480"/>
              </a:spcBef>
              <a:spcAft>
                <a:spcPts val="0"/>
              </a:spcAft>
              <a:defRPr/>
            </a:pPr>
            <a:r>
              <a:rPr sz="2000" b="1" dirty="0">
                <a:latin typeface="Arial"/>
                <a:cs typeface="Arial"/>
              </a:rPr>
              <a:t>социальных</a:t>
            </a:r>
            <a:r>
              <a:rPr sz="2000" b="1" spc="-55" dirty="0">
                <a:latin typeface="Arial"/>
                <a:cs typeface="Arial"/>
              </a:rPr>
              <a:t> </a:t>
            </a:r>
            <a:r>
              <a:rPr sz="2000" b="1" spc="-30" dirty="0">
                <a:latin typeface="Arial"/>
                <a:cs typeface="Arial"/>
              </a:rPr>
              <a:t>услуг</a:t>
            </a:r>
            <a:endParaRPr sz="2000">
              <a:latin typeface="Arial"/>
              <a:cs typeface="Arial"/>
            </a:endParaRPr>
          </a:p>
          <a:p>
            <a:pPr marL="12700" fontAlgn="auto">
              <a:spcBef>
                <a:spcPts val="350"/>
              </a:spcBef>
              <a:spcAft>
                <a:spcPts val="0"/>
              </a:spcAft>
              <a:defRPr/>
            </a:pPr>
            <a:r>
              <a:rPr sz="1400" dirty="0">
                <a:solidFill>
                  <a:srgbClr val="585858"/>
                </a:solidFill>
                <a:latin typeface="Arial"/>
                <a:cs typeface="Arial"/>
              </a:rPr>
              <a:t>Центр</a:t>
            </a:r>
            <a:r>
              <a:rPr sz="1400" spc="-35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Arial"/>
                <a:cs typeface="Arial"/>
              </a:rPr>
              <a:t>ГРАНИ</a:t>
            </a:r>
            <a:endParaRPr sz="1400">
              <a:latin typeface="Arial"/>
              <a:cs typeface="Arial"/>
            </a:endParaRPr>
          </a:p>
          <a:p>
            <a:pPr marL="12700" fontAlgn="auto">
              <a:spcBef>
                <a:spcPts val="335"/>
              </a:spcBef>
              <a:spcAft>
                <a:spcPts val="0"/>
              </a:spcAft>
              <a:defRPr/>
            </a:pPr>
            <a:r>
              <a:rPr sz="1400" dirty="0">
                <a:solidFill>
                  <a:srgbClr val="585858"/>
                </a:solidFill>
                <a:latin typeface="Arial"/>
                <a:cs typeface="Arial"/>
              </a:rPr>
              <a:t>Центр </a:t>
            </a:r>
            <a:r>
              <a:rPr sz="1400" spc="-5" dirty="0">
                <a:solidFill>
                  <a:srgbClr val="585858"/>
                </a:solidFill>
                <a:latin typeface="Arial"/>
                <a:cs typeface="Arial"/>
              </a:rPr>
              <a:t>инноваций социальной</a:t>
            </a:r>
            <a:r>
              <a:rPr sz="1400" spc="-95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585858"/>
                </a:solidFill>
                <a:latin typeface="Arial"/>
                <a:cs typeface="Arial"/>
              </a:rPr>
              <a:t>сферы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389" name="object 5"/>
          <p:cNvSpPr>
            <a:spLocks noChangeArrowheads="1"/>
          </p:cNvSpPr>
          <p:nvPr/>
        </p:nvSpPr>
        <p:spPr bwMode="auto">
          <a:xfrm>
            <a:off x="2679700" y="5416550"/>
            <a:ext cx="3786188" cy="4413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6390" name="object 6"/>
          <p:cNvSpPr>
            <a:spLocks noChangeArrowheads="1"/>
          </p:cNvSpPr>
          <p:nvPr/>
        </p:nvSpPr>
        <p:spPr bwMode="auto">
          <a:xfrm>
            <a:off x="3565525" y="2684463"/>
            <a:ext cx="2011363" cy="2008187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6391" name="object 7"/>
          <p:cNvSpPr>
            <a:spLocks noChangeArrowheads="1"/>
          </p:cNvSpPr>
          <p:nvPr/>
        </p:nvSpPr>
        <p:spPr bwMode="auto">
          <a:xfrm>
            <a:off x="3460750" y="1230313"/>
            <a:ext cx="2306638" cy="2255837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6392" name="object 8"/>
          <p:cNvSpPr>
            <a:spLocks noChangeArrowheads="1"/>
          </p:cNvSpPr>
          <p:nvPr/>
        </p:nvSpPr>
        <p:spPr bwMode="auto">
          <a:xfrm>
            <a:off x="2270125" y="2116138"/>
            <a:ext cx="2139950" cy="2268537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6393" name="object 9"/>
          <p:cNvSpPr>
            <a:spLocks noChangeArrowheads="1"/>
          </p:cNvSpPr>
          <p:nvPr/>
        </p:nvSpPr>
        <p:spPr bwMode="auto">
          <a:xfrm>
            <a:off x="4760913" y="2193925"/>
            <a:ext cx="2212975" cy="2282825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6394" name="object 10"/>
          <p:cNvSpPr>
            <a:spLocks noChangeArrowheads="1"/>
          </p:cNvSpPr>
          <p:nvPr/>
        </p:nvSpPr>
        <p:spPr bwMode="auto">
          <a:xfrm>
            <a:off x="2709863" y="3787775"/>
            <a:ext cx="2109787" cy="1938338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6395" name="object 11"/>
          <p:cNvSpPr>
            <a:spLocks noChangeArrowheads="1"/>
          </p:cNvSpPr>
          <p:nvPr/>
        </p:nvSpPr>
        <p:spPr bwMode="auto">
          <a:xfrm>
            <a:off x="4298950" y="3703638"/>
            <a:ext cx="2111375" cy="2128837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6396" name="object 12"/>
          <p:cNvSpPr>
            <a:spLocks noChangeArrowheads="1"/>
          </p:cNvSpPr>
          <p:nvPr/>
        </p:nvSpPr>
        <p:spPr bwMode="auto">
          <a:xfrm>
            <a:off x="336550" y="2749550"/>
            <a:ext cx="2589213" cy="0"/>
          </a:xfrm>
          <a:custGeom>
            <a:avLst/>
            <a:gdLst>
              <a:gd name="T0" fmla="*/ 0 w 2589530"/>
              <a:gd name="T1" fmla="*/ 2589530 w 2589530"/>
            </a:gdLst>
            <a:ahLst/>
            <a:cxnLst/>
            <a:rect l="T0" t="0" r="T1" b="0"/>
            <a:pathLst>
              <a:path w="2589530">
                <a:moveTo>
                  <a:pt x="0" y="0"/>
                </a:moveTo>
                <a:lnTo>
                  <a:pt x="2589530" y="0"/>
                </a:lnTo>
              </a:path>
            </a:pathLst>
          </a:custGeom>
          <a:noFill/>
          <a:ln w="12700">
            <a:solidFill>
              <a:srgbClr val="BEBEBE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6397" name="object 13"/>
          <p:cNvSpPr>
            <a:spLocks noChangeArrowheads="1"/>
          </p:cNvSpPr>
          <p:nvPr/>
        </p:nvSpPr>
        <p:spPr bwMode="auto">
          <a:xfrm>
            <a:off x="6218238" y="2749550"/>
            <a:ext cx="2601912" cy="0"/>
          </a:xfrm>
          <a:custGeom>
            <a:avLst/>
            <a:gdLst>
              <a:gd name="T0" fmla="*/ 0 w 2602229"/>
              <a:gd name="T1" fmla="*/ 2602229 w 2602229"/>
            </a:gdLst>
            <a:ahLst/>
            <a:cxnLst/>
            <a:rect l="T0" t="0" r="T1" b="0"/>
            <a:pathLst>
              <a:path w="2602229">
                <a:moveTo>
                  <a:pt x="0" y="0"/>
                </a:moveTo>
                <a:lnTo>
                  <a:pt x="2602229" y="0"/>
                </a:lnTo>
              </a:path>
            </a:pathLst>
          </a:custGeom>
          <a:noFill/>
          <a:ln w="12700">
            <a:solidFill>
              <a:srgbClr val="BEBEBE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6398" name="object 14"/>
          <p:cNvSpPr>
            <a:spLocks noChangeArrowheads="1"/>
          </p:cNvSpPr>
          <p:nvPr/>
        </p:nvSpPr>
        <p:spPr bwMode="auto">
          <a:xfrm>
            <a:off x="323850" y="4725988"/>
            <a:ext cx="2686050" cy="0"/>
          </a:xfrm>
          <a:custGeom>
            <a:avLst/>
            <a:gdLst>
              <a:gd name="T0" fmla="*/ 0 w 2686050"/>
              <a:gd name="T1" fmla="*/ 2686050 w 2686050"/>
            </a:gdLst>
            <a:ahLst/>
            <a:cxnLst/>
            <a:rect l="T0" t="0" r="T1" b="0"/>
            <a:pathLst>
              <a:path w="2686050">
                <a:moveTo>
                  <a:pt x="0" y="0"/>
                </a:moveTo>
                <a:lnTo>
                  <a:pt x="2686050" y="0"/>
                </a:lnTo>
              </a:path>
            </a:pathLst>
          </a:custGeom>
          <a:noFill/>
          <a:ln w="12700">
            <a:solidFill>
              <a:srgbClr val="BEBEBE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6399" name="object 15"/>
          <p:cNvSpPr>
            <a:spLocks noChangeArrowheads="1"/>
          </p:cNvSpPr>
          <p:nvPr/>
        </p:nvSpPr>
        <p:spPr bwMode="auto">
          <a:xfrm>
            <a:off x="6115050" y="4725988"/>
            <a:ext cx="2705100" cy="0"/>
          </a:xfrm>
          <a:custGeom>
            <a:avLst/>
            <a:gdLst>
              <a:gd name="T0" fmla="*/ 0 w 2705100"/>
              <a:gd name="T1" fmla="*/ 2705100 w 2705100"/>
            </a:gdLst>
            <a:ahLst/>
            <a:cxnLst/>
            <a:rect l="T0" t="0" r="T1" b="0"/>
            <a:pathLst>
              <a:path w="2705100">
                <a:moveTo>
                  <a:pt x="0" y="0"/>
                </a:moveTo>
                <a:lnTo>
                  <a:pt x="2705100" y="0"/>
                </a:lnTo>
              </a:path>
            </a:pathLst>
          </a:custGeom>
          <a:noFill/>
          <a:ln w="12700">
            <a:solidFill>
              <a:srgbClr val="BEBEBE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6400" name="object 16"/>
          <p:cNvSpPr txBox="1">
            <a:spLocks noChangeArrowheads="1"/>
          </p:cNvSpPr>
          <p:nvPr/>
        </p:nvSpPr>
        <p:spPr bwMode="auto">
          <a:xfrm>
            <a:off x="311150" y="2820988"/>
            <a:ext cx="2279650" cy="178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3335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2000" b="1"/>
              <a:t>Информационная  поддержка</a:t>
            </a:r>
            <a:endParaRPr lang="ru-RU" sz="2000"/>
          </a:p>
          <a:p>
            <a:pPr eaLnBrk="1" hangingPunct="1">
              <a:spcBef>
                <a:spcPts val="13"/>
              </a:spcBef>
            </a:pPr>
            <a:r>
              <a:rPr lang="ru-RU" sz="1400">
                <a:solidFill>
                  <a:srgbClr val="585858"/>
                </a:solidFill>
              </a:rPr>
              <a:t>Агентство социальной  информации</a:t>
            </a:r>
            <a:endParaRPr lang="ru-RU" sz="1400"/>
          </a:p>
          <a:p>
            <a:pPr eaLnBrk="1" hangingPunct="1">
              <a:spcBef>
                <a:spcPts val="338"/>
              </a:spcBef>
            </a:pPr>
            <a:r>
              <a:rPr lang="ru-RU" sz="1400">
                <a:solidFill>
                  <a:srgbClr val="585858"/>
                </a:solidFill>
              </a:rPr>
              <a:t>Теплица социальных</a:t>
            </a:r>
            <a:endParaRPr lang="ru-RU" sz="1400"/>
          </a:p>
          <a:p>
            <a:pPr eaLnBrk="1" hangingPunct="1"/>
            <a:r>
              <a:rPr lang="ru-RU" sz="1400">
                <a:solidFill>
                  <a:srgbClr val="585858"/>
                </a:solidFill>
              </a:rPr>
              <a:t>технологий</a:t>
            </a:r>
            <a:endParaRPr lang="ru-RU" sz="1400"/>
          </a:p>
          <a:p>
            <a:pPr eaLnBrk="1" hangingPunct="1">
              <a:spcBef>
                <a:spcPts val="338"/>
              </a:spcBef>
            </a:pPr>
            <a:r>
              <a:rPr lang="ru-RU" sz="1400">
                <a:solidFill>
                  <a:srgbClr val="585858"/>
                </a:solidFill>
              </a:rPr>
              <a:t>Инфодом Алтай</a:t>
            </a:r>
            <a:endParaRPr lang="ru-RU" sz="1400"/>
          </a:p>
        </p:txBody>
      </p:sp>
      <p:sp>
        <p:nvSpPr>
          <p:cNvPr id="16401" name="object 17"/>
          <p:cNvSpPr txBox="1">
            <a:spLocks noChangeArrowheads="1"/>
          </p:cNvSpPr>
          <p:nvPr/>
        </p:nvSpPr>
        <p:spPr bwMode="auto">
          <a:xfrm>
            <a:off x="6677025" y="3090863"/>
            <a:ext cx="2214563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3335" rIns="0" bIns="0">
            <a:spAutoFit/>
          </a:bodyPr>
          <a:lstStyle>
            <a:lvl1pPr marL="106363" indent="9223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2000" b="1"/>
              <a:t>Развитие  согласительных</a:t>
            </a:r>
            <a:endParaRPr lang="ru-RU" sz="2000"/>
          </a:p>
          <a:p>
            <a:pPr eaLnBrk="1" hangingPunct="1"/>
            <a:r>
              <a:rPr lang="ru-RU" sz="2000" b="1"/>
              <a:t>процедур</a:t>
            </a:r>
            <a:endParaRPr lang="ru-RU" sz="2000"/>
          </a:p>
          <a:p>
            <a:pPr algn="r" eaLnBrk="1" hangingPunct="1">
              <a:spcBef>
                <a:spcPts val="350"/>
              </a:spcBef>
            </a:pPr>
            <a:r>
              <a:rPr lang="ru-RU" sz="1400">
                <a:solidFill>
                  <a:srgbClr val="585858"/>
                </a:solidFill>
              </a:rPr>
              <a:t>Центр «Судебно правовая</a:t>
            </a:r>
            <a:endParaRPr lang="ru-RU" sz="1400"/>
          </a:p>
          <a:p>
            <a:pPr algn="r" eaLnBrk="1" hangingPunct="1"/>
            <a:r>
              <a:rPr lang="ru-RU" sz="1400">
                <a:solidFill>
                  <a:srgbClr val="585858"/>
                </a:solidFill>
              </a:rPr>
              <a:t>реформа».</a:t>
            </a:r>
            <a:endParaRPr lang="ru-RU" sz="1400"/>
          </a:p>
        </p:txBody>
      </p:sp>
      <p:sp>
        <p:nvSpPr>
          <p:cNvPr id="16402" name="object 18"/>
          <p:cNvSpPr txBox="1">
            <a:spLocks noChangeArrowheads="1"/>
          </p:cNvSpPr>
          <p:nvPr/>
        </p:nvSpPr>
        <p:spPr bwMode="auto">
          <a:xfrm>
            <a:off x="311150" y="4797425"/>
            <a:ext cx="2697163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2000" b="1"/>
              <a:t>Правовая поддержка</a:t>
            </a:r>
            <a:endParaRPr lang="ru-RU" sz="2000"/>
          </a:p>
          <a:p>
            <a:pPr eaLnBrk="1" hangingPunct="1">
              <a:spcBef>
                <a:spcPts val="25"/>
              </a:spcBef>
            </a:pPr>
            <a:r>
              <a:rPr lang="ru-RU" sz="1400">
                <a:solidFill>
                  <a:srgbClr val="585858"/>
                </a:solidFill>
              </a:rPr>
              <a:t>Юристы за гражданское</a:t>
            </a:r>
            <a:endParaRPr lang="ru-RU" sz="1400"/>
          </a:p>
          <a:p>
            <a:pPr eaLnBrk="1" hangingPunct="1"/>
            <a:r>
              <a:rPr lang="ru-RU" sz="1400">
                <a:solidFill>
                  <a:srgbClr val="585858"/>
                </a:solidFill>
              </a:rPr>
              <a:t>общество</a:t>
            </a:r>
            <a:endParaRPr lang="ru-RU" sz="1400"/>
          </a:p>
          <a:p>
            <a:pPr eaLnBrk="1" hangingPunct="1">
              <a:spcBef>
                <a:spcPts val="338"/>
              </a:spcBef>
            </a:pPr>
            <a:r>
              <a:rPr lang="ru-RU" sz="1400">
                <a:solidFill>
                  <a:srgbClr val="585858"/>
                </a:solidFill>
              </a:rPr>
              <a:t>Ресурсный правозащитный  центр</a:t>
            </a:r>
            <a:endParaRPr lang="ru-RU" sz="1400"/>
          </a:p>
        </p:txBody>
      </p:sp>
      <p:sp>
        <p:nvSpPr>
          <p:cNvPr id="16403" name="object 19"/>
          <p:cNvSpPr txBox="1">
            <a:spLocks noChangeArrowheads="1"/>
          </p:cNvSpPr>
          <p:nvPr/>
        </p:nvSpPr>
        <p:spPr bwMode="auto">
          <a:xfrm>
            <a:off x="6799263" y="4975225"/>
            <a:ext cx="2035175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16827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2000" b="1"/>
              <a:t>Бухучет в НКО</a:t>
            </a:r>
            <a:endParaRPr lang="ru-RU" sz="2000"/>
          </a:p>
          <a:p>
            <a:pPr eaLnBrk="1" hangingPunct="1">
              <a:spcBef>
                <a:spcPts val="13"/>
              </a:spcBef>
            </a:pPr>
            <a:r>
              <a:rPr lang="ru-RU" sz="1400">
                <a:solidFill>
                  <a:srgbClr val="585858"/>
                </a:solidFill>
              </a:rPr>
              <a:t>НП «Клуб бухгалтеров и  аудиторов НКО».</a:t>
            </a:r>
            <a:endParaRPr lang="ru-RU" sz="1400"/>
          </a:p>
        </p:txBody>
      </p:sp>
      <p:sp>
        <p:nvSpPr>
          <p:cNvPr id="20" name="object 20"/>
          <p:cNvSpPr txBox="1"/>
          <p:nvPr/>
        </p:nvSpPr>
        <p:spPr>
          <a:xfrm>
            <a:off x="4057650" y="6427788"/>
            <a:ext cx="1031875" cy="207962"/>
          </a:xfrm>
          <a:prstGeom prst="rect">
            <a:avLst/>
          </a:prstGeom>
        </p:spPr>
        <p:txBody>
          <a:bodyPr lIns="0" tIns="1270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1200">
                <a:solidFill>
                  <a:srgbClr val="888888"/>
                </a:solidFill>
                <a:latin typeface="Calibri" pitchFamily="34" charset="0"/>
              </a:rPr>
              <a:t>© Центр ГРАНИ</a:t>
            </a:r>
            <a:endParaRPr lang="ru-RU" sz="1200">
              <a:latin typeface="Calibri" pitchFamily="34" charset="0"/>
            </a:endParaRPr>
          </a:p>
        </p:txBody>
      </p:sp>
      <p:sp>
        <p:nvSpPr>
          <p:cNvPr id="16405" name="object 21"/>
          <p:cNvSpPr txBox="1">
            <a:spLocks noChangeArrowheads="1"/>
          </p:cNvSpPr>
          <p:nvPr/>
        </p:nvSpPr>
        <p:spPr bwMode="auto">
          <a:xfrm>
            <a:off x="6251575" y="1238250"/>
            <a:ext cx="2582863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3335" rIns="0" bIns="0">
            <a:spAutoFit/>
          </a:bodyPr>
          <a:lstStyle>
            <a:lvl1pPr marL="12700" indent="317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2000" b="1"/>
              <a:t>Развитие фондов  местных сообществ</a:t>
            </a:r>
            <a:endParaRPr lang="ru-RU" sz="2000"/>
          </a:p>
          <a:p>
            <a:pPr algn="r" eaLnBrk="1" hangingPunct="1">
              <a:spcBef>
                <a:spcPts val="350"/>
              </a:spcBef>
            </a:pPr>
            <a:r>
              <a:rPr lang="ru-RU" sz="1400">
                <a:solidFill>
                  <a:srgbClr val="585858"/>
                </a:solidFill>
              </a:rPr>
              <a:t>Партнерство фондов местных</a:t>
            </a:r>
            <a:endParaRPr lang="ru-RU" sz="1400"/>
          </a:p>
          <a:p>
            <a:pPr algn="r" eaLnBrk="1" hangingPunct="1"/>
            <a:r>
              <a:rPr lang="ru-RU" sz="1400">
                <a:solidFill>
                  <a:srgbClr val="585858"/>
                </a:solidFill>
              </a:rPr>
              <a:t>сообществ.</a:t>
            </a:r>
            <a:endParaRPr lang="ru-RU" sz="1400"/>
          </a:p>
        </p:txBody>
      </p:sp>
      <p:sp>
        <p:nvSpPr>
          <p:cNvPr id="22" name="object 22"/>
          <p:cNvSpPr txBox="1"/>
          <p:nvPr/>
        </p:nvSpPr>
        <p:spPr>
          <a:xfrm>
            <a:off x="3187700" y="5788025"/>
            <a:ext cx="3492500" cy="546100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defRPr/>
            </a:pPr>
            <a:r>
              <a:rPr sz="2000" b="1" spc="-5" dirty="0">
                <a:latin typeface="Arial"/>
                <a:cs typeface="Arial"/>
              </a:rPr>
              <a:t>Развитие</a:t>
            </a:r>
            <a:r>
              <a:rPr sz="2000" b="1" spc="-55" dirty="0">
                <a:latin typeface="Arial"/>
                <a:cs typeface="Arial"/>
              </a:rPr>
              <a:t> </a:t>
            </a:r>
            <a:r>
              <a:rPr sz="2000" b="1" spc="-25" dirty="0">
                <a:latin typeface="Arial"/>
                <a:cs typeface="Arial"/>
              </a:rPr>
              <a:t>добровольчества</a:t>
            </a:r>
            <a:endParaRPr sz="2000">
              <a:latin typeface="Arial"/>
              <a:cs typeface="Arial"/>
            </a:endParaRPr>
          </a:p>
          <a:p>
            <a:pPr marL="1015365" fontAlgn="auto">
              <a:spcBef>
                <a:spcPts val="10"/>
              </a:spcBef>
              <a:spcAft>
                <a:spcPts val="0"/>
              </a:spcAft>
              <a:defRPr/>
            </a:pPr>
            <a:r>
              <a:rPr sz="1400" spc="-15" dirty="0">
                <a:solidFill>
                  <a:srgbClr val="585858"/>
                </a:solidFill>
                <a:latin typeface="Arial"/>
                <a:cs typeface="Arial"/>
              </a:rPr>
              <a:t>Благотворительное</a:t>
            </a:r>
            <a:r>
              <a:rPr sz="1400" spc="-80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585858"/>
                </a:solidFill>
                <a:latin typeface="Arial"/>
                <a:cs typeface="Arial"/>
              </a:rPr>
              <a:t>общество</a:t>
            </a:r>
            <a:endParaRPr sz="14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195888" y="6350000"/>
            <a:ext cx="1484312" cy="239713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1400" spc="-5" dirty="0">
                <a:solidFill>
                  <a:srgbClr val="585858"/>
                </a:solidFill>
                <a:latin typeface="Arial"/>
                <a:cs typeface="Arial"/>
              </a:rPr>
              <a:t>«Невский</a:t>
            </a:r>
            <a:r>
              <a:rPr sz="1400" spc="-45" dirty="0">
                <a:solidFill>
                  <a:srgbClr val="585858"/>
                </a:solidFill>
                <a:latin typeface="Arial"/>
                <a:cs typeface="Arial"/>
              </a:rPr>
              <a:t> </a:t>
            </a:r>
            <a:r>
              <a:rPr sz="1400" spc="-15" dirty="0">
                <a:solidFill>
                  <a:srgbClr val="585858"/>
                </a:solidFill>
                <a:latin typeface="Arial"/>
                <a:cs typeface="Arial"/>
              </a:rPr>
              <a:t>Ангел».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object 2"/>
          <p:cNvSpPr>
            <a:spLocks noGrp="1"/>
          </p:cNvSpPr>
          <p:nvPr>
            <p:ph type="title"/>
          </p:nvPr>
        </p:nvSpPr>
        <p:spPr/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Calibri" pitchFamily="34" charset="0"/>
                <a:ea typeface="Calibri" pitchFamily="34" charset="0"/>
                <a:cs typeface="Calibri" pitchFamily="34" charset="0"/>
              </a:rPr>
              <a:t>Актуальные требования к региональным и  муниципальным программам</a:t>
            </a:r>
          </a:p>
        </p:txBody>
      </p:sp>
      <p:sp>
        <p:nvSpPr>
          <p:cNvPr id="17411" name="object 3"/>
          <p:cNvSpPr>
            <a:spLocks noChangeArrowheads="1"/>
          </p:cNvSpPr>
          <p:nvPr/>
        </p:nvSpPr>
        <p:spPr bwMode="auto">
          <a:xfrm>
            <a:off x="5076825" y="1263650"/>
            <a:ext cx="231775" cy="284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12" name="object 4"/>
          <p:cNvSpPr>
            <a:spLocks noChangeArrowheads="1"/>
          </p:cNvSpPr>
          <p:nvPr/>
        </p:nvSpPr>
        <p:spPr bwMode="auto">
          <a:xfrm>
            <a:off x="5076825" y="2233613"/>
            <a:ext cx="231775" cy="2857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13" name="object 5"/>
          <p:cNvSpPr>
            <a:spLocks noChangeArrowheads="1"/>
          </p:cNvSpPr>
          <p:nvPr/>
        </p:nvSpPr>
        <p:spPr bwMode="auto">
          <a:xfrm>
            <a:off x="5076825" y="3492500"/>
            <a:ext cx="231775" cy="2857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14" name="object 6"/>
          <p:cNvSpPr>
            <a:spLocks noChangeArrowheads="1"/>
          </p:cNvSpPr>
          <p:nvPr/>
        </p:nvSpPr>
        <p:spPr bwMode="auto">
          <a:xfrm>
            <a:off x="5076825" y="4175125"/>
            <a:ext cx="231775" cy="284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15" name="object 7"/>
          <p:cNvSpPr>
            <a:spLocks noChangeArrowheads="1"/>
          </p:cNvSpPr>
          <p:nvPr/>
        </p:nvSpPr>
        <p:spPr bwMode="auto">
          <a:xfrm>
            <a:off x="5076825" y="4856163"/>
            <a:ext cx="231775" cy="28416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16" name="object 8"/>
          <p:cNvSpPr>
            <a:spLocks noChangeArrowheads="1"/>
          </p:cNvSpPr>
          <p:nvPr/>
        </p:nvSpPr>
        <p:spPr bwMode="auto">
          <a:xfrm>
            <a:off x="5076825" y="5535613"/>
            <a:ext cx="231775" cy="2857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17" name="object 9"/>
          <p:cNvSpPr txBox="1">
            <a:spLocks noChangeArrowheads="1"/>
          </p:cNvSpPr>
          <p:nvPr/>
        </p:nvSpPr>
        <p:spPr bwMode="auto">
          <a:xfrm>
            <a:off x="5243513" y="1223963"/>
            <a:ext cx="3146425" cy="489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556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2275"/>
              </a:lnSpc>
              <a:spcBef>
                <a:spcPts val="275"/>
              </a:spcBef>
            </a:pPr>
            <a:r>
              <a:rPr lang="ru-RU" sz="2000">
                <a:latin typeface="Calibri" pitchFamily="34" charset="0"/>
              </a:rPr>
              <a:t>Принципы публичности  принятия решений о</a:t>
            </a:r>
          </a:p>
          <a:p>
            <a:pPr eaLnBrk="1" hangingPunct="1">
              <a:lnSpc>
                <a:spcPts val="2225"/>
              </a:lnSpc>
            </a:pPr>
            <a:r>
              <a:rPr lang="ru-RU" sz="2000">
                <a:latin typeface="Calibri" pitchFamily="34" charset="0"/>
              </a:rPr>
              <a:t>поддержке</a:t>
            </a:r>
          </a:p>
          <a:p>
            <a:pPr eaLnBrk="1" hangingPunct="1">
              <a:lnSpc>
                <a:spcPts val="2275"/>
              </a:lnSpc>
              <a:spcBef>
                <a:spcPts val="863"/>
              </a:spcBef>
            </a:pPr>
            <a:r>
              <a:rPr lang="ru-RU" sz="2000">
                <a:latin typeface="Calibri" pitchFamily="34" charset="0"/>
              </a:rPr>
              <a:t>Учет особенности региона  при определении видов  деятельности – оснований  для отнесения к СО НКО</a:t>
            </a:r>
          </a:p>
          <a:p>
            <a:pPr eaLnBrk="1" hangingPunct="1">
              <a:lnSpc>
                <a:spcPts val="2338"/>
              </a:lnSpc>
              <a:spcBef>
                <a:spcPts val="625"/>
              </a:spcBef>
            </a:pPr>
            <a:r>
              <a:rPr lang="ru-RU" sz="2000">
                <a:latin typeface="Calibri" pitchFamily="34" charset="0"/>
              </a:rPr>
              <a:t>Конкурсность при</a:t>
            </a:r>
          </a:p>
          <a:p>
            <a:pPr eaLnBrk="1" hangingPunct="1">
              <a:lnSpc>
                <a:spcPts val="2338"/>
              </a:lnSpc>
            </a:pPr>
            <a:r>
              <a:rPr lang="ru-RU" sz="2000">
                <a:latin typeface="Calibri" pitchFamily="34" charset="0"/>
              </a:rPr>
              <a:t>распределении субсидий</a:t>
            </a:r>
          </a:p>
          <a:p>
            <a:pPr eaLnBrk="1" hangingPunct="1">
              <a:lnSpc>
                <a:spcPts val="2275"/>
              </a:lnSpc>
              <a:spcBef>
                <a:spcPts val="863"/>
              </a:spcBef>
            </a:pPr>
            <a:r>
              <a:rPr lang="ru-RU" sz="2000">
                <a:latin typeface="Calibri" pitchFamily="34" charset="0"/>
              </a:rPr>
              <a:t>Создание информационного  Интернет-портала</a:t>
            </a:r>
          </a:p>
          <a:p>
            <a:pPr eaLnBrk="1" hangingPunct="1">
              <a:lnSpc>
                <a:spcPts val="2275"/>
              </a:lnSpc>
              <a:spcBef>
                <a:spcPts val="800"/>
              </a:spcBef>
            </a:pPr>
            <a:r>
              <a:rPr lang="ru-RU" sz="2000">
                <a:latin typeface="Calibri" pitchFamily="34" charset="0"/>
              </a:rPr>
              <a:t>Размещение социальной  рекламы СО НКО</a:t>
            </a:r>
          </a:p>
          <a:p>
            <a:pPr eaLnBrk="1" hangingPunct="1">
              <a:lnSpc>
                <a:spcPts val="2338"/>
              </a:lnSpc>
              <a:spcBef>
                <a:spcPts val="613"/>
              </a:spcBef>
            </a:pPr>
            <a:r>
              <a:rPr lang="ru-RU" sz="2000">
                <a:latin typeface="Calibri" pitchFamily="34" charset="0"/>
              </a:rPr>
              <a:t>Содействие повышению</a:t>
            </a:r>
          </a:p>
          <a:p>
            <a:pPr eaLnBrk="1" hangingPunct="1">
              <a:lnSpc>
                <a:spcPts val="2338"/>
              </a:lnSpc>
            </a:pPr>
            <a:r>
              <a:rPr lang="ru-RU" sz="2000">
                <a:latin typeface="Calibri" pitchFamily="34" charset="0"/>
              </a:rPr>
              <a:t>прозрачности СО НКО</a:t>
            </a:r>
          </a:p>
        </p:txBody>
      </p:sp>
      <p:sp>
        <p:nvSpPr>
          <p:cNvPr id="17418" name="object 10"/>
          <p:cNvSpPr>
            <a:spLocks noChangeArrowheads="1"/>
          </p:cNvSpPr>
          <p:nvPr/>
        </p:nvSpPr>
        <p:spPr bwMode="auto">
          <a:xfrm>
            <a:off x="381000" y="2159000"/>
            <a:ext cx="3109913" cy="31194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19" name="object 11"/>
          <p:cNvSpPr>
            <a:spLocks noChangeArrowheads="1"/>
          </p:cNvSpPr>
          <p:nvPr/>
        </p:nvSpPr>
        <p:spPr bwMode="auto">
          <a:xfrm>
            <a:off x="223838" y="5086350"/>
            <a:ext cx="969962" cy="128587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20" name="object 12"/>
          <p:cNvSpPr>
            <a:spLocks noChangeArrowheads="1"/>
          </p:cNvSpPr>
          <p:nvPr/>
        </p:nvSpPr>
        <p:spPr bwMode="auto">
          <a:xfrm>
            <a:off x="973138" y="4962525"/>
            <a:ext cx="354012" cy="4191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21" name="object 13"/>
          <p:cNvSpPr>
            <a:spLocks noChangeArrowheads="1"/>
          </p:cNvSpPr>
          <p:nvPr/>
        </p:nvSpPr>
        <p:spPr bwMode="auto">
          <a:xfrm>
            <a:off x="2890838" y="3244850"/>
            <a:ext cx="1339850" cy="728663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22" name="object 14"/>
          <p:cNvSpPr>
            <a:spLocks noChangeArrowheads="1"/>
          </p:cNvSpPr>
          <p:nvPr/>
        </p:nvSpPr>
        <p:spPr bwMode="auto">
          <a:xfrm>
            <a:off x="2833688" y="3538538"/>
            <a:ext cx="368300" cy="2032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23" name="object 15"/>
          <p:cNvSpPr>
            <a:spLocks noChangeArrowheads="1"/>
          </p:cNvSpPr>
          <p:nvPr/>
        </p:nvSpPr>
        <p:spPr bwMode="auto">
          <a:xfrm>
            <a:off x="2784475" y="5078413"/>
            <a:ext cx="906463" cy="1311275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24" name="object 16"/>
          <p:cNvSpPr>
            <a:spLocks noChangeArrowheads="1"/>
          </p:cNvSpPr>
          <p:nvPr/>
        </p:nvSpPr>
        <p:spPr bwMode="auto">
          <a:xfrm>
            <a:off x="3355975" y="1504950"/>
            <a:ext cx="1266825" cy="1020763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25" name="object 17"/>
          <p:cNvSpPr>
            <a:spLocks noChangeArrowheads="1"/>
          </p:cNvSpPr>
          <p:nvPr/>
        </p:nvSpPr>
        <p:spPr bwMode="auto">
          <a:xfrm>
            <a:off x="3219450" y="2263775"/>
            <a:ext cx="407988" cy="398463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26" name="object 18"/>
          <p:cNvSpPr>
            <a:spLocks noChangeArrowheads="1"/>
          </p:cNvSpPr>
          <p:nvPr/>
        </p:nvSpPr>
        <p:spPr bwMode="auto">
          <a:xfrm>
            <a:off x="801688" y="2097088"/>
            <a:ext cx="2190750" cy="493712"/>
          </a:xfrm>
          <a:prstGeom prst="rect">
            <a:avLst/>
          </a:prstGeom>
          <a:blipFill dpi="0" rotWithShape="1">
            <a:blip r:embed="rId1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7427" name="object 19"/>
          <p:cNvSpPr>
            <a:spLocks noChangeArrowheads="1"/>
          </p:cNvSpPr>
          <p:nvPr/>
        </p:nvSpPr>
        <p:spPr bwMode="auto">
          <a:xfrm>
            <a:off x="2684463" y="4975225"/>
            <a:ext cx="319087" cy="415925"/>
          </a:xfrm>
          <a:prstGeom prst="rect">
            <a:avLst/>
          </a:prstGeom>
          <a:blipFill dpi="0" rotWithShape="1">
            <a:blip r:embed="rId1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057650" y="6465888"/>
            <a:ext cx="1031875" cy="177800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238"/>
              </a:lnSpc>
            </a:pPr>
            <a:r>
              <a:rPr lang="ru-RU" sz="1200">
                <a:solidFill>
                  <a:srgbClr val="888888"/>
                </a:solidFill>
                <a:latin typeface="Calibri" pitchFamily="34" charset="0"/>
              </a:rPr>
              <a:t>© Центр ГРАНИ</a:t>
            </a:r>
            <a:endParaRPr lang="ru-RU" sz="12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4325" y="50800"/>
            <a:ext cx="6913563" cy="931863"/>
          </a:xfrm>
        </p:spPr>
        <p:txBody>
          <a:bodyPr tIns="8483"/>
          <a:lstStyle/>
          <a:p>
            <a:pPr marL="7938">
              <a:spcBef>
                <a:spcPts val="63"/>
              </a:spcBef>
            </a:pPr>
            <a:r>
              <a:rPr lang="ru-RU" smtClean="0">
                <a:latin typeface="Calibri" pitchFamily="34" charset="0"/>
                <a:ea typeface="Calibri" pitchFamily="34" charset="0"/>
                <a:cs typeface="Calibri" pitchFamily="34" charset="0"/>
              </a:rPr>
              <a:t>Когда особенно важно учитывать фактор  сообществ</a:t>
            </a:r>
          </a:p>
        </p:txBody>
      </p:sp>
      <p:sp>
        <p:nvSpPr>
          <p:cNvPr id="18435" name="object 3"/>
          <p:cNvSpPr>
            <a:spLocks noChangeArrowheads="1"/>
          </p:cNvSpPr>
          <p:nvPr/>
        </p:nvSpPr>
        <p:spPr bwMode="auto">
          <a:xfrm>
            <a:off x="414338" y="1571625"/>
            <a:ext cx="8315325" cy="461168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8436" name="object 4"/>
          <p:cNvSpPr>
            <a:spLocks noChangeArrowheads="1"/>
          </p:cNvSpPr>
          <p:nvPr/>
        </p:nvSpPr>
        <p:spPr bwMode="auto">
          <a:xfrm>
            <a:off x="493713" y="1844675"/>
            <a:ext cx="8235950" cy="20510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8437" name="object 5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T0" fmla="*/ 0 w 11704320"/>
              <a:gd name="T1" fmla="*/ 0 h 6436995"/>
              <a:gd name="T2" fmla="*/ 11704320 w 11704320"/>
              <a:gd name="T3" fmla="*/ 6436995 h 6436995"/>
            </a:gdLst>
            <a:ahLst/>
            <a:cxnLst/>
            <a:rect l="T0" t="T1" r="T2" b="T3"/>
            <a:pathLst>
              <a:path w="11704320" h="6436995">
                <a:moveTo>
                  <a:pt x="0" y="6436867"/>
                </a:moveTo>
                <a:lnTo>
                  <a:pt x="11704320" y="6436867"/>
                </a:lnTo>
                <a:lnTo>
                  <a:pt x="11704320" y="0"/>
                </a:lnTo>
                <a:lnTo>
                  <a:pt x="0" y="0"/>
                </a:lnTo>
                <a:lnTo>
                  <a:pt x="0" y="6436867"/>
                </a:lnTo>
                <a:close/>
              </a:path>
            </a:pathLst>
          </a:custGeom>
          <a:solidFill>
            <a:srgbClr val="D247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8438" name="object 6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T0" fmla="*/ 0 w 11704320"/>
              <a:gd name="T1" fmla="*/ 0 h 6436995"/>
              <a:gd name="T2" fmla="*/ 11704320 w 11704320"/>
              <a:gd name="T3" fmla="*/ 6436995 h 6436995"/>
            </a:gdLst>
            <a:ahLst/>
            <a:cxnLst/>
            <a:rect l="T0" t="T1" r="T2" b="T3"/>
            <a:pathLst>
              <a:path w="11704320" h="6436995">
                <a:moveTo>
                  <a:pt x="0" y="6436867"/>
                </a:moveTo>
                <a:lnTo>
                  <a:pt x="11704320" y="6436867"/>
                </a:lnTo>
                <a:lnTo>
                  <a:pt x="11704320" y="0"/>
                </a:lnTo>
                <a:lnTo>
                  <a:pt x="0" y="0"/>
                </a:lnTo>
                <a:lnTo>
                  <a:pt x="0" y="6436867"/>
                </a:lnTo>
                <a:close/>
              </a:path>
            </a:pathLst>
          </a:custGeom>
          <a:noFill/>
          <a:ln w="381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" name="object 7"/>
          <p:cNvSpPr txBox="1"/>
          <p:nvPr/>
        </p:nvSpPr>
        <p:spPr>
          <a:xfrm>
            <a:off x="739775" y="1946275"/>
            <a:ext cx="7662863" cy="1684338"/>
          </a:xfrm>
          <a:prstGeom prst="rect">
            <a:avLst/>
          </a:prstGeom>
        </p:spPr>
        <p:txBody>
          <a:bodyPr lIns="0" tIns="54023" rIns="0" bIns="0">
            <a:spAutoFit/>
          </a:bodyPr>
          <a:lstStyle>
            <a:lvl1pPr marL="1476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ts val="3163"/>
              </a:lnSpc>
              <a:spcBef>
                <a:spcPts val="425"/>
              </a:spcBef>
            </a:pPr>
            <a:r>
              <a:rPr lang="ru-RU" sz="2900">
                <a:solidFill>
                  <a:srgbClr val="FFFFFF"/>
                </a:solidFill>
              </a:rPr>
              <a:t>Когда, по тем или иным причинам, отсутствуют  культурно-выверенные образцы знания или</a:t>
            </a:r>
            <a:endParaRPr lang="ru-RU" sz="2900"/>
          </a:p>
          <a:p>
            <a:pPr algn="ctr" eaLnBrk="1" hangingPunct="1">
              <a:lnSpc>
                <a:spcPts val="2963"/>
              </a:lnSpc>
            </a:pPr>
            <a:r>
              <a:rPr lang="ru-RU" sz="2900">
                <a:solidFill>
                  <a:srgbClr val="FFFFFF"/>
                </a:solidFill>
              </a:rPr>
              <a:t>деятельности, которые должны транслироваться</a:t>
            </a:r>
            <a:endParaRPr lang="ru-RU" sz="2900"/>
          </a:p>
          <a:p>
            <a:pPr algn="ctr" eaLnBrk="1" hangingPunct="1">
              <a:lnSpc>
                <a:spcPts val="3313"/>
              </a:lnSpc>
            </a:pPr>
            <a:r>
              <a:rPr lang="ru-RU" sz="2900">
                <a:solidFill>
                  <a:srgbClr val="FFFFFF"/>
                </a:solidFill>
              </a:rPr>
              <a:t>среди всей совокупности	жителей.</a:t>
            </a:r>
            <a:endParaRPr lang="ru-RU" sz="2900"/>
          </a:p>
        </p:txBody>
      </p:sp>
      <p:sp>
        <p:nvSpPr>
          <p:cNvPr id="18440" name="object 8"/>
          <p:cNvSpPr>
            <a:spLocks noChangeArrowheads="1"/>
          </p:cNvSpPr>
          <p:nvPr/>
        </p:nvSpPr>
        <p:spPr bwMode="auto">
          <a:xfrm>
            <a:off x="457200" y="3954463"/>
            <a:ext cx="4114800" cy="2081212"/>
          </a:xfrm>
          <a:custGeom>
            <a:avLst/>
            <a:gdLst>
              <a:gd name="T0" fmla="*/ 0 w 5852159"/>
              <a:gd name="T1" fmla="*/ 0 h 2961004"/>
              <a:gd name="T2" fmla="*/ 5852159 w 5852159"/>
              <a:gd name="T3" fmla="*/ 2961004 h 2961004"/>
            </a:gdLst>
            <a:ahLst/>
            <a:cxnLst/>
            <a:rect l="T0" t="T1" r="T2" b="T3"/>
            <a:pathLst>
              <a:path w="5852159" h="2961004">
                <a:moveTo>
                  <a:pt x="0" y="2961005"/>
                </a:moveTo>
                <a:lnTo>
                  <a:pt x="5852160" y="2961005"/>
                </a:lnTo>
                <a:lnTo>
                  <a:pt x="5852160" y="0"/>
                </a:lnTo>
                <a:lnTo>
                  <a:pt x="0" y="0"/>
                </a:lnTo>
                <a:lnTo>
                  <a:pt x="0" y="2961005"/>
                </a:lnTo>
                <a:close/>
              </a:path>
            </a:pathLst>
          </a:custGeom>
          <a:solidFill>
            <a:srgbClr val="EECF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8441" name="object 9"/>
          <p:cNvSpPr>
            <a:spLocks noChangeArrowheads="1"/>
          </p:cNvSpPr>
          <p:nvPr/>
        </p:nvSpPr>
        <p:spPr bwMode="auto">
          <a:xfrm>
            <a:off x="457200" y="3954463"/>
            <a:ext cx="4114800" cy="2081212"/>
          </a:xfrm>
          <a:custGeom>
            <a:avLst/>
            <a:gdLst>
              <a:gd name="T0" fmla="*/ 0 w 5852159"/>
              <a:gd name="T1" fmla="*/ 0 h 2961004"/>
              <a:gd name="T2" fmla="*/ 5852159 w 5852159"/>
              <a:gd name="T3" fmla="*/ 2961004 h 2961004"/>
            </a:gdLst>
            <a:ahLst/>
            <a:cxnLst/>
            <a:rect l="T0" t="T1" r="T2" b="T3"/>
            <a:pathLst>
              <a:path w="5852159" h="2961004">
                <a:moveTo>
                  <a:pt x="0" y="2961005"/>
                </a:moveTo>
                <a:lnTo>
                  <a:pt x="5852160" y="2961005"/>
                </a:lnTo>
                <a:lnTo>
                  <a:pt x="5852160" y="0"/>
                </a:lnTo>
                <a:lnTo>
                  <a:pt x="0" y="0"/>
                </a:lnTo>
                <a:lnTo>
                  <a:pt x="0" y="2961005"/>
                </a:lnTo>
                <a:close/>
              </a:path>
            </a:pathLst>
          </a:custGeom>
          <a:noFill/>
          <a:ln w="25400">
            <a:solidFill>
              <a:srgbClr val="EEC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" name="object 10"/>
          <p:cNvSpPr txBox="1"/>
          <p:nvPr/>
        </p:nvSpPr>
        <p:spPr>
          <a:xfrm>
            <a:off x="665163" y="4027488"/>
            <a:ext cx="3702050" cy="2195512"/>
          </a:xfrm>
          <a:prstGeom prst="rect">
            <a:avLst/>
          </a:prstGeom>
        </p:spPr>
        <p:txBody>
          <a:bodyPr lIns="0" tIns="41522" rIns="0" bIns="0">
            <a:spAutoFit/>
          </a:bodyPr>
          <a:lstStyle>
            <a:lvl1pPr marL="79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ts val="2400"/>
              </a:lnSpc>
              <a:spcBef>
                <a:spcPts val="325"/>
              </a:spcBef>
            </a:pPr>
            <a:r>
              <a:rPr lang="ru-RU" sz="2200"/>
              <a:t>По причине новизны ситуации,  с которой приходится иметь  дело (кризис, новые явления в  социальной жизни,</a:t>
            </a:r>
          </a:p>
          <a:p>
            <a:pPr algn="ctr" eaLnBrk="1" hangingPunct="1">
              <a:lnSpc>
                <a:spcPts val="2388"/>
              </a:lnSpc>
            </a:pPr>
            <a:r>
              <a:rPr lang="ru-RU" sz="2200"/>
              <a:t>поколенческие изменения,	и  т.п.)</a:t>
            </a:r>
          </a:p>
        </p:txBody>
      </p:sp>
      <p:sp>
        <p:nvSpPr>
          <p:cNvPr id="18443" name="object 11"/>
          <p:cNvSpPr>
            <a:spLocks noChangeArrowheads="1"/>
          </p:cNvSpPr>
          <p:nvPr/>
        </p:nvSpPr>
        <p:spPr bwMode="auto">
          <a:xfrm>
            <a:off x="4572000" y="3954463"/>
            <a:ext cx="4114800" cy="2081212"/>
          </a:xfrm>
          <a:custGeom>
            <a:avLst/>
            <a:gdLst>
              <a:gd name="T0" fmla="*/ 0 w 5852159"/>
              <a:gd name="T1" fmla="*/ 0 h 2961004"/>
              <a:gd name="T2" fmla="*/ 5852159 w 5852159"/>
              <a:gd name="T3" fmla="*/ 2961004 h 2961004"/>
            </a:gdLst>
            <a:ahLst/>
            <a:cxnLst/>
            <a:rect l="T0" t="T1" r="T2" b="T3"/>
            <a:pathLst>
              <a:path w="5852159" h="2961004">
                <a:moveTo>
                  <a:pt x="0" y="2961005"/>
                </a:moveTo>
                <a:lnTo>
                  <a:pt x="5852159" y="2961005"/>
                </a:lnTo>
                <a:lnTo>
                  <a:pt x="5852159" y="0"/>
                </a:lnTo>
                <a:lnTo>
                  <a:pt x="0" y="0"/>
                </a:lnTo>
                <a:lnTo>
                  <a:pt x="0" y="2961005"/>
                </a:lnTo>
                <a:close/>
              </a:path>
            </a:pathLst>
          </a:custGeom>
          <a:solidFill>
            <a:srgbClr val="EECFCC">
              <a:alpha val="9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8444" name="object 12"/>
          <p:cNvSpPr>
            <a:spLocks noChangeArrowheads="1"/>
          </p:cNvSpPr>
          <p:nvPr/>
        </p:nvSpPr>
        <p:spPr bwMode="auto">
          <a:xfrm>
            <a:off x="4572000" y="3954463"/>
            <a:ext cx="4114800" cy="2081212"/>
          </a:xfrm>
          <a:custGeom>
            <a:avLst/>
            <a:gdLst>
              <a:gd name="T0" fmla="*/ 0 w 5852159"/>
              <a:gd name="T1" fmla="*/ 0 h 2961004"/>
              <a:gd name="T2" fmla="*/ 5852159 w 5852159"/>
              <a:gd name="T3" fmla="*/ 2961004 h 2961004"/>
            </a:gdLst>
            <a:ahLst/>
            <a:cxnLst/>
            <a:rect l="T0" t="T1" r="T2" b="T3"/>
            <a:pathLst>
              <a:path w="5852159" h="2961004">
                <a:moveTo>
                  <a:pt x="0" y="2961005"/>
                </a:moveTo>
                <a:lnTo>
                  <a:pt x="5852159" y="2961005"/>
                </a:lnTo>
                <a:lnTo>
                  <a:pt x="5852159" y="0"/>
                </a:lnTo>
                <a:lnTo>
                  <a:pt x="0" y="0"/>
                </a:lnTo>
                <a:lnTo>
                  <a:pt x="0" y="2961005"/>
                </a:lnTo>
                <a:close/>
              </a:path>
            </a:pathLst>
          </a:custGeom>
          <a:noFill/>
          <a:ln w="25399">
            <a:solidFill>
              <a:srgbClr val="EEC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3" name="object 13"/>
          <p:cNvSpPr txBox="1"/>
          <p:nvPr/>
        </p:nvSpPr>
        <p:spPr>
          <a:xfrm>
            <a:off x="4770438" y="4483100"/>
            <a:ext cx="3719512" cy="1273175"/>
          </a:xfrm>
          <a:prstGeom prst="rect">
            <a:avLst/>
          </a:prstGeom>
        </p:spPr>
        <p:txBody>
          <a:bodyPr lIns="0" tIns="41968" rIns="0" bIns="0">
            <a:spAutoFit/>
          </a:bodyPr>
          <a:lstStyle>
            <a:lvl1pPr marL="7938" eaLnBrk="0" hangingPunct="0">
              <a:tabLst>
                <a:tab pos="2203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2203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2203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2203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2203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03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03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03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03450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ts val="2400"/>
              </a:lnSpc>
              <a:spcBef>
                <a:spcPts val="325"/>
              </a:spcBef>
            </a:pPr>
            <a:r>
              <a:rPr lang="ru-RU" sz="2200"/>
              <a:t>По причине изменения состава  или величины совокупности  местных жителей	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1150" y="52388"/>
            <a:ext cx="8521700" cy="962025"/>
          </a:xfrm>
        </p:spPr>
        <p:txBody>
          <a:bodyPr tIns="64291"/>
          <a:lstStyle/>
          <a:p>
            <a:pPr marL="7938">
              <a:lnSpc>
                <a:spcPts val="3500"/>
              </a:lnSpc>
              <a:spcBef>
                <a:spcPts val="500"/>
              </a:spcBef>
            </a:pPr>
            <a:r>
              <a:rPr lang="ru-RU" smtClean="0">
                <a:latin typeface="Calibri" pitchFamily="34" charset="0"/>
                <a:ea typeface="Calibri" pitchFamily="34" charset="0"/>
                <a:cs typeface="Calibri" pitchFamily="34" charset="0"/>
              </a:rPr>
              <a:t>Взаимодействие между муниципальным  управлением и местными сообществами</a:t>
            </a:r>
          </a:p>
        </p:txBody>
      </p:sp>
      <p:sp>
        <p:nvSpPr>
          <p:cNvPr id="19459" name="object 3"/>
          <p:cNvSpPr>
            <a:spLocks noChangeArrowheads="1"/>
          </p:cNvSpPr>
          <p:nvPr/>
        </p:nvSpPr>
        <p:spPr bwMode="auto">
          <a:xfrm>
            <a:off x="430213" y="1358900"/>
            <a:ext cx="3273425" cy="1925638"/>
          </a:xfrm>
          <a:custGeom>
            <a:avLst/>
            <a:gdLst>
              <a:gd name="T0" fmla="*/ 0 w 4655820"/>
              <a:gd name="T1" fmla="*/ 0 h 2740025"/>
              <a:gd name="T2" fmla="*/ 4655820 w 4655820"/>
              <a:gd name="T3" fmla="*/ 2740025 h 2740025"/>
            </a:gdLst>
            <a:ahLst/>
            <a:cxnLst/>
            <a:rect l="T0" t="T1" r="T2" b="T3"/>
            <a:pathLst>
              <a:path w="4655820" h="2740025">
                <a:moveTo>
                  <a:pt x="4198924" y="0"/>
                </a:moveTo>
                <a:lnTo>
                  <a:pt x="456679" y="0"/>
                </a:lnTo>
                <a:lnTo>
                  <a:pt x="409985" y="2357"/>
                </a:lnTo>
                <a:lnTo>
                  <a:pt x="364641" y="9278"/>
                </a:lnTo>
                <a:lnTo>
                  <a:pt x="320874" y="20532"/>
                </a:lnTo>
                <a:lnTo>
                  <a:pt x="278917" y="35889"/>
                </a:lnTo>
                <a:lnTo>
                  <a:pt x="238996" y="55120"/>
                </a:lnTo>
                <a:lnTo>
                  <a:pt x="201343" y="77996"/>
                </a:lnTo>
                <a:lnTo>
                  <a:pt x="166186" y="104286"/>
                </a:lnTo>
                <a:lnTo>
                  <a:pt x="133756" y="133762"/>
                </a:lnTo>
                <a:lnTo>
                  <a:pt x="104281" y="166194"/>
                </a:lnTo>
                <a:lnTo>
                  <a:pt x="77992" y="201352"/>
                </a:lnTo>
                <a:lnTo>
                  <a:pt x="55117" y="239006"/>
                </a:lnTo>
                <a:lnTo>
                  <a:pt x="35887" y="278927"/>
                </a:lnTo>
                <a:lnTo>
                  <a:pt x="20530" y="320886"/>
                </a:lnTo>
                <a:lnTo>
                  <a:pt x="9277" y="364653"/>
                </a:lnTo>
                <a:lnTo>
                  <a:pt x="2357" y="409998"/>
                </a:lnTo>
                <a:lnTo>
                  <a:pt x="0" y="456692"/>
                </a:lnTo>
                <a:lnTo>
                  <a:pt x="0" y="2283333"/>
                </a:lnTo>
                <a:lnTo>
                  <a:pt x="2357" y="2330026"/>
                </a:lnTo>
                <a:lnTo>
                  <a:pt x="9277" y="2375371"/>
                </a:lnTo>
                <a:lnTo>
                  <a:pt x="20530" y="2419138"/>
                </a:lnTo>
                <a:lnTo>
                  <a:pt x="35887" y="2461097"/>
                </a:lnTo>
                <a:lnTo>
                  <a:pt x="55117" y="2501018"/>
                </a:lnTo>
                <a:lnTo>
                  <a:pt x="77992" y="2538672"/>
                </a:lnTo>
                <a:lnTo>
                  <a:pt x="104281" y="2573830"/>
                </a:lnTo>
                <a:lnTo>
                  <a:pt x="133756" y="2606262"/>
                </a:lnTo>
                <a:lnTo>
                  <a:pt x="166186" y="2635738"/>
                </a:lnTo>
                <a:lnTo>
                  <a:pt x="201343" y="2662028"/>
                </a:lnTo>
                <a:lnTo>
                  <a:pt x="238996" y="2684904"/>
                </a:lnTo>
                <a:lnTo>
                  <a:pt x="278917" y="2704135"/>
                </a:lnTo>
                <a:lnTo>
                  <a:pt x="320874" y="2719492"/>
                </a:lnTo>
                <a:lnTo>
                  <a:pt x="364641" y="2730746"/>
                </a:lnTo>
                <a:lnTo>
                  <a:pt x="409985" y="2737667"/>
                </a:lnTo>
                <a:lnTo>
                  <a:pt x="456679" y="2740025"/>
                </a:lnTo>
                <a:lnTo>
                  <a:pt x="4198924" y="2740025"/>
                </a:lnTo>
                <a:lnTo>
                  <a:pt x="4245596" y="2737667"/>
                </a:lnTo>
                <a:lnTo>
                  <a:pt x="4290921" y="2730746"/>
                </a:lnTo>
                <a:lnTo>
                  <a:pt x="4334671" y="2719492"/>
                </a:lnTo>
                <a:lnTo>
                  <a:pt x="4376615" y="2704135"/>
                </a:lnTo>
                <a:lnTo>
                  <a:pt x="4416524" y="2684904"/>
                </a:lnTo>
                <a:lnTo>
                  <a:pt x="4454168" y="2662028"/>
                </a:lnTo>
                <a:lnTo>
                  <a:pt x="4489318" y="2635738"/>
                </a:lnTo>
                <a:lnTo>
                  <a:pt x="4521742" y="2606262"/>
                </a:lnTo>
                <a:lnTo>
                  <a:pt x="4551213" y="2573830"/>
                </a:lnTo>
                <a:lnTo>
                  <a:pt x="4577500" y="2538672"/>
                </a:lnTo>
                <a:lnTo>
                  <a:pt x="4600373" y="2501018"/>
                </a:lnTo>
                <a:lnTo>
                  <a:pt x="4619602" y="2461097"/>
                </a:lnTo>
                <a:lnTo>
                  <a:pt x="4634958" y="2419138"/>
                </a:lnTo>
                <a:lnTo>
                  <a:pt x="4646211" y="2375371"/>
                </a:lnTo>
                <a:lnTo>
                  <a:pt x="4653131" y="2330026"/>
                </a:lnTo>
                <a:lnTo>
                  <a:pt x="4655489" y="2283333"/>
                </a:lnTo>
                <a:lnTo>
                  <a:pt x="4655489" y="456692"/>
                </a:lnTo>
                <a:lnTo>
                  <a:pt x="4653131" y="409998"/>
                </a:lnTo>
                <a:lnTo>
                  <a:pt x="4646211" y="364653"/>
                </a:lnTo>
                <a:lnTo>
                  <a:pt x="4634958" y="320886"/>
                </a:lnTo>
                <a:lnTo>
                  <a:pt x="4619602" y="278927"/>
                </a:lnTo>
                <a:lnTo>
                  <a:pt x="4600373" y="239006"/>
                </a:lnTo>
                <a:lnTo>
                  <a:pt x="4577500" y="201352"/>
                </a:lnTo>
                <a:lnTo>
                  <a:pt x="4551213" y="166194"/>
                </a:lnTo>
                <a:lnTo>
                  <a:pt x="4521742" y="133762"/>
                </a:lnTo>
                <a:lnTo>
                  <a:pt x="4489318" y="104286"/>
                </a:lnTo>
                <a:lnTo>
                  <a:pt x="4454168" y="77996"/>
                </a:lnTo>
                <a:lnTo>
                  <a:pt x="4416524" y="55120"/>
                </a:lnTo>
                <a:lnTo>
                  <a:pt x="4376615" y="35889"/>
                </a:lnTo>
                <a:lnTo>
                  <a:pt x="4334671" y="20532"/>
                </a:lnTo>
                <a:lnTo>
                  <a:pt x="4290921" y="9278"/>
                </a:lnTo>
                <a:lnTo>
                  <a:pt x="4245596" y="2357"/>
                </a:lnTo>
                <a:lnTo>
                  <a:pt x="4198924" y="0"/>
                </a:lnTo>
                <a:close/>
              </a:path>
            </a:pathLst>
          </a:custGeom>
          <a:solidFill>
            <a:srgbClr val="9461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" name="object 4"/>
          <p:cNvSpPr txBox="1"/>
          <p:nvPr/>
        </p:nvSpPr>
        <p:spPr>
          <a:xfrm>
            <a:off x="576263" y="1933575"/>
            <a:ext cx="2982912" cy="747713"/>
          </a:xfrm>
          <a:prstGeom prst="rect">
            <a:avLst/>
          </a:prstGeom>
        </p:spPr>
        <p:txBody>
          <a:bodyPr lIns="0" tIns="29020" rIns="0" bIns="0">
            <a:spAutoFit/>
          </a:bodyPr>
          <a:lstStyle>
            <a:lvl1pPr marL="793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ts val="1388"/>
              </a:lnSpc>
              <a:spcBef>
                <a:spcPts val="225"/>
              </a:spcBef>
            </a:pPr>
            <a:r>
              <a:rPr lang="ru-RU" sz="1300">
                <a:solidFill>
                  <a:srgbClr val="FFFFFF"/>
                </a:solidFill>
              </a:rPr>
              <a:t>Особенности </a:t>
            </a:r>
            <a:r>
              <a:rPr lang="ru-RU" sz="1300" i="1">
                <a:solidFill>
                  <a:srgbClr val="FFFFFF"/>
                </a:solidFill>
              </a:rPr>
              <a:t>жизни </a:t>
            </a:r>
            <a:r>
              <a:rPr lang="ru-RU" sz="1300">
                <a:solidFill>
                  <a:srgbClr val="FFFFFF"/>
                </a:solidFill>
              </a:rPr>
              <a:t>местных сообществ не  улавливаются организованностями</a:t>
            </a:r>
            <a:endParaRPr lang="ru-RU" sz="1300"/>
          </a:p>
          <a:p>
            <a:pPr algn="ctr" eaLnBrk="1" hangingPunct="1">
              <a:lnSpc>
                <a:spcPts val="1300"/>
              </a:lnSpc>
            </a:pPr>
            <a:r>
              <a:rPr lang="ru-RU" sz="1300" i="1">
                <a:solidFill>
                  <a:srgbClr val="FFFFFF"/>
                </a:solidFill>
              </a:rPr>
              <a:t>деятельности </a:t>
            </a:r>
            <a:r>
              <a:rPr lang="ru-RU" sz="1300">
                <a:solidFill>
                  <a:srgbClr val="FFFFFF"/>
                </a:solidFill>
              </a:rPr>
              <a:t>муниципального</a:t>
            </a:r>
            <a:endParaRPr lang="ru-RU" sz="1300"/>
          </a:p>
          <a:p>
            <a:pPr algn="ctr" eaLnBrk="1" hangingPunct="1">
              <a:lnSpc>
                <a:spcPts val="1450"/>
              </a:lnSpc>
            </a:pPr>
            <a:r>
              <a:rPr lang="ru-RU" sz="1300">
                <a:solidFill>
                  <a:srgbClr val="FFFFFF"/>
                </a:solidFill>
              </a:rPr>
              <a:t>управления</a:t>
            </a:r>
            <a:endParaRPr lang="ru-RU" sz="1300"/>
          </a:p>
        </p:txBody>
      </p:sp>
      <p:sp>
        <p:nvSpPr>
          <p:cNvPr id="19461" name="object 5"/>
          <p:cNvSpPr>
            <a:spLocks noChangeArrowheads="1"/>
          </p:cNvSpPr>
          <p:nvPr/>
        </p:nvSpPr>
        <p:spPr bwMode="auto">
          <a:xfrm>
            <a:off x="1936750" y="4132263"/>
            <a:ext cx="261938" cy="279400"/>
          </a:xfrm>
          <a:custGeom>
            <a:avLst/>
            <a:gdLst>
              <a:gd name="T0" fmla="*/ 0 w 374014"/>
              <a:gd name="T1" fmla="*/ 0 h 397510"/>
              <a:gd name="T2" fmla="*/ 374014 w 374014"/>
              <a:gd name="T3" fmla="*/ 397510 h 397510"/>
            </a:gdLst>
            <a:ahLst/>
            <a:cxnLst/>
            <a:rect l="T0" t="T1" r="T2" b="T3"/>
            <a:pathLst>
              <a:path w="374014" h="397510">
                <a:moveTo>
                  <a:pt x="373761" y="0"/>
                </a:moveTo>
                <a:lnTo>
                  <a:pt x="0" y="0"/>
                </a:lnTo>
                <a:lnTo>
                  <a:pt x="0" y="397001"/>
                </a:lnTo>
                <a:lnTo>
                  <a:pt x="373761" y="397001"/>
                </a:lnTo>
                <a:lnTo>
                  <a:pt x="373761" y="0"/>
                </a:lnTo>
                <a:close/>
              </a:path>
            </a:pathLst>
          </a:custGeom>
          <a:solidFill>
            <a:srgbClr val="9461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9462" name="object 6"/>
          <p:cNvSpPr>
            <a:spLocks noChangeArrowheads="1"/>
          </p:cNvSpPr>
          <p:nvPr/>
        </p:nvSpPr>
        <p:spPr bwMode="auto">
          <a:xfrm>
            <a:off x="1657350" y="3868738"/>
            <a:ext cx="820738" cy="263525"/>
          </a:xfrm>
          <a:custGeom>
            <a:avLst/>
            <a:gdLst>
              <a:gd name="T0" fmla="*/ 0 w 1168400"/>
              <a:gd name="T1" fmla="*/ 0 h 374014"/>
              <a:gd name="T2" fmla="*/ 1168400 w 1168400"/>
              <a:gd name="T3" fmla="*/ 374014 h 374014"/>
            </a:gdLst>
            <a:ahLst/>
            <a:cxnLst/>
            <a:rect l="T0" t="T1" r="T2" b="T3"/>
            <a:pathLst>
              <a:path w="1168400" h="374014">
                <a:moveTo>
                  <a:pt x="1168019" y="0"/>
                </a:moveTo>
                <a:lnTo>
                  <a:pt x="0" y="0"/>
                </a:lnTo>
                <a:lnTo>
                  <a:pt x="0" y="373888"/>
                </a:lnTo>
                <a:lnTo>
                  <a:pt x="1168019" y="373888"/>
                </a:lnTo>
                <a:lnTo>
                  <a:pt x="1168019" y="0"/>
                </a:lnTo>
                <a:close/>
              </a:path>
            </a:pathLst>
          </a:custGeom>
          <a:solidFill>
            <a:srgbClr val="9461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9463" name="object 7"/>
          <p:cNvSpPr>
            <a:spLocks noChangeArrowheads="1"/>
          </p:cNvSpPr>
          <p:nvPr/>
        </p:nvSpPr>
        <p:spPr bwMode="auto">
          <a:xfrm>
            <a:off x="1936750" y="3589338"/>
            <a:ext cx="261938" cy="279400"/>
          </a:xfrm>
          <a:custGeom>
            <a:avLst/>
            <a:gdLst>
              <a:gd name="T0" fmla="*/ 0 w 374014"/>
              <a:gd name="T1" fmla="*/ 0 h 397510"/>
              <a:gd name="T2" fmla="*/ 374014 w 374014"/>
              <a:gd name="T3" fmla="*/ 397510 h 397510"/>
            </a:gdLst>
            <a:ahLst/>
            <a:cxnLst/>
            <a:rect l="T0" t="T1" r="T2" b="T3"/>
            <a:pathLst>
              <a:path w="374014" h="397510">
                <a:moveTo>
                  <a:pt x="373761" y="0"/>
                </a:moveTo>
                <a:lnTo>
                  <a:pt x="0" y="0"/>
                </a:lnTo>
                <a:lnTo>
                  <a:pt x="0" y="397001"/>
                </a:lnTo>
                <a:lnTo>
                  <a:pt x="373761" y="397001"/>
                </a:lnTo>
                <a:lnTo>
                  <a:pt x="373761" y="0"/>
                </a:lnTo>
                <a:close/>
              </a:path>
            </a:pathLst>
          </a:custGeom>
          <a:solidFill>
            <a:srgbClr val="9461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9464" name="object 8"/>
          <p:cNvSpPr>
            <a:spLocks noChangeArrowheads="1"/>
          </p:cNvSpPr>
          <p:nvPr/>
        </p:nvSpPr>
        <p:spPr bwMode="auto">
          <a:xfrm>
            <a:off x="430213" y="4716463"/>
            <a:ext cx="3273425" cy="1925637"/>
          </a:xfrm>
          <a:custGeom>
            <a:avLst/>
            <a:gdLst>
              <a:gd name="T0" fmla="*/ 0 w 4655820"/>
              <a:gd name="T1" fmla="*/ 0 h 2740025"/>
              <a:gd name="T2" fmla="*/ 4655820 w 4655820"/>
              <a:gd name="T3" fmla="*/ 2740025 h 2740025"/>
            </a:gdLst>
            <a:ahLst/>
            <a:cxnLst/>
            <a:rect l="T0" t="T1" r="T2" b="T3"/>
            <a:pathLst>
              <a:path w="4655820" h="2740025">
                <a:moveTo>
                  <a:pt x="4198924" y="0"/>
                </a:moveTo>
                <a:lnTo>
                  <a:pt x="456679" y="0"/>
                </a:lnTo>
                <a:lnTo>
                  <a:pt x="409985" y="2357"/>
                </a:lnTo>
                <a:lnTo>
                  <a:pt x="364641" y="9278"/>
                </a:lnTo>
                <a:lnTo>
                  <a:pt x="320874" y="20532"/>
                </a:lnTo>
                <a:lnTo>
                  <a:pt x="278917" y="35889"/>
                </a:lnTo>
                <a:lnTo>
                  <a:pt x="238996" y="55120"/>
                </a:lnTo>
                <a:lnTo>
                  <a:pt x="201343" y="77996"/>
                </a:lnTo>
                <a:lnTo>
                  <a:pt x="166186" y="104286"/>
                </a:lnTo>
                <a:lnTo>
                  <a:pt x="133756" y="133762"/>
                </a:lnTo>
                <a:lnTo>
                  <a:pt x="104281" y="166194"/>
                </a:lnTo>
                <a:lnTo>
                  <a:pt x="77992" y="201352"/>
                </a:lnTo>
                <a:lnTo>
                  <a:pt x="55117" y="239006"/>
                </a:lnTo>
                <a:lnTo>
                  <a:pt x="35887" y="278927"/>
                </a:lnTo>
                <a:lnTo>
                  <a:pt x="20530" y="320886"/>
                </a:lnTo>
                <a:lnTo>
                  <a:pt x="9277" y="364653"/>
                </a:lnTo>
                <a:lnTo>
                  <a:pt x="2357" y="409998"/>
                </a:lnTo>
                <a:lnTo>
                  <a:pt x="0" y="456691"/>
                </a:lnTo>
                <a:lnTo>
                  <a:pt x="0" y="2283307"/>
                </a:lnTo>
                <a:lnTo>
                  <a:pt x="2357" y="2329999"/>
                </a:lnTo>
                <a:lnTo>
                  <a:pt x="9277" y="2375342"/>
                </a:lnTo>
                <a:lnTo>
                  <a:pt x="20530" y="2419107"/>
                </a:lnTo>
                <a:lnTo>
                  <a:pt x="35887" y="2461064"/>
                </a:lnTo>
                <a:lnTo>
                  <a:pt x="55117" y="2500984"/>
                </a:lnTo>
                <a:lnTo>
                  <a:pt x="77992" y="2538637"/>
                </a:lnTo>
                <a:lnTo>
                  <a:pt x="104281" y="2573794"/>
                </a:lnTo>
                <a:lnTo>
                  <a:pt x="133756" y="2606225"/>
                </a:lnTo>
                <a:lnTo>
                  <a:pt x="166186" y="2635701"/>
                </a:lnTo>
                <a:lnTo>
                  <a:pt x="201343" y="2661991"/>
                </a:lnTo>
                <a:lnTo>
                  <a:pt x="238996" y="2684866"/>
                </a:lnTo>
                <a:lnTo>
                  <a:pt x="278917" y="2704097"/>
                </a:lnTo>
                <a:lnTo>
                  <a:pt x="320874" y="2719454"/>
                </a:lnTo>
                <a:lnTo>
                  <a:pt x="364641" y="2730708"/>
                </a:lnTo>
                <a:lnTo>
                  <a:pt x="409985" y="2737629"/>
                </a:lnTo>
                <a:lnTo>
                  <a:pt x="456679" y="2739986"/>
                </a:lnTo>
                <a:lnTo>
                  <a:pt x="4198924" y="2739986"/>
                </a:lnTo>
                <a:lnTo>
                  <a:pt x="4245596" y="2737629"/>
                </a:lnTo>
                <a:lnTo>
                  <a:pt x="4290921" y="2730708"/>
                </a:lnTo>
                <a:lnTo>
                  <a:pt x="4334671" y="2719454"/>
                </a:lnTo>
                <a:lnTo>
                  <a:pt x="4376615" y="2704097"/>
                </a:lnTo>
                <a:lnTo>
                  <a:pt x="4416524" y="2684866"/>
                </a:lnTo>
                <a:lnTo>
                  <a:pt x="4454168" y="2661991"/>
                </a:lnTo>
                <a:lnTo>
                  <a:pt x="4489318" y="2635701"/>
                </a:lnTo>
                <a:lnTo>
                  <a:pt x="4521742" y="2606225"/>
                </a:lnTo>
                <a:lnTo>
                  <a:pt x="4551213" y="2573794"/>
                </a:lnTo>
                <a:lnTo>
                  <a:pt x="4577500" y="2538637"/>
                </a:lnTo>
                <a:lnTo>
                  <a:pt x="4600373" y="2500984"/>
                </a:lnTo>
                <a:lnTo>
                  <a:pt x="4619602" y="2461064"/>
                </a:lnTo>
                <a:lnTo>
                  <a:pt x="4634958" y="2419107"/>
                </a:lnTo>
                <a:lnTo>
                  <a:pt x="4646211" y="2375342"/>
                </a:lnTo>
                <a:lnTo>
                  <a:pt x="4653131" y="2329999"/>
                </a:lnTo>
                <a:lnTo>
                  <a:pt x="4655489" y="2283307"/>
                </a:lnTo>
                <a:lnTo>
                  <a:pt x="4655489" y="456691"/>
                </a:lnTo>
                <a:lnTo>
                  <a:pt x="4653131" y="409998"/>
                </a:lnTo>
                <a:lnTo>
                  <a:pt x="4646211" y="364653"/>
                </a:lnTo>
                <a:lnTo>
                  <a:pt x="4634958" y="320886"/>
                </a:lnTo>
                <a:lnTo>
                  <a:pt x="4619602" y="278927"/>
                </a:lnTo>
                <a:lnTo>
                  <a:pt x="4600373" y="239006"/>
                </a:lnTo>
                <a:lnTo>
                  <a:pt x="4577500" y="201352"/>
                </a:lnTo>
                <a:lnTo>
                  <a:pt x="4551213" y="166194"/>
                </a:lnTo>
                <a:lnTo>
                  <a:pt x="4521742" y="133762"/>
                </a:lnTo>
                <a:lnTo>
                  <a:pt x="4489318" y="104286"/>
                </a:lnTo>
                <a:lnTo>
                  <a:pt x="4454168" y="77996"/>
                </a:lnTo>
                <a:lnTo>
                  <a:pt x="4416524" y="55120"/>
                </a:lnTo>
                <a:lnTo>
                  <a:pt x="4376615" y="35889"/>
                </a:lnTo>
                <a:lnTo>
                  <a:pt x="4334671" y="20532"/>
                </a:lnTo>
                <a:lnTo>
                  <a:pt x="4290921" y="9278"/>
                </a:lnTo>
                <a:lnTo>
                  <a:pt x="4245596" y="2357"/>
                </a:lnTo>
                <a:lnTo>
                  <a:pt x="4198924" y="0"/>
                </a:lnTo>
                <a:close/>
              </a:path>
            </a:pathLst>
          </a:custGeom>
          <a:solidFill>
            <a:srgbClr val="68919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9" name="object 9"/>
          <p:cNvSpPr txBox="1"/>
          <p:nvPr/>
        </p:nvSpPr>
        <p:spPr>
          <a:xfrm>
            <a:off x="603250" y="5291138"/>
            <a:ext cx="2928938" cy="752475"/>
          </a:xfrm>
          <a:prstGeom prst="rect">
            <a:avLst/>
          </a:prstGeom>
        </p:spPr>
        <p:txBody>
          <a:bodyPr lIns="0" tIns="8929" rIns="0" bIns="0">
            <a:spAutoFit/>
          </a:bodyPr>
          <a:lstStyle>
            <a:lvl1pPr marL="47942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450"/>
              </a:lnSpc>
              <a:spcBef>
                <a:spcPts val="75"/>
              </a:spcBef>
            </a:pPr>
            <a:r>
              <a:rPr lang="ru-RU" sz="1300">
                <a:solidFill>
                  <a:srgbClr val="FFFFFF"/>
                </a:solidFill>
              </a:rPr>
              <a:t>Организация </a:t>
            </a:r>
            <a:r>
              <a:rPr lang="ru-RU" sz="1300" i="1">
                <a:solidFill>
                  <a:srgbClr val="FFFFFF"/>
                </a:solidFill>
              </a:rPr>
              <a:t>деятельности</a:t>
            </a:r>
            <a:endParaRPr lang="ru-RU" sz="1300"/>
          </a:p>
          <a:p>
            <a:pPr algn="ctr" eaLnBrk="1" hangingPunct="1">
              <a:lnSpc>
                <a:spcPts val="1388"/>
              </a:lnSpc>
              <a:spcBef>
                <a:spcPts val="88"/>
              </a:spcBef>
            </a:pPr>
            <a:r>
              <a:rPr lang="ru-RU" sz="1300">
                <a:solidFill>
                  <a:srgbClr val="FFFFFF"/>
                </a:solidFill>
              </a:rPr>
              <a:t>муниципального управления неорганична  </a:t>
            </a:r>
            <a:r>
              <a:rPr lang="ru-RU" sz="1300" i="1">
                <a:solidFill>
                  <a:srgbClr val="FFFFFF"/>
                </a:solidFill>
              </a:rPr>
              <a:t>жизненному устройству </a:t>
            </a:r>
            <a:r>
              <a:rPr lang="ru-RU" sz="1300">
                <a:solidFill>
                  <a:srgbClr val="FFFFFF"/>
                </a:solidFill>
              </a:rPr>
              <a:t>местных  сообществ.</a:t>
            </a:r>
            <a:endParaRPr lang="ru-RU" sz="1300"/>
          </a:p>
        </p:txBody>
      </p:sp>
      <p:sp>
        <p:nvSpPr>
          <p:cNvPr id="19466" name="object 10"/>
          <p:cNvSpPr>
            <a:spLocks noChangeArrowheads="1"/>
          </p:cNvSpPr>
          <p:nvPr/>
        </p:nvSpPr>
        <p:spPr bwMode="auto">
          <a:xfrm>
            <a:off x="3992563" y="3641725"/>
            <a:ext cx="614362" cy="717550"/>
          </a:xfrm>
          <a:custGeom>
            <a:avLst/>
            <a:gdLst>
              <a:gd name="T0" fmla="*/ 0 w 871854"/>
              <a:gd name="T1" fmla="*/ 0 h 1019810"/>
              <a:gd name="T2" fmla="*/ 871854 w 871854"/>
              <a:gd name="T3" fmla="*/ 1019810 h 1019810"/>
            </a:gdLst>
            <a:ahLst/>
            <a:cxnLst/>
            <a:rect l="T0" t="T1" r="T2" b="T3"/>
            <a:pathLst>
              <a:path w="871854" h="1019810">
                <a:moveTo>
                  <a:pt x="435610" y="0"/>
                </a:moveTo>
                <a:lnTo>
                  <a:pt x="435610" y="203835"/>
                </a:lnTo>
                <a:lnTo>
                  <a:pt x="0" y="203835"/>
                </a:lnTo>
                <a:lnTo>
                  <a:pt x="0" y="815466"/>
                </a:lnTo>
                <a:lnTo>
                  <a:pt x="435610" y="815466"/>
                </a:lnTo>
                <a:lnTo>
                  <a:pt x="435610" y="1019301"/>
                </a:lnTo>
                <a:lnTo>
                  <a:pt x="871346" y="509650"/>
                </a:lnTo>
                <a:lnTo>
                  <a:pt x="435610" y="0"/>
                </a:lnTo>
                <a:close/>
              </a:path>
            </a:pathLst>
          </a:custGeom>
          <a:solidFill>
            <a:srgbClr val="9184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9467" name="object 11"/>
          <p:cNvSpPr>
            <a:spLocks noChangeArrowheads="1"/>
          </p:cNvSpPr>
          <p:nvPr/>
        </p:nvSpPr>
        <p:spPr bwMode="auto">
          <a:xfrm>
            <a:off x="4859338" y="2073275"/>
            <a:ext cx="3854450" cy="3854450"/>
          </a:xfrm>
          <a:custGeom>
            <a:avLst/>
            <a:gdLst>
              <a:gd name="T0" fmla="*/ 0 w 5480050"/>
              <a:gd name="T1" fmla="*/ 0 h 5480050"/>
              <a:gd name="T2" fmla="*/ 5480050 w 5480050"/>
              <a:gd name="T3" fmla="*/ 5480050 h 5480050"/>
            </a:gdLst>
            <a:ahLst/>
            <a:cxnLst/>
            <a:rect l="T0" t="T1" r="T2" b="T3"/>
            <a:pathLst>
              <a:path w="5480050" h="5480050">
                <a:moveTo>
                  <a:pt x="4566793" y="0"/>
                </a:moveTo>
                <a:lnTo>
                  <a:pt x="913383" y="0"/>
                </a:lnTo>
                <a:lnTo>
                  <a:pt x="864875" y="1266"/>
                </a:lnTo>
                <a:lnTo>
                  <a:pt x="817026" y="5022"/>
                </a:lnTo>
                <a:lnTo>
                  <a:pt x="769899" y="11205"/>
                </a:lnTo>
                <a:lnTo>
                  <a:pt x="723558" y="19752"/>
                </a:lnTo>
                <a:lnTo>
                  <a:pt x="678066" y="30600"/>
                </a:lnTo>
                <a:lnTo>
                  <a:pt x="633486" y="43685"/>
                </a:lnTo>
                <a:lnTo>
                  <a:pt x="589881" y="58945"/>
                </a:lnTo>
                <a:lnTo>
                  <a:pt x="547314" y="76316"/>
                </a:lnTo>
                <a:lnTo>
                  <a:pt x="505848" y="95735"/>
                </a:lnTo>
                <a:lnTo>
                  <a:pt x="465547" y="117139"/>
                </a:lnTo>
                <a:lnTo>
                  <a:pt x="426473" y="140465"/>
                </a:lnTo>
                <a:lnTo>
                  <a:pt x="388690" y="165650"/>
                </a:lnTo>
                <a:lnTo>
                  <a:pt x="352261" y="192631"/>
                </a:lnTo>
                <a:lnTo>
                  <a:pt x="317249" y="221345"/>
                </a:lnTo>
                <a:lnTo>
                  <a:pt x="283716" y="251727"/>
                </a:lnTo>
                <a:lnTo>
                  <a:pt x="251727" y="283716"/>
                </a:lnTo>
                <a:lnTo>
                  <a:pt x="221345" y="317249"/>
                </a:lnTo>
                <a:lnTo>
                  <a:pt x="192631" y="352261"/>
                </a:lnTo>
                <a:lnTo>
                  <a:pt x="165650" y="388690"/>
                </a:lnTo>
                <a:lnTo>
                  <a:pt x="140465" y="426473"/>
                </a:lnTo>
                <a:lnTo>
                  <a:pt x="117139" y="465547"/>
                </a:lnTo>
                <a:lnTo>
                  <a:pt x="95735" y="505848"/>
                </a:lnTo>
                <a:lnTo>
                  <a:pt x="76316" y="547314"/>
                </a:lnTo>
                <a:lnTo>
                  <a:pt x="58945" y="589881"/>
                </a:lnTo>
                <a:lnTo>
                  <a:pt x="43685" y="633486"/>
                </a:lnTo>
                <a:lnTo>
                  <a:pt x="30600" y="678066"/>
                </a:lnTo>
                <a:lnTo>
                  <a:pt x="19752" y="723558"/>
                </a:lnTo>
                <a:lnTo>
                  <a:pt x="11205" y="769899"/>
                </a:lnTo>
                <a:lnTo>
                  <a:pt x="5022" y="817026"/>
                </a:lnTo>
                <a:lnTo>
                  <a:pt x="1266" y="864875"/>
                </a:lnTo>
                <a:lnTo>
                  <a:pt x="0" y="913384"/>
                </a:lnTo>
                <a:lnTo>
                  <a:pt x="0" y="4566666"/>
                </a:lnTo>
                <a:lnTo>
                  <a:pt x="1266" y="4615174"/>
                </a:lnTo>
                <a:lnTo>
                  <a:pt x="5022" y="4663023"/>
                </a:lnTo>
                <a:lnTo>
                  <a:pt x="11205" y="4710150"/>
                </a:lnTo>
                <a:lnTo>
                  <a:pt x="19752" y="4756491"/>
                </a:lnTo>
                <a:lnTo>
                  <a:pt x="30600" y="4801983"/>
                </a:lnTo>
                <a:lnTo>
                  <a:pt x="43685" y="4846563"/>
                </a:lnTo>
                <a:lnTo>
                  <a:pt x="58945" y="4890168"/>
                </a:lnTo>
                <a:lnTo>
                  <a:pt x="76316" y="4932735"/>
                </a:lnTo>
                <a:lnTo>
                  <a:pt x="95735" y="4974201"/>
                </a:lnTo>
                <a:lnTo>
                  <a:pt x="117139" y="5014502"/>
                </a:lnTo>
                <a:lnTo>
                  <a:pt x="140465" y="5053576"/>
                </a:lnTo>
                <a:lnTo>
                  <a:pt x="165650" y="5091359"/>
                </a:lnTo>
                <a:lnTo>
                  <a:pt x="192631" y="5127788"/>
                </a:lnTo>
                <a:lnTo>
                  <a:pt x="221345" y="5162800"/>
                </a:lnTo>
                <a:lnTo>
                  <a:pt x="251727" y="5196333"/>
                </a:lnTo>
                <a:lnTo>
                  <a:pt x="283716" y="5228322"/>
                </a:lnTo>
                <a:lnTo>
                  <a:pt x="317249" y="5258704"/>
                </a:lnTo>
                <a:lnTo>
                  <a:pt x="352261" y="5287418"/>
                </a:lnTo>
                <a:lnTo>
                  <a:pt x="388690" y="5314399"/>
                </a:lnTo>
                <a:lnTo>
                  <a:pt x="426473" y="5339584"/>
                </a:lnTo>
                <a:lnTo>
                  <a:pt x="465547" y="5362910"/>
                </a:lnTo>
                <a:lnTo>
                  <a:pt x="505848" y="5384314"/>
                </a:lnTo>
                <a:lnTo>
                  <a:pt x="547314" y="5403733"/>
                </a:lnTo>
                <a:lnTo>
                  <a:pt x="589881" y="5421104"/>
                </a:lnTo>
                <a:lnTo>
                  <a:pt x="633486" y="5436364"/>
                </a:lnTo>
                <a:lnTo>
                  <a:pt x="678066" y="5449449"/>
                </a:lnTo>
                <a:lnTo>
                  <a:pt x="723558" y="5460297"/>
                </a:lnTo>
                <a:lnTo>
                  <a:pt x="769899" y="5468844"/>
                </a:lnTo>
                <a:lnTo>
                  <a:pt x="817026" y="5475027"/>
                </a:lnTo>
                <a:lnTo>
                  <a:pt x="864875" y="5478783"/>
                </a:lnTo>
                <a:lnTo>
                  <a:pt x="913383" y="5480050"/>
                </a:lnTo>
                <a:lnTo>
                  <a:pt x="4566793" y="5480050"/>
                </a:lnTo>
                <a:lnTo>
                  <a:pt x="4615301" y="5478783"/>
                </a:lnTo>
                <a:lnTo>
                  <a:pt x="4663149" y="5475027"/>
                </a:lnTo>
                <a:lnTo>
                  <a:pt x="4710273" y="5468844"/>
                </a:lnTo>
                <a:lnTo>
                  <a:pt x="4756612" y="5460297"/>
                </a:lnTo>
                <a:lnTo>
                  <a:pt x="4802101" y="5449449"/>
                </a:lnTo>
                <a:lnTo>
                  <a:pt x="4846677" y="5436364"/>
                </a:lnTo>
                <a:lnTo>
                  <a:pt x="4890279" y="5421104"/>
                </a:lnTo>
                <a:lnTo>
                  <a:pt x="4932841" y="5403733"/>
                </a:lnTo>
                <a:lnTo>
                  <a:pt x="4974302" y="5384314"/>
                </a:lnTo>
                <a:lnTo>
                  <a:pt x="5014598" y="5362910"/>
                </a:lnTo>
                <a:lnTo>
                  <a:pt x="5053666" y="5339584"/>
                </a:lnTo>
                <a:lnTo>
                  <a:pt x="5091443" y="5314399"/>
                </a:lnTo>
                <a:lnTo>
                  <a:pt x="5127867" y="5287418"/>
                </a:lnTo>
                <a:lnTo>
                  <a:pt x="5162873" y="5258704"/>
                </a:lnTo>
                <a:lnTo>
                  <a:pt x="5196399" y="5228322"/>
                </a:lnTo>
                <a:lnTo>
                  <a:pt x="5228382" y="5196333"/>
                </a:lnTo>
                <a:lnTo>
                  <a:pt x="5258759" y="5162800"/>
                </a:lnTo>
                <a:lnTo>
                  <a:pt x="5287466" y="5127788"/>
                </a:lnTo>
                <a:lnTo>
                  <a:pt x="5314441" y="5091359"/>
                </a:lnTo>
                <a:lnTo>
                  <a:pt x="5339620" y="5053576"/>
                </a:lnTo>
                <a:lnTo>
                  <a:pt x="5362941" y="5014502"/>
                </a:lnTo>
                <a:lnTo>
                  <a:pt x="5384340" y="4974201"/>
                </a:lnTo>
                <a:lnTo>
                  <a:pt x="5403754" y="4932735"/>
                </a:lnTo>
                <a:lnTo>
                  <a:pt x="5421121" y="4890168"/>
                </a:lnTo>
                <a:lnTo>
                  <a:pt x="5436377" y="4846563"/>
                </a:lnTo>
                <a:lnTo>
                  <a:pt x="5449458" y="4801983"/>
                </a:lnTo>
                <a:lnTo>
                  <a:pt x="5460303" y="4756491"/>
                </a:lnTo>
                <a:lnTo>
                  <a:pt x="5468847" y="4710150"/>
                </a:lnTo>
                <a:lnTo>
                  <a:pt x="5475029" y="4663023"/>
                </a:lnTo>
                <a:lnTo>
                  <a:pt x="5478784" y="4615174"/>
                </a:lnTo>
                <a:lnTo>
                  <a:pt x="5480050" y="4566666"/>
                </a:lnTo>
                <a:lnTo>
                  <a:pt x="5480050" y="913384"/>
                </a:lnTo>
                <a:lnTo>
                  <a:pt x="5478784" y="864875"/>
                </a:lnTo>
                <a:lnTo>
                  <a:pt x="5475029" y="817026"/>
                </a:lnTo>
                <a:lnTo>
                  <a:pt x="5468847" y="769899"/>
                </a:lnTo>
                <a:lnTo>
                  <a:pt x="5460303" y="723558"/>
                </a:lnTo>
                <a:lnTo>
                  <a:pt x="5449458" y="678066"/>
                </a:lnTo>
                <a:lnTo>
                  <a:pt x="5436377" y="633486"/>
                </a:lnTo>
                <a:lnTo>
                  <a:pt x="5421121" y="589881"/>
                </a:lnTo>
                <a:lnTo>
                  <a:pt x="5403754" y="547314"/>
                </a:lnTo>
                <a:lnTo>
                  <a:pt x="5384340" y="505848"/>
                </a:lnTo>
                <a:lnTo>
                  <a:pt x="5362941" y="465547"/>
                </a:lnTo>
                <a:lnTo>
                  <a:pt x="5339620" y="426473"/>
                </a:lnTo>
                <a:lnTo>
                  <a:pt x="5314441" y="388690"/>
                </a:lnTo>
                <a:lnTo>
                  <a:pt x="5287466" y="352261"/>
                </a:lnTo>
                <a:lnTo>
                  <a:pt x="5258759" y="317249"/>
                </a:lnTo>
                <a:lnTo>
                  <a:pt x="5228382" y="283716"/>
                </a:lnTo>
                <a:lnTo>
                  <a:pt x="5196399" y="251727"/>
                </a:lnTo>
                <a:lnTo>
                  <a:pt x="5162873" y="221345"/>
                </a:lnTo>
                <a:lnTo>
                  <a:pt x="5127867" y="192631"/>
                </a:lnTo>
                <a:lnTo>
                  <a:pt x="5091443" y="165650"/>
                </a:lnTo>
                <a:lnTo>
                  <a:pt x="5053666" y="140465"/>
                </a:lnTo>
                <a:lnTo>
                  <a:pt x="5014598" y="117139"/>
                </a:lnTo>
                <a:lnTo>
                  <a:pt x="4974302" y="95735"/>
                </a:lnTo>
                <a:lnTo>
                  <a:pt x="4932841" y="76316"/>
                </a:lnTo>
                <a:lnTo>
                  <a:pt x="4890279" y="58945"/>
                </a:lnTo>
                <a:lnTo>
                  <a:pt x="4846677" y="43685"/>
                </a:lnTo>
                <a:lnTo>
                  <a:pt x="4802101" y="30600"/>
                </a:lnTo>
                <a:lnTo>
                  <a:pt x="4756612" y="19752"/>
                </a:lnTo>
                <a:lnTo>
                  <a:pt x="4710273" y="11205"/>
                </a:lnTo>
                <a:lnTo>
                  <a:pt x="4663149" y="5022"/>
                </a:lnTo>
                <a:lnTo>
                  <a:pt x="4615301" y="1266"/>
                </a:lnTo>
                <a:lnTo>
                  <a:pt x="4566793" y="0"/>
                </a:lnTo>
                <a:close/>
              </a:path>
            </a:pathLst>
          </a:custGeom>
          <a:solidFill>
            <a:srgbClr val="9184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2" name="object 12"/>
          <p:cNvSpPr txBox="1"/>
          <p:nvPr/>
        </p:nvSpPr>
        <p:spPr>
          <a:xfrm>
            <a:off x="5235575" y="2286000"/>
            <a:ext cx="3103563" cy="3275013"/>
          </a:xfrm>
          <a:prstGeom prst="rect">
            <a:avLst/>
          </a:prstGeom>
        </p:spPr>
        <p:txBody>
          <a:bodyPr lIns="0" tIns="36164" rIns="0" bIns="0">
            <a:spAutoFit/>
          </a:bodyPr>
          <a:lstStyle>
            <a:lvl1pPr marL="490538" indent="173038" eaLnBrk="0" hangingPunct="0">
              <a:tabLst>
                <a:tab pos="16462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6462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6462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6462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6462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6462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6462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6462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646238" algn="l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2000"/>
              </a:lnSpc>
              <a:spcBef>
                <a:spcPts val="288"/>
              </a:spcBef>
            </a:pPr>
            <a:r>
              <a:rPr lang="ru-RU" sz="2000">
                <a:solidFill>
                  <a:srgbClr val="FFFFFF"/>
                </a:solidFill>
                <a:latin typeface="Calibri" pitchFamily="34" charset="0"/>
              </a:rPr>
              <a:t>Разрыв	между  профессиональной организованной ,</a:t>
            </a:r>
            <a:endParaRPr lang="ru-RU" sz="2000">
              <a:latin typeface="Calibri" pitchFamily="34" charset="0"/>
            </a:endParaRPr>
          </a:p>
          <a:p>
            <a:pPr algn="ctr" eaLnBrk="1" hangingPunct="1">
              <a:lnSpc>
                <a:spcPct val="92000"/>
              </a:lnSpc>
            </a:pPr>
            <a:r>
              <a:rPr lang="ru-RU" sz="2000">
                <a:solidFill>
                  <a:srgbClr val="FFFFFF"/>
                </a:solidFill>
                <a:latin typeface="Calibri" pitchFamily="34" charset="0"/>
              </a:rPr>
              <a:t>регламентированной и  рационализированной  </a:t>
            </a:r>
            <a:r>
              <a:rPr lang="ru-RU" sz="2000" i="1">
                <a:solidFill>
                  <a:srgbClr val="FFFFFF"/>
                </a:solidFill>
                <a:latin typeface="Calibri" pitchFamily="34" charset="0"/>
              </a:rPr>
              <a:t>ДЕЯТЕЛЬНОСТЬЮ</a:t>
            </a:r>
            <a:r>
              <a:rPr lang="ru-RU" sz="2000">
                <a:solidFill>
                  <a:srgbClr val="FFFFFF"/>
                </a:solidFill>
                <a:latin typeface="Calibri" pitchFamily="34" charset="0"/>
              </a:rPr>
              <a:t>, и</a:t>
            </a:r>
            <a:endParaRPr lang="ru-RU" sz="2000">
              <a:latin typeface="Calibri" pitchFamily="34" charset="0"/>
            </a:endParaRPr>
          </a:p>
          <a:p>
            <a:pPr algn="ctr" eaLnBrk="1" hangingPunct="1">
              <a:lnSpc>
                <a:spcPts val="2400"/>
              </a:lnSpc>
              <a:spcBef>
                <a:spcPts val="50"/>
              </a:spcBef>
            </a:pPr>
            <a:r>
              <a:rPr lang="ru-RU" sz="2000">
                <a:solidFill>
                  <a:srgbClr val="FFFFFF"/>
                </a:solidFill>
                <a:latin typeface="Calibri" pitchFamily="34" charset="0"/>
              </a:rPr>
              <a:t>спонтанностью и  прихотливостью</a:t>
            </a:r>
            <a:endParaRPr lang="ru-RU" sz="2000">
              <a:latin typeface="Calibri" pitchFamily="34" charset="0"/>
            </a:endParaRPr>
          </a:p>
          <a:p>
            <a:pPr algn="ctr" eaLnBrk="1" hangingPunct="1">
              <a:lnSpc>
                <a:spcPts val="2238"/>
              </a:lnSpc>
            </a:pPr>
            <a:r>
              <a:rPr lang="ru-RU" sz="2000" i="1">
                <a:solidFill>
                  <a:srgbClr val="FFFFFF"/>
                </a:solidFill>
                <a:latin typeface="Calibri" pitchFamily="34" charset="0"/>
              </a:rPr>
              <a:t>ЖИЗНЕННЫХ ПРОЦЕССОВ</a:t>
            </a:r>
            <a:r>
              <a:rPr lang="ru-RU" sz="2000">
                <a:solidFill>
                  <a:srgbClr val="FFFFFF"/>
                </a:solidFill>
                <a:latin typeface="Calibri" pitchFamily="34" charset="0"/>
              </a:rPr>
              <a:t>,</a:t>
            </a:r>
            <a:endParaRPr lang="ru-RU" sz="2000">
              <a:latin typeface="Calibri" pitchFamily="34" charset="0"/>
            </a:endParaRPr>
          </a:p>
          <a:p>
            <a:pPr algn="ctr" eaLnBrk="1" hangingPunct="1">
              <a:lnSpc>
                <a:spcPts val="2388"/>
              </a:lnSpc>
              <a:spcBef>
                <a:spcPts val="150"/>
              </a:spcBef>
            </a:pPr>
            <a:r>
              <a:rPr lang="ru-RU" sz="2000">
                <a:solidFill>
                  <a:srgbClr val="FFFFFF"/>
                </a:solidFill>
                <a:latin typeface="Calibri" pitchFamily="34" charset="0"/>
              </a:rPr>
              <a:t>на которые настроены  местные сообщества</a:t>
            </a:r>
            <a:r>
              <a:rPr lang="ru-RU" sz="2200">
                <a:solidFill>
                  <a:srgbClr val="FFFFFF"/>
                </a:solidFill>
              </a:rPr>
              <a:t>.</a:t>
            </a:r>
            <a:endParaRPr lang="ru-RU" sz="22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object 2"/>
          <p:cNvSpPr txBox="1">
            <a:spLocks noChangeArrowheads="1"/>
          </p:cNvSpPr>
          <p:nvPr/>
        </p:nvSpPr>
        <p:spPr bwMode="auto">
          <a:xfrm>
            <a:off x="3800475" y="371475"/>
            <a:ext cx="2249488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318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ts val="2325"/>
              </a:lnSpc>
              <a:spcBef>
                <a:spcPts val="338"/>
              </a:spcBef>
            </a:pPr>
            <a:r>
              <a:rPr lang="ru-RU" sz="2100">
                <a:solidFill>
                  <a:srgbClr val="FFFFFF"/>
                </a:solidFill>
                <a:latin typeface="Calibri" pitchFamily="34" charset="0"/>
              </a:rPr>
              <a:t>Поддержка СО НКО  в региональных</a:t>
            </a:r>
            <a:endParaRPr lang="ru-RU" sz="2100">
              <a:latin typeface="Calibri" pitchFamily="34" charset="0"/>
            </a:endParaRPr>
          </a:p>
          <a:p>
            <a:pPr algn="ctr" eaLnBrk="1" hangingPunct="1">
              <a:lnSpc>
                <a:spcPts val="2250"/>
              </a:lnSpc>
            </a:pPr>
            <a:r>
              <a:rPr lang="ru-RU" sz="2100">
                <a:solidFill>
                  <a:srgbClr val="FFFFFF"/>
                </a:solidFill>
                <a:latin typeface="Calibri" pitchFamily="34" charset="0"/>
              </a:rPr>
              <a:t>программах</a:t>
            </a:r>
            <a:endParaRPr lang="ru-RU" sz="2100">
              <a:latin typeface="Calibri" pitchFamily="34" charset="0"/>
            </a:endParaRPr>
          </a:p>
        </p:txBody>
      </p:sp>
      <p:sp>
        <p:nvSpPr>
          <p:cNvPr id="20483" name="object 3"/>
          <p:cNvSpPr>
            <a:spLocks noChangeArrowheads="1"/>
          </p:cNvSpPr>
          <p:nvPr/>
        </p:nvSpPr>
        <p:spPr bwMode="auto">
          <a:xfrm>
            <a:off x="365125" y="1971675"/>
            <a:ext cx="2520950" cy="130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484" name="object 4"/>
          <p:cNvSpPr>
            <a:spLocks noChangeArrowheads="1"/>
          </p:cNvSpPr>
          <p:nvPr/>
        </p:nvSpPr>
        <p:spPr bwMode="auto">
          <a:xfrm>
            <a:off x="358775" y="2173288"/>
            <a:ext cx="2593975" cy="9493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485" name="object 5"/>
          <p:cNvSpPr>
            <a:spLocks noChangeArrowheads="1"/>
          </p:cNvSpPr>
          <p:nvPr/>
        </p:nvSpPr>
        <p:spPr bwMode="auto">
          <a:xfrm>
            <a:off x="407988" y="1992313"/>
            <a:ext cx="2435225" cy="121761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486" name="object 6"/>
          <p:cNvSpPr txBox="1">
            <a:spLocks noChangeArrowheads="1"/>
          </p:cNvSpPr>
          <p:nvPr/>
        </p:nvSpPr>
        <p:spPr bwMode="auto">
          <a:xfrm>
            <a:off x="550863" y="2249488"/>
            <a:ext cx="2149475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3180" rIns="0" bIns="0">
            <a:spAutoFit/>
          </a:bodyPr>
          <a:lstStyle>
            <a:lvl1pPr marL="249238" indent="-23812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2325"/>
              </a:lnSpc>
              <a:spcBef>
                <a:spcPts val="338"/>
              </a:spcBef>
            </a:pPr>
            <a:r>
              <a:rPr lang="ru-RU" sz="2100">
                <a:solidFill>
                  <a:srgbClr val="FFFFFF"/>
                </a:solidFill>
                <a:latin typeface="Calibri" pitchFamily="34" charset="0"/>
              </a:rPr>
              <a:t>Услуги СО НКО для  целевых групп</a:t>
            </a:r>
            <a:endParaRPr lang="ru-RU" sz="2100">
              <a:latin typeface="Calibri" pitchFamily="34" charset="0"/>
            </a:endParaRPr>
          </a:p>
        </p:txBody>
      </p:sp>
      <p:sp>
        <p:nvSpPr>
          <p:cNvPr id="20487" name="object 7"/>
          <p:cNvSpPr>
            <a:spLocks noChangeArrowheads="1"/>
          </p:cNvSpPr>
          <p:nvPr/>
        </p:nvSpPr>
        <p:spPr bwMode="auto">
          <a:xfrm>
            <a:off x="6257925" y="1971675"/>
            <a:ext cx="2520950" cy="1303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488" name="object 8"/>
          <p:cNvSpPr>
            <a:spLocks noChangeArrowheads="1"/>
          </p:cNvSpPr>
          <p:nvPr/>
        </p:nvSpPr>
        <p:spPr bwMode="auto">
          <a:xfrm>
            <a:off x="6294438" y="2027238"/>
            <a:ext cx="2508250" cy="12414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489" name="object 9"/>
          <p:cNvSpPr>
            <a:spLocks noChangeArrowheads="1"/>
          </p:cNvSpPr>
          <p:nvPr/>
        </p:nvSpPr>
        <p:spPr bwMode="auto">
          <a:xfrm>
            <a:off x="6300788" y="1992313"/>
            <a:ext cx="2435225" cy="121761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490" name="object 10"/>
          <p:cNvSpPr txBox="1">
            <a:spLocks noChangeArrowheads="1"/>
          </p:cNvSpPr>
          <p:nvPr/>
        </p:nvSpPr>
        <p:spPr bwMode="auto">
          <a:xfrm>
            <a:off x="6488113" y="2103438"/>
            <a:ext cx="2062162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937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2000"/>
              </a:lnSpc>
              <a:spcBef>
                <a:spcPts val="313"/>
              </a:spcBef>
            </a:pPr>
            <a:r>
              <a:rPr lang="ru-RU" sz="2100">
                <a:solidFill>
                  <a:srgbClr val="FFFFFF"/>
                </a:solidFill>
                <a:latin typeface="Calibri" pitchFamily="34" charset="0"/>
              </a:rPr>
              <a:t>Мероприятия для  целевых групп и  населения</a:t>
            </a:r>
            <a:endParaRPr lang="ru-RU" sz="2100">
              <a:latin typeface="Calibri" pitchFamily="34" charset="0"/>
            </a:endParaRPr>
          </a:p>
        </p:txBody>
      </p:sp>
      <p:sp>
        <p:nvSpPr>
          <p:cNvPr id="20491" name="object 11"/>
          <p:cNvSpPr>
            <a:spLocks noChangeArrowheads="1"/>
          </p:cNvSpPr>
          <p:nvPr/>
        </p:nvSpPr>
        <p:spPr bwMode="auto">
          <a:xfrm>
            <a:off x="1577975" y="3554413"/>
            <a:ext cx="3224213" cy="130175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492" name="object 12"/>
          <p:cNvSpPr>
            <a:spLocks noChangeArrowheads="1"/>
          </p:cNvSpPr>
          <p:nvPr/>
        </p:nvSpPr>
        <p:spPr bwMode="auto">
          <a:xfrm>
            <a:off x="1562100" y="3608388"/>
            <a:ext cx="3314700" cy="1243012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493" name="object 13"/>
          <p:cNvSpPr>
            <a:spLocks noChangeArrowheads="1"/>
          </p:cNvSpPr>
          <p:nvPr/>
        </p:nvSpPr>
        <p:spPr bwMode="auto">
          <a:xfrm>
            <a:off x="1619250" y="3573463"/>
            <a:ext cx="3140075" cy="1217612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494" name="object 14"/>
          <p:cNvSpPr txBox="1">
            <a:spLocks noChangeArrowheads="1"/>
          </p:cNvSpPr>
          <p:nvPr/>
        </p:nvSpPr>
        <p:spPr bwMode="auto">
          <a:xfrm>
            <a:off x="1755775" y="3684588"/>
            <a:ext cx="2868613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9369" rIns="0" bIns="0">
            <a:spAutoFit/>
          </a:bodyPr>
          <a:lstStyle>
            <a:lvl1pPr marL="11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2000"/>
              </a:lnSpc>
              <a:spcBef>
                <a:spcPts val="313"/>
              </a:spcBef>
            </a:pPr>
            <a:r>
              <a:rPr lang="ru-RU" sz="2100">
                <a:solidFill>
                  <a:srgbClr val="FFFFFF"/>
                </a:solidFill>
                <a:latin typeface="Calibri" pitchFamily="34" charset="0"/>
              </a:rPr>
              <a:t>Ресурсные услуги для СО  НКО (обучение,  консультирование и др.)</a:t>
            </a:r>
            <a:endParaRPr lang="ru-RU" sz="2100">
              <a:latin typeface="Calibri" pitchFamily="34" charset="0"/>
            </a:endParaRPr>
          </a:p>
        </p:txBody>
      </p:sp>
      <p:sp>
        <p:nvSpPr>
          <p:cNvPr id="20495" name="object 15"/>
          <p:cNvSpPr>
            <a:spLocks noChangeArrowheads="1"/>
          </p:cNvSpPr>
          <p:nvPr/>
        </p:nvSpPr>
        <p:spPr bwMode="auto">
          <a:xfrm>
            <a:off x="712788" y="5208588"/>
            <a:ext cx="2519362" cy="1303337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496" name="object 16"/>
          <p:cNvSpPr>
            <a:spLocks noChangeArrowheads="1"/>
          </p:cNvSpPr>
          <p:nvPr/>
        </p:nvSpPr>
        <p:spPr bwMode="auto">
          <a:xfrm>
            <a:off x="625475" y="5118100"/>
            <a:ext cx="2755900" cy="1533525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497" name="object 17"/>
          <p:cNvSpPr>
            <a:spLocks noChangeArrowheads="1"/>
          </p:cNvSpPr>
          <p:nvPr/>
        </p:nvSpPr>
        <p:spPr bwMode="auto">
          <a:xfrm>
            <a:off x="755650" y="5229225"/>
            <a:ext cx="2435225" cy="1217613"/>
          </a:xfrm>
          <a:prstGeom prst="rect">
            <a:avLst/>
          </a:prstGeom>
          <a:blipFill dpi="0" rotWithShape="1">
            <a:blip r:embed="rId1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498" name="object 18"/>
          <p:cNvSpPr txBox="1">
            <a:spLocks noChangeArrowheads="1"/>
          </p:cNvSpPr>
          <p:nvPr/>
        </p:nvSpPr>
        <p:spPr bwMode="auto">
          <a:xfrm>
            <a:off x="817563" y="5194300"/>
            <a:ext cx="2311400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9370" rIns="0" bIns="0">
            <a:spAutoFit/>
          </a:bodyPr>
          <a:lstStyle>
            <a:lvl1pPr marL="11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2000"/>
              </a:lnSpc>
              <a:spcBef>
                <a:spcPts val="313"/>
              </a:spcBef>
            </a:pPr>
            <a:r>
              <a:rPr lang="ru-RU" sz="2100">
                <a:solidFill>
                  <a:srgbClr val="FFFFFF"/>
                </a:solidFill>
                <a:latin typeface="Calibri" pitchFamily="34" charset="0"/>
              </a:rPr>
              <a:t>Поддержка СО НКО,  оказывающих  отдельные  ресурсные услуги</a:t>
            </a:r>
            <a:endParaRPr lang="ru-RU" sz="2100">
              <a:latin typeface="Calibri" pitchFamily="34" charset="0"/>
            </a:endParaRPr>
          </a:p>
        </p:txBody>
      </p:sp>
      <p:sp>
        <p:nvSpPr>
          <p:cNvPr id="20499" name="object 19"/>
          <p:cNvSpPr>
            <a:spLocks noChangeArrowheads="1"/>
          </p:cNvSpPr>
          <p:nvPr/>
        </p:nvSpPr>
        <p:spPr bwMode="auto">
          <a:xfrm>
            <a:off x="4745038" y="5208588"/>
            <a:ext cx="2519362" cy="1303337"/>
          </a:xfrm>
          <a:prstGeom prst="rect">
            <a:avLst/>
          </a:prstGeom>
          <a:blipFill dpi="0" rotWithShape="1">
            <a:blip r:embed="rId1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500" name="object 20"/>
          <p:cNvSpPr>
            <a:spLocks noChangeArrowheads="1"/>
          </p:cNvSpPr>
          <p:nvPr/>
        </p:nvSpPr>
        <p:spPr bwMode="auto">
          <a:xfrm>
            <a:off x="4740275" y="5264150"/>
            <a:ext cx="2633663" cy="1241425"/>
          </a:xfrm>
          <a:prstGeom prst="rect">
            <a:avLst/>
          </a:prstGeom>
          <a:blipFill dpi="0" rotWithShape="1">
            <a:blip r:embed="rId1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501" name="object 21"/>
          <p:cNvSpPr>
            <a:spLocks noChangeArrowheads="1"/>
          </p:cNvSpPr>
          <p:nvPr/>
        </p:nvSpPr>
        <p:spPr bwMode="auto">
          <a:xfrm>
            <a:off x="4787900" y="5229225"/>
            <a:ext cx="2435225" cy="1217613"/>
          </a:xfrm>
          <a:prstGeom prst="rect">
            <a:avLst/>
          </a:prstGeom>
          <a:blipFill dpi="0" rotWithShape="1">
            <a:blip r:embed="rId1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0502" name="object 22"/>
          <p:cNvSpPr txBox="1">
            <a:spLocks noChangeArrowheads="1"/>
          </p:cNvSpPr>
          <p:nvPr/>
        </p:nvSpPr>
        <p:spPr bwMode="auto">
          <a:xfrm>
            <a:off x="4932363" y="5341938"/>
            <a:ext cx="2146300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9369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2000"/>
              </a:lnSpc>
              <a:spcBef>
                <a:spcPts val="313"/>
              </a:spcBef>
            </a:pPr>
            <a:r>
              <a:rPr lang="ru-RU" sz="2100">
                <a:solidFill>
                  <a:srgbClr val="FFFFFF"/>
                </a:solidFill>
                <a:latin typeface="Calibri" pitchFamily="34" charset="0"/>
              </a:rPr>
              <a:t>Создание единого  ресурсного центра  для СО НКО</a:t>
            </a:r>
            <a:endParaRPr lang="ru-RU" sz="2100">
              <a:latin typeface="Calibri" pitchFamily="34" charset="0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057650" y="6465888"/>
            <a:ext cx="1031875" cy="177800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238"/>
              </a:lnSpc>
            </a:pPr>
            <a:r>
              <a:rPr lang="ru-RU" sz="1200">
                <a:solidFill>
                  <a:srgbClr val="888888"/>
                </a:solidFill>
                <a:latin typeface="Calibri" pitchFamily="34" charset="0"/>
              </a:rPr>
              <a:t>© Центр ГРАНИ</a:t>
            </a:r>
            <a:endParaRPr lang="ru-RU" sz="12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6688" y="280988"/>
            <a:ext cx="8769350" cy="482600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Calibri" pitchFamily="34" charset="0"/>
                <a:ea typeface="Calibri" pitchFamily="34" charset="0"/>
                <a:cs typeface="Calibri" pitchFamily="34" charset="0"/>
              </a:rPr>
              <a:t>Организационно-правые формы ресурсных центров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8125" y="825500"/>
            <a:ext cx="7475538" cy="331788"/>
          </a:xfrm>
          <a:prstGeom prst="rect">
            <a:avLst/>
          </a:prstGeom>
        </p:spPr>
        <p:txBody>
          <a:bodyPr lIns="0" tIns="13335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2000">
                <a:latin typeface="Calibri" pitchFamily="34" charset="0"/>
              </a:rPr>
              <a:t>Получающих поддержку из федерального и регионального бюджета</a:t>
            </a:r>
          </a:p>
        </p:txBody>
      </p:sp>
      <p:sp>
        <p:nvSpPr>
          <p:cNvPr id="21508" name="object 4"/>
          <p:cNvSpPr>
            <a:spLocks noChangeArrowheads="1"/>
          </p:cNvSpPr>
          <p:nvPr/>
        </p:nvSpPr>
        <p:spPr bwMode="auto">
          <a:xfrm>
            <a:off x="1643063" y="1846263"/>
            <a:ext cx="6045200" cy="40671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09" name="object 5"/>
          <p:cNvSpPr>
            <a:spLocks noChangeArrowheads="1"/>
          </p:cNvSpPr>
          <p:nvPr/>
        </p:nvSpPr>
        <p:spPr bwMode="auto">
          <a:xfrm>
            <a:off x="3976688" y="2000250"/>
            <a:ext cx="1285875" cy="19081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10" name="object 6"/>
          <p:cNvSpPr>
            <a:spLocks noChangeArrowheads="1"/>
          </p:cNvSpPr>
          <p:nvPr/>
        </p:nvSpPr>
        <p:spPr bwMode="auto">
          <a:xfrm>
            <a:off x="4108450" y="2439988"/>
            <a:ext cx="539750" cy="127476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11" name="object 7"/>
          <p:cNvSpPr>
            <a:spLocks noChangeArrowheads="1"/>
          </p:cNvSpPr>
          <p:nvPr/>
        </p:nvSpPr>
        <p:spPr bwMode="auto">
          <a:xfrm>
            <a:off x="4108450" y="2439988"/>
            <a:ext cx="539750" cy="1274762"/>
          </a:xfrm>
          <a:custGeom>
            <a:avLst/>
            <a:gdLst>
              <a:gd name="T0" fmla="*/ 0 w 539114"/>
              <a:gd name="T1" fmla="*/ 0 h 1275079"/>
              <a:gd name="T2" fmla="*/ 539114 w 539114"/>
              <a:gd name="T3" fmla="*/ 1275079 h 1275079"/>
            </a:gdLst>
            <a:ahLst/>
            <a:cxnLst/>
            <a:rect l="T0" t="T1" r="T2" b="T3"/>
            <a:pathLst>
              <a:path w="539114" h="1275079">
                <a:moveTo>
                  <a:pt x="538733" y="1274953"/>
                </a:moveTo>
                <a:lnTo>
                  <a:pt x="538733" y="280797"/>
                </a:lnTo>
                <a:lnTo>
                  <a:pt x="0" y="0"/>
                </a:lnTo>
                <a:lnTo>
                  <a:pt x="0" y="990092"/>
                </a:lnTo>
                <a:lnTo>
                  <a:pt x="538733" y="1274953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12" name="object 8"/>
          <p:cNvSpPr>
            <a:spLocks noChangeArrowheads="1"/>
          </p:cNvSpPr>
          <p:nvPr/>
        </p:nvSpPr>
        <p:spPr bwMode="auto">
          <a:xfrm>
            <a:off x="4648200" y="2413000"/>
            <a:ext cx="481013" cy="13017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13" name="object 9"/>
          <p:cNvSpPr>
            <a:spLocks noChangeArrowheads="1"/>
          </p:cNvSpPr>
          <p:nvPr/>
        </p:nvSpPr>
        <p:spPr bwMode="auto">
          <a:xfrm>
            <a:off x="4648200" y="2413000"/>
            <a:ext cx="481013" cy="1303338"/>
          </a:xfrm>
          <a:custGeom>
            <a:avLst/>
            <a:gdLst>
              <a:gd name="T0" fmla="*/ 0 w 481329"/>
              <a:gd name="T1" fmla="*/ 0 h 1302385"/>
              <a:gd name="T2" fmla="*/ 481329 w 481329"/>
              <a:gd name="T3" fmla="*/ 1302385 h 1302385"/>
            </a:gdLst>
            <a:ahLst/>
            <a:cxnLst/>
            <a:rect l="T0" t="T1" r="T2" b="T3"/>
            <a:pathLst>
              <a:path w="481329" h="1302385">
                <a:moveTo>
                  <a:pt x="481203" y="994029"/>
                </a:moveTo>
                <a:lnTo>
                  <a:pt x="481203" y="0"/>
                </a:lnTo>
                <a:lnTo>
                  <a:pt x="0" y="307721"/>
                </a:lnTo>
                <a:lnTo>
                  <a:pt x="0" y="1301877"/>
                </a:lnTo>
                <a:lnTo>
                  <a:pt x="481203" y="994029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14" name="object 10"/>
          <p:cNvSpPr>
            <a:spLocks noChangeArrowheads="1"/>
          </p:cNvSpPr>
          <p:nvPr/>
        </p:nvSpPr>
        <p:spPr bwMode="auto">
          <a:xfrm>
            <a:off x="4648200" y="3267075"/>
            <a:ext cx="481013" cy="44767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15" name="object 11"/>
          <p:cNvSpPr>
            <a:spLocks noChangeArrowheads="1"/>
          </p:cNvSpPr>
          <p:nvPr/>
        </p:nvSpPr>
        <p:spPr bwMode="auto">
          <a:xfrm>
            <a:off x="4648200" y="3267075"/>
            <a:ext cx="481013" cy="447675"/>
          </a:xfrm>
          <a:custGeom>
            <a:avLst/>
            <a:gdLst>
              <a:gd name="T0" fmla="*/ 0 w 481329"/>
              <a:gd name="T1" fmla="*/ 0 h 447675"/>
              <a:gd name="T2" fmla="*/ 481329 w 481329"/>
              <a:gd name="T3" fmla="*/ 447675 h 447675"/>
            </a:gdLst>
            <a:ahLst/>
            <a:cxnLst/>
            <a:rect l="T0" t="T1" r="T2" b="T3"/>
            <a:pathLst>
              <a:path w="481329" h="447675">
                <a:moveTo>
                  <a:pt x="0" y="322834"/>
                </a:moveTo>
                <a:lnTo>
                  <a:pt x="211328" y="188467"/>
                </a:lnTo>
                <a:lnTo>
                  <a:pt x="211328" y="68961"/>
                </a:lnTo>
                <a:lnTo>
                  <a:pt x="318770" y="0"/>
                </a:lnTo>
                <a:lnTo>
                  <a:pt x="318770" y="119506"/>
                </a:lnTo>
                <a:lnTo>
                  <a:pt x="481203" y="14986"/>
                </a:lnTo>
                <a:lnTo>
                  <a:pt x="481203" y="139573"/>
                </a:lnTo>
                <a:lnTo>
                  <a:pt x="0" y="447420"/>
                </a:lnTo>
                <a:lnTo>
                  <a:pt x="0" y="322834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16" name="object 12"/>
          <p:cNvSpPr>
            <a:spLocks noChangeArrowheads="1"/>
          </p:cNvSpPr>
          <p:nvPr/>
        </p:nvSpPr>
        <p:spPr bwMode="auto">
          <a:xfrm>
            <a:off x="4162425" y="2468563"/>
            <a:ext cx="0" cy="865187"/>
          </a:xfrm>
          <a:custGeom>
            <a:avLst/>
            <a:gdLst>
              <a:gd name="T0" fmla="*/ 0 h 864870"/>
              <a:gd name="T1" fmla="*/ 864870 h 864870"/>
            </a:gdLst>
            <a:ahLst/>
            <a:cxnLst/>
            <a:rect l="0" t="T0" r="0" b="T1"/>
            <a:pathLst>
              <a:path h="864870">
                <a:moveTo>
                  <a:pt x="0" y="86487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17" name="object 13"/>
          <p:cNvSpPr>
            <a:spLocks noChangeArrowheads="1"/>
          </p:cNvSpPr>
          <p:nvPr/>
        </p:nvSpPr>
        <p:spPr bwMode="auto">
          <a:xfrm>
            <a:off x="4217988" y="2495550"/>
            <a:ext cx="0" cy="866775"/>
          </a:xfrm>
          <a:custGeom>
            <a:avLst/>
            <a:gdLst>
              <a:gd name="T0" fmla="*/ 0 h 866775"/>
              <a:gd name="T1" fmla="*/ 866775 h 866775"/>
            </a:gdLst>
            <a:ahLst/>
            <a:cxnLst/>
            <a:rect l="0" t="T0" r="0" b="T1"/>
            <a:pathLst>
              <a:path h="866775">
                <a:moveTo>
                  <a:pt x="0" y="866648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18" name="object 14"/>
          <p:cNvSpPr>
            <a:spLocks noChangeArrowheads="1"/>
          </p:cNvSpPr>
          <p:nvPr/>
        </p:nvSpPr>
        <p:spPr bwMode="auto">
          <a:xfrm>
            <a:off x="4270375" y="2524125"/>
            <a:ext cx="0" cy="866775"/>
          </a:xfrm>
          <a:custGeom>
            <a:avLst/>
            <a:gdLst>
              <a:gd name="T0" fmla="*/ 0 h 867410"/>
              <a:gd name="T1" fmla="*/ 867410 h 867410"/>
            </a:gdLst>
            <a:ahLst/>
            <a:cxnLst/>
            <a:rect l="0" t="T0" r="0" b="T1"/>
            <a:pathLst>
              <a:path h="867410">
                <a:moveTo>
                  <a:pt x="0" y="0"/>
                </a:moveTo>
                <a:lnTo>
                  <a:pt x="0" y="867282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19" name="object 15"/>
          <p:cNvSpPr>
            <a:spLocks noChangeArrowheads="1"/>
          </p:cNvSpPr>
          <p:nvPr/>
        </p:nvSpPr>
        <p:spPr bwMode="auto">
          <a:xfrm>
            <a:off x="4325938" y="2551113"/>
            <a:ext cx="0" cy="868362"/>
          </a:xfrm>
          <a:custGeom>
            <a:avLst/>
            <a:gdLst>
              <a:gd name="T0" fmla="*/ 0 h 868045"/>
              <a:gd name="T1" fmla="*/ 868045 h 868045"/>
            </a:gdLst>
            <a:ahLst/>
            <a:cxnLst/>
            <a:rect l="0" t="T0" r="0" b="T1"/>
            <a:pathLst>
              <a:path h="868045">
                <a:moveTo>
                  <a:pt x="0" y="86779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20" name="object 16"/>
          <p:cNvSpPr>
            <a:spLocks noChangeArrowheads="1"/>
          </p:cNvSpPr>
          <p:nvPr/>
        </p:nvSpPr>
        <p:spPr bwMode="auto">
          <a:xfrm>
            <a:off x="4378325" y="2579688"/>
            <a:ext cx="0" cy="868362"/>
          </a:xfrm>
          <a:custGeom>
            <a:avLst/>
            <a:gdLst>
              <a:gd name="T0" fmla="*/ 0 h 868679"/>
              <a:gd name="T1" fmla="*/ 868679 h 868679"/>
            </a:gdLst>
            <a:ahLst/>
            <a:cxnLst/>
            <a:rect l="0" t="T0" r="0" b="T1"/>
            <a:pathLst>
              <a:path h="868679">
                <a:moveTo>
                  <a:pt x="0" y="0"/>
                </a:moveTo>
                <a:lnTo>
                  <a:pt x="0" y="868299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21" name="object 17"/>
          <p:cNvSpPr>
            <a:spLocks noChangeArrowheads="1"/>
          </p:cNvSpPr>
          <p:nvPr/>
        </p:nvSpPr>
        <p:spPr bwMode="auto">
          <a:xfrm>
            <a:off x="4432300" y="2606675"/>
            <a:ext cx="0" cy="869950"/>
          </a:xfrm>
          <a:custGeom>
            <a:avLst/>
            <a:gdLst>
              <a:gd name="T0" fmla="*/ 0 h 869950"/>
              <a:gd name="T1" fmla="*/ 869950 h 869950"/>
            </a:gdLst>
            <a:ahLst/>
            <a:cxnLst/>
            <a:rect l="0" t="T0" r="0" b="T1"/>
            <a:pathLst>
              <a:path h="869950">
                <a:moveTo>
                  <a:pt x="0" y="869569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22" name="object 18"/>
          <p:cNvSpPr>
            <a:spLocks noChangeArrowheads="1"/>
          </p:cNvSpPr>
          <p:nvPr/>
        </p:nvSpPr>
        <p:spPr bwMode="auto">
          <a:xfrm>
            <a:off x="4484688" y="2635250"/>
            <a:ext cx="0" cy="869950"/>
          </a:xfrm>
          <a:custGeom>
            <a:avLst/>
            <a:gdLst>
              <a:gd name="T0" fmla="*/ 0 h 869950"/>
              <a:gd name="T1" fmla="*/ 869950 h 869950"/>
            </a:gdLst>
            <a:ahLst/>
            <a:cxnLst/>
            <a:rect l="0" t="T0" r="0" b="T1"/>
            <a:pathLst>
              <a:path h="869950">
                <a:moveTo>
                  <a:pt x="0" y="0"/>
                </a:moveTo>
                <a:lnTo>
                  <a:pt x="0" y="869442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23" name="object 19"/>
          <p:cNvSpPr>
            <a:spLocks noChangeArrowheads="1"/>
          </p:cNvSpPr>
          <p:nvPr/>
        </p:nvSpPr>
        <p:spPr bwMode="auto">
          <a:xfrm>
            <a:off x="4540250" y="2663825"/>
            <a:ext cx="0" cy="869950"/>
          </a:xfrm>
          <a:custGeom>
            <a:avLst/>
            <a:gdLst>
              <a:gd name="T0" fmla="*/ 0 h 869950"/>
              <a:gd name="T1" fmla="*/ 869950 h 869950"/>
            </a:gdLst>
            <a:ahLst/>
            <a:cxnLst/>
            <a:rect l="0" t="T0" r="0" b="T1"/>
            <a:pathLst>
              <a:path h="869950">
                <a:moveTo>
                  <a:pt x="0" y="0"/>
                </a:moveTo>
                <a:lnTo>
                  <a:pt x="0" y="869442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24" name="object 20"/>
          <p:cNvSpPr>
            <a:spLocks noChangeArrowheads="1"/>
          </p:cNvSpPr>
          <p:nvPr/>
        </p:nvSpPr>
        <p:spPr bwMode="auto">
          <a:xfrm>
            <a:off x="4591050" y="2690813"/>
            <a:ext cx="0" cy="869950"/>
          </a:xfrm>
          <a:custGeom>
            <a:avLst/>
            <a:gdLst>
              <a:gd name="T0" fmla="*/ 0 h 869950"/>
              <a:gd name="T1" fmla="*/ 869950 h 869950"/>
            </a:gdLst>
            <a:ahLst/>
            <a:cxnLst/>
            <a:rect l="0" t="T0" r="0" b="T1"/>
            <a:pathLst>
              <a:path h="869950">
                <a:moveTo>
                  <a:pt x="0" y="0"/>
                </a:moveTo>
                <a:lnTo>
                  <a:pt x="0" y="869569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25" name="object 21"/>
          <p:cNvSpPr>
            <a:spLocks noChangeArrowheads="1"/>
          </p:cNvSpPr>
          <p:nvPr/>
        </p:nvSpPr>
        <p:spPr bwMode="auto">
          <a:xfrm>
            <a:off x="4699000" y="2686050"/>
            <a:ext cx="0" cy="871538"/>
          </a:xfrm>
          <a:custGeom>
            <a:avLst/>
            <a:gdLst>
              <a:gd name="T0" fmla="*/ 0 h 872489"/>
              <a:gd name="T1" fmla="*/ 872489 h 872489"/>
            </a:gdLst>
            <a:ahLst/>
            <a:cxnLst/>
            <a:rect l="0" t="T0" r="0" b="T1"/>
            <a:pathLst>
              <a:path h="872489">
                <a:moveTo>
                  <a:pt x="0" y="872363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26" name="object 22"/>
          <p:cNvSpPr>
            <a:spLocks noChangeArrowheads="1"/>
          </p:cNvSpPr>
          <p:nvPr/>
        </p:nvSpPr>
        <p:spPr bwMode="auto">
          <a:xfrm>
            <a:off x="4754563" y="2651125"/>
            <a:ext cx="0" cy="871538"/>
          </a:xfrm>
          <a:custGeom>
            <a:avLst/>
            <a:gdLst>
              <a:gd name="T0" fmla="*/ 0 h 871220"/>
              <a:gd name="T1" fmla="*/ 871220 h 871220"/>
            </a:gdLst>
            <a:ahLst/>
            <a:cxnLst/>
            <a:rect l="0" t="T0" r="0" b="T1"/>
            <a:pathLst>
              <a:path h="871220">
                <a:moveTo>
                  <a:pt x="0" y="0"/>
                </a:moveTo>
                <a:lnTo>
                  <a:pt x="0" y="87122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27" name="object 23"/>
          <p:cNvSpPr>
            <a:spLocks noChangeArrowheads="1"/>
          </p:cNvSpPr>
          <p:nvPr/>
        </p:nvSpPr>
        <p:spPr bwMode="auto">
          <a:xfrm>
            <a:off x="4806950" y="2619375"/>
            <a:ext cx="0" cy="869950"/>
          </a:xfrm>
          <a:custGeom>
            <a:avLst/>
            <a:gdLst>
              <a:gd name="T0" fmla="*/ 0 h 869950"/>
              <a:gd name="T1" fmla="*/ 869950 h 869950"/>
            </a:gdLst>
            <a:ahLst/>
            <a:cxnLst/>
            <a:rect l="0" t="T0" r="0" b="T1"/>
            <a:pathLst>
              <a:path h="869950">
                <a:moveTo>
                  <a:pt x="0" y="0"/>
                </a:moveTo>
                <a:lnTo>
                  <a:pt x="0" y="869441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28" name="object 24"/>
          <p:cNvSpPr>
            <a:spLocks noChangeArrowheads="1"/>
          </p:cNvSpPr>
          <p:nvPr/>
        </p:nvSpPr>
        <p:spPr bwMode="auto">
          <a:xfrm>
            <a:off x="4859338" y="2586038"/>
            <a:ext cx="0" cy="990600"/>
          </a:xfrm>
          <a:custGeom>
            <a:avLst/>
            <a:gdLst>
              <a:gd name="T0" fmla="*/ 0 h 990600"/>
              <a:gd name="T1" fmla="*/ 990600 h 990600"/>
            </a:gdLst>
            <a:ahLst/>
            <a:cxnLst/>
            <a:rect l="0" t="T0" r="0" b="T1"/>
            <a:pathLst>
              <a:path h="990600">
                <a:moveTo>
                  <a:pt x="0" y="0"/>
                </a:moveTo>
                <a:lnTo>
                  <a:pt x="0" y="990091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29" name="object 25"/>
          <p:cNvSpPr>
            <a:spLocks noChangeArrowheads="1"/>
          </p:cNvSpPr>
          <p:nvPr/>
        </p:nvSpPr>
        <p:spPr bwMode="auto">
          <a:xfrm>
            <a:off x="4914900" y="2551113"/>
            <a:ext cx="0" cy="990600"/>
          </a:xfrm>
          <a:custGeom>
            <a:avLst/>
            <a:gdLst>
              <a:gd name="T0" fmla="*/ 0 h 990600"/>
              <a:gd name="T1" fmla="*/ 990600 h 990600"/>
            </a:gdLst>
            <a:ahLst/>
            <a:cxnLst/>
            <a:rect l="0" t="T0" r="0" b="T1"/>
            <a:pathLst>
              <a:path h="990600">
                <a:moveTo>
                  <a:pt x="0" y="990091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30" name="object 26"/>
          <p:cNvSpPr>
            <a:spLocks noChangeArrowheads="1"/>
          </p:cNvSpPr>
          <p:nvPr/>
        </p:nvSpPr>
        <p:spPr bwMode="auto">
          <a:xfrm>
            <a:off x="4965700" y="2517775"/>
            <a:ext cx="0" cy="989013"/>
          </a:xfrm>
          <a:custGeom>
            <a:avLst/>
            <a:gdLst>
              <a:gd name="T0" fmla="*/ 0 h 988695"/>
              <a:gd name="T1" fmla="*/ 988695 h 988695"/>
            </a:gdLst>
            <a:ahLst/>
            <a:cxnLst/>
            <a:rect l="0" t="T0" r="0" b="T1"/>
            <a:pathLst>
              <a:path h="988695">
                <a:moveTo>
                  <a:pt x="0" y="988313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31" name="object 27"/>
          <p:cNvSpPr>
            <a:spLocks noChangeArrowheads="1"/>
          </p:cNvSpPr>
          <p:nvPr/>
        </p:nvSpPr>
        <p:spPr bwMode="auto">
          <a:xfrm>
            <a:off x="5021263" y="2482850"/>
            <a:ext cx="0" cy="869950"/>
          </a:xfrm>
          <a:custGeom>
            <a:avLst/>
            <a:gdLst>
              <a:gd name="T0" fmla="*/ 0 h 869950"/>
              <a:gd name="T1" fmla="*/ 869950 h 869950"/>
            </a:gdLst>
            <a:ahLst/>
            <a:cxnLst/>
            <a:rect l="0" t="T0" r="0" b="T1"/>
            <a:pathLst>
              <a:path h="869950">
                <a:moveTo>
                  <a:pt x="0" y="0"/>
                </a:moveTo>
                <a:lnTo>
                  <a:pt x="0" y="869569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32" name="object 28"/>
          <p:cNvSpPr>
            <a:spLocks noChangeArrowheads="1"/>
          </p:cNvSpPr>
          <p:nvPr/>
        </p:nvSpPr>
        <p:spPr bwMode="auto">
          <a:xfrm>
            <a:off x="5076825" y="2446338"/>
            <a:ext cx="0" cy="871537"/>
          </a:xfrm>
          <a:custGeom>
            <a:avLst/>
            <a:gdLst>
              <a:gd name="T0" fmla="*/ 0 h 871220"/>
              <a:gd name="T1" fmla="*/ 871220 h 871220"/>
            </a:gdLst>
            <a:ahLst/>
            <a:cxnLst/>
            <a:rect l="0" t="T0" r="0" b="T1"/>
            <a:pathLst>
              <a:path h="871220">
                <a:moveTo>
                  <a:pt x="0" y="870712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33" name="object 29"/>
          <p:cNvSpPr>
            <a:spLocks noChangeArrowheads="1"/>
          </p:cNvSpPr>
          <p:nvPr/>
        </p:nvSpPr>
        <p:spPr bwMode="auto">
          <a:xfrm>
            <a:off x="4108450" y="3186113"/>
            <a:ext cx="539750" cy="285750"/>
          </a:xfrm>
          <a:custGeom>
            <a:avLst/>
            <a:gdLst>
              <a:gd name="T0" fmla="*/ 0 w 539114"/>
              <a:gd name="T1" fmla="*/ 0 h 285114"/>
              <a:gd name="T2" fmla="*/ 539114 w 539114"/>
              <a:gd name="T3" fmla="*/ 285114 h 285114"/>
            </a:gdLst>
            <a:ahLst/>
            <a:cxnLst/>
            <a:rect l="T0" t="T1" r="T2" b="T3"/>
            <a:pathLst>
              <a:path w="539114" h="285114">
                <a:moveTo>
                  <a:pt x="538733" y="284861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34" name="object 30"/>
          <p:cNvSpPr>
            <a:spLocks noChangeArrowheads="1"/>
          </p:cNvSpPr>
          <p:nvPr/>
        </p:nvSpPr>
        <p:spPr bwMode="auto">
          <a:xfrm>
            <a:off x="4648200" y="3163888"/>
            <a:ext cx="481013" cy="307975"/>
          </a:xfrm>
          <a:custGeom>
            <a:avLst/>
            <a:gdLst>
              <a:gd name="T0" fmla="*/ 0 w 481329"/>
              <a:gd name="T1" fmla="*/ 0 h 307975"/>
              <a:gd name="T2" fmla="*/ 481329 w 481329"/>
              <a:gd name="T3" fmla="*/ 307975 h 307975"/>
            </a:gdLst>
            <a:ahLst/>
            <a:cxnLst/>
            <a:rect l="T0" t="T1" r="T2" b="T3"/>
            <a:pathLst>
              <a:path w="481329" h="307975">
                <a:moveTo>
                  <a:pt x="481203" y="0"/>
                </a:moveTo>
                <a:lnTo>
                  <a:pt x="0" y="307848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35" name="object 31"/>
          <p:cNvSpPr>
            <a:spLocks noChangeArrowheads="1"/>
          </p:cNvSpPr>
          <p:nvPr/>
        </p:nvSpPr>
        <p:spPr bwMode="auto">
          <a:xfrm>
            <a:off x="4108450" y="3059113"/>
            <a:ext cx="539750" cy="287337"/>
          </a:xfrm>
          <a:custGeom>
            <a:avLst/>
            <a:gdLst>
              <a:gd name="T0" fmla="*/ 0 w 539114"/>
              <a:gd name="T1" fmla="*/ 0 h 287020"/>
              <a:gd name="T2" fmla="*/ 539114 w 539114"/>
              <a:gd name="T3" fmla="*/ 287020 h 287020"/>
            </a:gdLst>
            <a:ahLst/>
            <a:cxnLst/>
            <a:rect l="T0" t="T1" r="T2" b="T3"/>
            <a:pathLst>
              <a:path w="539114" h="287020">
                <a:moveTo>
                  <a:pt x="0" y="0"/>
                </a:moveTo>
                <a:lnTo>
                  <a:pt x="538733" y="286638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36" name="object 32"/>
          <p:cNvSpPr>
            <a:spLocks noChangeArrowheads="1"/>
          </p:cNvSpPr>
          <p:nvPr/>
        </p:nvSpPr>
        <p:spPr bwMode="auto">
          <a:xfrm>
            <a:off x="4648200" y="3036888"/>
            <a:ext cx="481013" cy="309562"/>
          </a:xfrm>
          <a:custGeom>
            <a:avLst/>
            <a:gdLst>
              <a:gd name="T0" fmla="*/ 0 w 481329"/>
              <a:gd name="T1" fmla="*/ 0 h 309879"/>
              <a:gd name="T2" fmla="*/ 481329 w 481329"/>
              <a:gd name="T3" fmla="*/ 309879 h 309879"/>
            </a:gdLst>
            <a:ahLst/>
            <a:cxnLst/>
            <a:rect l="T0" t="T1" r="T2" b="T3"/>
            <a:pathLst>
              <a:path w="481329" h="309879">
                <a:moveTo>
                  <a:pt x="481203" y="0"/>
                </a:moveTo>
                <a:lnTo>
                  <a:pt x="0" y="309499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37" name="object 33"/>
          <p:cNvSpPr>
            <a:spLocks noChangeArrowheads="1"/>
          </p:cNvSpPr>
          <p:nvPr/>
        </p:nvSpPr>
        <p:spPr bwMode="auto">
          <a:xfrm>
            <a:off x="4108450" y="2932113"/>
            <a:ext cx="539750" cy="287337"/>
          </a:xfrm>
          <a:custGeom>
            <a:avLst/>
            <a:gdLst>
              <a:gd name="T0" fmla="*/ 0 w 539114"/>
              <a:gd name="T1" fmla="*/ 0 h 287019"/>
              <a:gd name="T2" fmla="*/ 539114 w 539114"/>
              <a:gd name="T3" fmla="*/ 287019 h 287019"/>
            </a:gdLst>
            <a:ahLst/>
            <a:cxnLst/>
            <a:rect l="T0" t="T1" r="T2" b="T3"/>
            <a:pathLst>
              <a:path w="539114" h="287019">
                <a:moveTo>
                  <a:pt x="538733" y="286638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38" name="object 34"/>
          <p:cNvSpPr>
            <a:spLocks noChangeArrowheads="1"/>
          </p:cNvSpPr>
          <p:nvPr/>
        </p:nvSpPr>
        <p:spPr bwMode="auto">
          <a:xfrm>
            <a:off x="4648200" y="2909888"/>
            <a:ext cx="481013" cy="309562"/>
          </a:xfrm>
          <a:custGeom>
            <a:avLst/>
            <a:gdLst>
              <a:gd name="T0" fmla="*/ 0 w 481329"/>
              <a:gd name="T1" fmla="*/ 0 h 309880"/>
              <a:gd name="T2" fmla="*/ 481329 w 481329"/>
              <a:gd name="T3" fmla="*/ 309880 h 309880"/>
            </a:gdLst>
            <a:ahLst/>
            <a:cxnLst/>
            <a:rect l="T0" t="T1" r="T2" b="T3"/>
            <a:pathLst>
              <a:path w="481329" h="309880">
                <a:moveTo>
                  <a:pt x="481203" y="0"/>
                </a:moveTo>
                <a:lnTo>
                  <a:pt x="0" y="309499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39" name="object 35"/>
          <p:cNvSpPr>
            <a:spLocks noChangeArrowheads="1"/>
          </p:cNvSpPr>
          <p:nvPr/>
        </p:nvSpPr>
        <p:spPr bwMode="auto">
          <a:xfrm>
            <a:off x="4108450" y="2811463"/>
            <a:ext cx="539750" cy="287337"/>
          </a:xfrm>
          <a:custGeom>
            <a:avLst/>
            <a:gdLst>
              <a:gd name="T0" fmla="*/ 0 w 539114"/>
              <a:gd name="T1" fmla="*/ 0 h 286385"/>
              <a:gd name="T2" fmla="*/ 539114 w 539114"/>
              <a:gd name="T3" fmla="*/ 286385 h 286385"/>
            </a:gdLst>
            <a:ahLst/>
            <a:cxnLst/>
            <a:rect l="T0" t="T1" r="T2" b="T3"/>
            <a:pathLst>
              <a:path w="539114" h="286385">
                <a:moveTo>
                  <a:pt x="0" y="0"/>
                </a:moveTo>
                <a:lnTo>
                  <a:pt x="538733" y="286004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40" name="object 36"/>
          <p:cNvSpPr>
            <a:spLocks noChangeArrowheads="1"/>
          </p:cNvSpPr>
          <p:nvPr/>
        </p:nvSpPr>
        <p:spPr bwMode="auto">
          <a:xfrm>
            <a:off x="4648200" y="2789238"/>
            <a:ext cx="481013" cy="307975"/>
          </a:xfrm>
          <a:custGeom>
            <a:avLst/>
            <a:gdLst>
              <a:gd name="T0" fmla="*/ 0 w 481329"/>
              <a:gd name="T1" fmla="*/ 0 h 307975"/>
              <a:gd name="T2" fmla="*/ 481329 w 481329"/>
              <a:gd name="T3" fmla="*/ 307975 h 307975"/>
            </a:gdLst>
            <a:ahLst/>
            <a:cxnLst/>
            <a:rect l="T0" t="T1" r="T2" b="T3"/>
            <a:pathLst>
              <a:path w="481329" h="307975">
                <a:moveTo>
                  <a:pt x="481203" y="0"/>
                </a:moveTo>
                <a:lnTo>
                  <a:pt x="0" y="307848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41" name="object 37"/>
          <p:cNvSpPr>
            <a:spLocks noChangeArrowheads="1"/>
          </p:cNvSpPr>
          <p:nvPr/>
        </p:nvSpPr>
        <p:spPr bwMode="auto">
          <a:xfrm>
            <a:off x="4108450" y="2686050"/>
            <a:ext cx="539750" cy="285750"/>
          </a:xfrm>
          <a:custGeom>
            <a:avLst/>
            <a:gdLst>
              <a:gd name="T0" fmla="*/ 0 w 539114"/>
              <a:gd name="T1" fmla="*/ 0 h 287019"/>
              <a:gd name="T2" fmla="*/ 539114 w 539114"/>
              <a:gd name="T3" fmla="*/ 287019 h 287019"/>
            </a:gdLst>
            <a:ahLst/>
            <a:cxnLst/>
            <a:rect l="T0" t="T1" r="T2" b="T3"/>
            <a:pathLst>
              <a:path w="539114" h="287019">
                <a:moveTo>
                  <a:pt x="0" y="0"/>
                </a:moveTo>
                <a:lnTo>
                  <a:pt x="538733" y="286638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42" name="object 38"/>
          <p:cNvSpPr>
            <a:spLocks noChangeArrowheads="1"/>
          </p:cNvSpPr>
          <p:nvPr/>
        </p:nvSpPr>
        <p:spPr bwMode="auto">
          <a:xfrm>
            <a:off x="4648200" y="2663825"/>
            <a:ext cx="481013" cy="307975"/>
          </a:xfrm>
          <a:custGeom>
            <a:avLst/>
            <a:gdLst>
              <a:gd name="T0" fmla="*/ 0 w 481329"/>
              <a:gd name="T1" fmla="*/ 0 h 307975"/>
              <a:gd name="T2" fmla="*/ 481329 w 481329"/>
              <a:gd name="T3" fmla="*/ 307975 h 307975"/>
            </a:gdLst>
            <a:ahLst/>
            <a:cxnLst/>
            <a:rect l="T0" t="T1" r="T2" b="T3"/>
            <a:pathLst>
              <a:path w="481329" h="307975">
                <a:moveTo>
                  <a:pt x="0" y="307848"/>
                </a:moveTo>
                <a:lnTo>
                  <a:pt x="481203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43" name="object 39"/>
          <p:cNvSpPr>
            <a:spLocks noChangeArrowheads="1"/>
          </p:cNvSpPr>
          <p:nvPr/>
        </p:nvSpPr>
        <p:spPr bwMode="auto">
          <a:xfrm>
            <a:off x="4108450" y="2565400"/>
            <a:ext cx="539750" cy="285750"/>
          </a:xfrm>
          <a:custGeom>
            <a:avLst/>
            <a:gdLst>
              <a:gd name="T0" fmla="*/ 0 w 539114"/>
              <a:gd name="T1" fmla="*/ 0 h 287019"/>
              <a:gd name="T2" fmla="*/ 539114 w 539114"/>
              <a:gd name="T3" fmla="*/ 287019 h 287019"/>
            </a:gdLst>
            <a:ahLst/>
            <a:cxnLst/>
            <a:rect l="T0" t="T1" r="T2" b="T3"/>
            <a:pathLst>
              <a:path w="539114" h="287019">
                <a:moveTo>
                  <a:pt x="538733" y="286638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44" name="object 40"/>
          <p:cNvSpPr>
            <a:spLocks noChangeArrowheads="1"/>
          </p:cNvSpPr>
          <p:nvPr/>
        </p:nvSpPr>
        <p:spPr bwMode="auto">
          <a:xfrm>
            <a:off x="4648200" y="2543175"/>
            <a:ext cx="481013" cy="307975"/>
          </a:xfrm>
          <a:custGeom>
            <a:avLst/>
            <a:gdLst>
              <a:gd name="T0" fmla="*/ 0 w 481329"/>
              <a:gd name="T1" fmla="*/ 0 h 308610"/>
              <a:gd name="T2" fmla="*/ 481329 w 481329"/>
              <a:gd name="T3" fmla="*/ 308610 h 308610"/>
            </a:gdLst>
            <a:ahLst/>
            <a:cxnLst/>
            <a:rect l="T0" t="T1" r="T2" b="T3"/>
            <a:pathLst>
              <a:path w="481329" h="308610">
                <a:moveTo>
                  <a:pt x="0" y="308355"/>
                </a:moveTo>
                <a:lnTo>
                  <a:pt x="481203" y="0"/>
                </a:lnTo>
              </a:path>
            </a:pathLst>
          </a:custGeom>
          <a:noFill/>
          <a:ln w="12699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45" name="object 41"/>
          <p:cNvSpPr>
            <a:spLocks noChangeArrowheads="1"/>
          </p:cNvSpPr>
          <p:nvPr/>
        </p:nvSpPr>
        <p:spPr bwMode="auto">
          <a:xfrm>
            <a:off x="4108450" y="3305175"/>
            <a:ext cx="539750" cy="409575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46" name="object 42"/>
          <p:cNvSpPr>
            <a:spLocks noChangeArrowheads="1"/>
          </p:cNvSpPr>
          <p:nvPr/>
        </p:nvSpPr>
        <p:spPr bwMode="auto">
          <a:xfrm>
            <a:off x="4108450" y="3305175"/>
            <a:ext cx="539750" cy="409575"/>
          </a:xfrm>
          <a:custGeom>
            <a:avLst/>
            <a:gdLst>
              <a:gd name="T0" fmla="*/ 0 w 539114"/>
              <a:gd name="T1" fmla="*/ 0 h 409575"/>
              <a:gd name="T2" fmla="*/ 539114 w 539114"/>
              <a:gd name="T3" fmla="*/ 409575 h 409575"/>
            </a:gdLst>
            <a:ahLst/>
            <a:cxnLst/>
            <a:rect l="T0" t="T1" r="T2" b="T3"/>
            <a:pathLst>
              <a:path w="539114" h="409575">
                <a:moveTo>
                  <a:pt x="538733" y="284861"/>
                </a:moveTo>
                <a:lnTo>
                  <a:pt x="0" y="0"/>
                </a:lnTo>
                <a:lnTo>
                  <a:pt x="0" y="124587"/>
                </a:lnTo>
                <a:lnTo>
                  <a:pt x="538733" y="409447"/>
                </a:lnTo>
                <a:lnTo>
                  <a:pt x="538733" y="284861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47" name="object 43"/>
          <p:cNvSpPr>
            <a:spLocks noChangeArrowheads="1"/>
          </p:cNvSpPr>
          <p:nvPr/>
        </p:nvSpPr>
        <p:spPr bwMode="auto">
          <a:xfrm>
            <a:off x="4108450" y="2130425"/>
            <a:ext cx="1020763" cy="590550"/>
          </a:xfrm>
          <a:custGeom>
            <a:avLst/>
            <a:gdLst>
              <a:gd name="T0" fmla="*/ 0 w 1020445"/>
              <a:gd name="T1" fmla="*/ 0 h 590550"/>
              <a:gd name="T2" fmla="*/ 1020445 w 1020445"/>
              <a:gd name="T3" fmla="*/ 590550 h 590550"/>
            </a:gdLst>
            <a:ahLst/>
            <a:cxnLst/>
            <a:rect l="T0" t="T1" r="T2" b="T3"/>
            <a:pathLst>
              <a:path w="1020445" h="590550">
                <a:moveTo>
                  <a:pt x="481838" y="0"/>
                </a:moveTo>
                <a:lnTo>
                  <a:pt x="0" y="309499"/>
                </a:lnTo>
                <a:lnTo>
                  <a:pt x="538733" y="590296"/>
                </a:lnTo>
                <a:lnTo>
                  <a:pt x="1019937" y="282575"/>
                </a:lnTo>
                <a:lnTo>
                  <a:pt x="481838" y="0"/>
                </a:lnTo>
                <a:close/>
              </a:path>
            </a:pathLst>
          </a:custGeom>
          <a:solidFill>
            <a:srgbClr val="F4B39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48" name="object 44"/>
          <p:cNvSpPr>
            <a:spLocks noChangeArrowheads="1"/>
          </p:cNvSpPr>
          <p:nvPr/>
        </p:nvSpPr>
        <p:spPr bwMode="auto">
          <a:xfrm>
            <a:off x="4108450" y="2130425"/>
            <a:ext cx="1020763" cy="590550"/>
          </a:xfrm>
          <a:custGeom>
            <a:avLst/>
            <a:gdLst>
              <a:gd name="T0" fmla="*/ 0 w 1020445"/>
              <a:gd name="T1" fmla="*/ 0 h 590550"/>
              <a:gd name="T2" fmla="*/ 1020445 w 1020445"/>
              <a:gd name="T3" fmla="*/ 590550 h 590550"/>
            </a:gdLst>
            <a:ahLst/>
            <a:cxnLst/>
            <a:rect l="T0" t="T1" r="T2" b="T3"/>
            <a:pathLst>
              <a:path w="1020445" h="590550">
                <a:moveTo>
                  <a:pt x="1019937" y="282575"/>
                </a:moveTo>
                <a:lnTo>
                  <a:pt x="481838" y="0"/>
                </a:lnTo>
                <a:lnTo>
                  <a:pt x="0" y="309499"/>
                </a:lnTo>
                <a:lnTo>
                  <a:pt x="538733" y="590296"/>
                </a:lnTo>
                <a:lnTo>
                  <a:pt x="1019937" y="282575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49" name="object 45"/>
          <p:cNvSpPr>
            <a:spLocks noChangeArrowheads="1"/>
          </p:cNvSpPr>
          <p:nvPr/>
        </p:nvSpPr>
        <p:spPr bwMode="auto">
          <a:xfrm>
            <a:off x="4270375" y="2068513"/>
            <a:ext cx="377825" cy="561975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50" name="object 46"/>
          <p:cNvSpPr>
            <a:spLocks noChangeArrowheads="1"/>
          </p:cNvSpPr>
          <p:nvPr/>
        </p:nvSpPr>
        <p:spPr bwMode="auto">
          <a:xfrm>
            <a:off x="4270375" y="2068513"/>
            <a:ext cx="377825" cy="561975"/>
          </a:xfrm>
          <a:custGeom>
            <a:avLst/>
            <a:gdLst>
              <a:gd name="T0" fmla="*/ 0 w 377825"/>
              <a:gd name="T1" fmla="*/ 0 h 561975"/>
              <a:gd name="T2" fmla="*/ 377825 w 377825"/>
              <a:gd name="T3" fmla="*/ 561975 h 561975"/>
            </a:gdLst>
            <a:ahLst/>
            <a:cxnLst/>
            <a:rect l="T0" t="T1" r="T2" b="T3"/>
            <a:pathLst>
              <a:path w="377825" h="561975">
                <a:moveTo>
                  <a:pt x="377316" y="561721"/>
                </a:moveTo>
                <a:lnTo>
                  <a:pt x="377316" y="196469"/>
                </a:lnTo>
                <a:lnTo>
                  <a:pt x="0" y="0"/>
                </a:lnTo>
                <a:lnTo>
                  <a:pt x="0" y="365887"/>
                </a:lnTo>
                <a:lnTo>
                  <a:pt x="377316" y="561721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51" name="object 47"/>
          <p:cNvSpPr>
            <a:spLocks noChangeArrowheads="1"/>
          </p:cNvSpPr>
          <p:nvPr/>
        </p:nvSpPr>
        <p:spPr bwMode="auto">
          <a:xfrm>
            <a:off x="4648200" y="2265363"/>
            <a:ext cx="317500" cy="365125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52" name="object 48"/>
          <p:cNvSpPr>
            <a:spLocks noChangeArrowheads="1"/>
          </p:cNvSpPr>
          <p:nvPr/>
        </p:nvSpPr>
        <p:spPr bwMode="auto">
          <a:xfrm>
            <a:off x="4648200" y="2265363"/>
            <a:ext cx="317500" cy="365125"/>
          </a:xfrm>
          <a:custGeom>
            <a:avLst/>
            <a:gdLst>
              <a:gd name="T0" fmla="*/ 0 w 318770"/>
              <a:gd name="T1" fmla="*/ 0 h 365760"/>
              <a:gd name="T2" fmla="*/ 318770 w 318770"/>
              <a:gd name="T3" fmla="*/ 365760 h 365760"/>
            </a:gdLst>
            <a:ahLst/>
            <a:cxnLst/>
            <a:rect l="T0" t="T1" r="T2" b="T3"/>
            <a:pathLst>
              <a:path w="318770" h="365760">
                <a:moveTo>
                  <a:pt x="318770" y="175132"/>
                </a:moveTo>
                <a:lnTo>
                  <a:pt x="318770" y="40766"/>
                </a:lnTo>
                <a:lnTo>
                  <a:pt x="0" y="0"/>
                </a:lnTo>
                <a:lnTo>
                  <a:pt x="0" y="365251"/>
                </a:lnTo>
                <a:lnTo>
                  <a:pt x="318770" y="175132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53" name="object 49"/>
          <p:cNvSpPr>
            <a:spLocks noChangeArrowheads="1"/>
          </p:cNvSpPr>
          <p:nvPr/>
        </p:nvSpPr>
        <p:spPr bwMode="auto">
          <a:xfrm>
            <a:off x="4325938" y="2097088"/>
            <a:ext cx="0" cy="366712"/>
          </a:xfrm>
          <a:custGeom>
            <a:avLst/>
            <a:gdLst>
              <a:gd name="T0" fmla="*/ 0 h 366394"/>
              <a:gd name="T1" fmla="*/ 366394 h 366394"/>
            </a:gdLst>
            <a:ahLst/>
            <a:cxnLst/>
            <a:rect l="0" t="T0" r="0" b="T1"/>
            <a:pathLst>
              <a:path h="366394">
                <a:moveTo>
                  <a:pt x="0" y="366394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54" name="object 50"/>
          <p:cNvSpPr>
            <a:spLocks noChangeArrowheads="1"/>
          </p:cNvSpPr>
          <p:nvPr/>
        </p:nvSpPr>
        <p:spPr bwMode="auto">
          <a:xfrm>
            <a:off x="4378325" y="2124075"/>
            <a:ext cx="0" cy="366713"/>
          </a:xfrm>
          <a:custGeom>
            <a:avLst/>
            <a:gdLst>
              <a:gd name="T0" fmla="*/ 0 h 365760"/>
              <a:gd name="T1" fmla="*/ 365760 h 365760"/>
            </a:gdLst>
            <a:ahLst/>
            <a:cxnLst/>
            <a:rect l="0" t="T0" r="0" b="T1"/>
            <a:pathLst>
              <a:path h="365760">
                <a:moveTo>
                  <a:pt x="0" y="36576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55" name="object 51"/>
          <p:cNvSpPr>
            <a:spLocks noChangeArrowheads="1"/>
          </p:cNvSpPr>
          <p:nvPr/>
        </p:nvSpPr>
        <p:spPr bwMode="auto">
          <a:xfrm>
            <a:off x="4432300" y="2152650"/>
            <a:ext cx="0" cy="365125"/>
          </a:xfrm>
          <a:custGeom>
            <a:avLst/>
            <a:gdLst>
              <a:gd name="T0" fmla="*/ 0 h 365760"/>
              <a:gd name="T1" fmla="*/ 365760 h 365760"/>
            </a:gdLst>
            <a:ahLst/>
            <a:cxnLst/>
            <a:rect l="0" t="T0" r="0" b="T1"/>
            <a:pathLst>
              <a:path h="365760">
                <a:moveTo>
                  <a:pt x="0" y="365378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56" name="object 52"/>
          <p:cNvSpPr>
            <a:spLocks noChangeArrowheads="1"/>
          </p:cNvSpPr>
          <p:nvPr/>
        </p:nvSpPr>
        <p:spPr bwMode="auto">
          <a:xfrm>
            <a:off x="4484688" y="2179638"/>
            <a:ext cx="0" cy="366712"/>
          </a:xfrm>
          <a:custGeom>
            <a:avLst/>
            <a:gdLst>
              <a:gd name="T0" fmla="*/ 0 h 366394"/>
              <a:gd name="T1" fmla="*/ 366394 h 366394"/>
            </a:gdLst>
            <a:ahLst/>
            <a:cxnLst/>
            <a:rect l="0" t="T0" r="0" b="T1"/>
            <a:pathLst>
              <a:path h="366394">
                <a:moveTo>
                  <a:pt x="0" y="366394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57" name="object 53"/>
          <p:cNvSpPr>
            <a:spLocks noChangeArrowheads="1"/>
          </p:cNvSpPr>
          <p:nvPr/>
        </p:nvSpPr>
        <p:spPr bwMode="auto">
          <a:xfrm>
            <a:off x="4540250" y="2211388"/>
            <a:ext cx="0" cy="363537"/>
          </a:xfrm>
          <a:custGeom>
            <a:avLst/>
            <a:gdLst>
              <a:gd name="T0" fmla="*/ 0 h 363855"/>
              <a:gd name="T1" fmla="*/ 363855 h 363855"/>
            </a:gdLst>
            <a:ahLst/>
            <a:cxnLst/>
            <a:rect l="0" t="T0" r="0" b="T1"/>
            <a:pathLst>
              <a:path h="363855">
                <a:moveTo>
                  <a:pt x="0" y="0"/>
                </a:moveTo>
                <a:lnTo>
                  <a:pt x="0" y="363474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58" name="object 54"/>
          <p:cNvSpPr>
            <a:spLocks noChangeArrowheads="1"/>
          </p:cNvSpPr>
          <p:nvPr/>
        </p:nvSpPr>
        <p:spPr bwMode="auto">
          <a:xfrm>
            <a:off x="4591050" y="2235200"/>
            <a:ext cx="0" cy="365125"/>
          </a:xfrm>
          <a:custGeom>
            <a:avLst/>
            <a:gdLst>
              <a:gd name="T0" fmla="*/ 0 h 365760"/>
              <a:gd name="T1" fmla="*/ 365760 h 365760"/>
            </a:gdLst>
            <a:ahLst/>
            <a:cxnLst/>
            <a:rect l="0" t="T0" r="0" b="T1"/>
            <a:pathLst>
              <a:path h="365760">
                <a:moveTo>
                  <a:pt x="0" y="365251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59" name="object 55"/>
          <p:cNvSpPr>
            <a:spLocks noChangeArrowheads="1"/>
          </p:cNvSpPr>
          <p:nvPr/>
        </p:nvSpPr>
        <p:spPr bwMode="auto">
          <a:xfrm>
            <a:off x="4699000" y="2271713"/>
            <a:ext cx="0" cy="327025"/>
          </a:xfrm>
          <a:custGeom>
            <a:avLst/>
            <a:gdLst>
              <a:gd name="T0" fmla="*/ 0 h 327025"/>
              <a:gd name="T1" fmla="*/ 327025 h 327025"/>
            </a:gdLst>
            <a:ahLst/>
            <a:cxnLst/>
            <a:rect l="0" t="T0" r="0" b="T1"/>
            <a:pathLst>
              <a:path h="327025">
                <a:moveTo>
                  <a:pt x="0" y="326771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60" name="object 56"/>
          <p:cNvSpPr>
            <a:spLocks noChangeArrowheads="1"/>
          </p:cNvSpPr>
          <p:nvPr/>
        </p:nvSpPr>
        <p:spPr bwMode="auto">
          <a:xfrm>
            <a:off x="4754563" y="2278063"/>
            <a:ext cx="0" cy="288925"/>
          </a:xfrm>
          <a:custGeom>
            <a:avLst/>
            <a:gdLst>
              <a:gd name="T0" fmla="*/ 0 h 288289"/>
              <a:gd name="T1" fmla="*/ 288289 h 288289"/>
            </a:gdLst>
            <a:ahLst/>
            <a:cxnLst/>
            <a:rect l="0" t="T0" r="0" b="T1"/>
            <a:pathLst>
              <a:path h="288289">
                <a:moveTo>
                  <a:pt x="0" y="0"/>
                </a:moveTo>
                <a:lnTo>
                  <a:pt x="0" y="287781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61" name="object 57"/>
          <p:cNvSpPr>
            <a:spLocks noChangeArrowheads="1"/>
          </p:cNvSpPr>
          <p:nvPr/>
        </p:nvSpPr>
        <p:spPr bwMode="auto">
          <a:xfrm>
            <a:off x="4806950" y="2286000"/>
            <a:ext cx="0" cy="249238"/>
          </a:xfrm>
          <a:custGeom>
            <a:avLst/>
            <a:gdLst>
              <a:gd name="T0" fmla="*/ 0 h 249555"/>
              <a:gd name="T1" fmla="*/ 249555 h 249555"/>
            </a:gdLst>
            <a:ahLst/>
            <a:cxnLst/>
            <a:rect l="0" t="T0" r="0" b="T1"/>
            <a:pathLst>
              <a:path h="249555">
                <a:moveTo>
                  <a:pt x="0" y="0"/>
                </a:moveTo>
                <a:lnTo>
                  <a:pt x="0" y="249174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62" name="object 58"/>
          <p:cNvSpPr>
            <a:spLocks noChangeArrowheads="1"/>
          </p:cNvSpPr>
          <p:nvPr/>
        </p:nvSpPr>
        <p:spPr bwMode="auto">
          <a:xfrm>
            <a:off x="4859338" y="2292350"/>
            <a:ext cx="0" cy="211138"/>
          </a:xfrm>
          <a:custGeom>
            <a:avLst/>
            <a:gdLst>
              <a:gd name="T0" fmla="*/ 0 h 212089"/>
              <a:gd name="T1" fmla="*/ 212089 h 212089"/>
            </a:gdLst>
            <a:ahLst/>
            <a:cxnLst/>
            <a:rect l="0" t="T0" r="0" b="T1"/>
            <a:pathLst>
              <a:path h="212089">
                <a:moveTo>
                  <a:pt x="0" y="211962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63" name="object 59"/>
          <p:cNvSpPr>
            <a:spLocks noChangeArrowheads="1"/>
          </p:cNvSpPr>
          <p:nvPr/>
        </p:nvSpPr>
        <p:spPr bwMode="auto">
          <a:xfrm>
            <a:off x="4914900" y="2300288"/>
            <a:ext cx="0" cy="171450"/>
          </a:xfrm>
          <a:custGeom>
            <a:avLst/>
            <a:gdLst>
              <a:gd name="T0" fmla="*/ 0 h 170814"/>
              <a:gd name="T1" fmla="*/ 170814 h 170814"/>
            </a:gdLst>
            <a:ahLst/>
            <a:cxnLst/>
            <a:rect l="0" t="T0" r="0" b="T1"/>
            <a:pathLst>
              <a:path h="170814">
                <a:moveTo>
                  <a:pt x="0" y="0"/>
                </a:moveTo>
                <a:lnTo>
                  <a:pt x="0" y="170561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64" name="object 60"/>
          <p:cNvSpPr>
            <a:spLocks noChangeArrowheads="1"/>
          </p:cNvSpPr>
          <p:nvPr/>
        </p:nvSpPr>
        <p:spPr bwMode="auto">
          <a:xfrm>
            <a:off x="4270375" y="2305050"/>
            <a:ext cx="377825" cy="201613"/>
          </a:xfrm>
          <a:custGeom>
            <a:avLst/>
            <a:gdLst>
              <a:gd name="T0" fmla="*/ 0 w 377825"/>
              <a:gd name="T1" fmla="*/ 0 h 201294"/>
              <a:gd name="T2" fmla="*/ 377825 w 377825"/>
              <a:gd name="T3" fmla="*/ 201294 h 201294"/>
            </a:gdLst>
            <a:ahLst/>
            <a:cxnLst/>
            <a:rect l="T0" t="T1" r="T2" b="T3"/>
            <a:pathLst>
              <a:path w="377825" h="201294">
                <a:moveTo>
                  <a:pt x="0" y="0"/>
                </a:moveTo>
                <a:lnTo>
                  <a:pt x="377316" y="20104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65" name="object 61"/>
          <p:cNvSpPr>
            <a:spLocks noChangeArrowheads="1"/>
          </p:cNvSpPr>
          <p:nvPr/>
        </p:nvSpPr>
        <p:spPr bwMode="auto">
          <a:xfrm>
            <a:off x="4648200" y="2305050"/>
            <a:ext cx="317500" cy="201613"/>
          </a:xfrm>
          <a:custGeom>
            <a:avLst/>
            <a:gdLst>
              <a:gd name="T0" fmla="*/ 0 w 318770"/>
              <a:gd name="T1" fmla="*/ 0 h 201294"/>
              <a:gd name="T2" fmla="*/ 318770 w 318770"/>
              <a:gd name="T3" fmla="*/ 201294 h 201294"/>
            </a:gdLst>
            <a:ahLst/>
            <a:cxnLst/>
            <a:rect l="T0" t="T1" r="T2" b="T3"/>
            <a:pathLst>
              <a:path w="318770" h="201294">
                <a:moveTo>
                  <a:pt x="318770" y="0"/>
                </a:moveTo>
                <a:lnTo>
                  <a:pt x="0" y="20104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66" name="object 62"/>
          <p:cNvSpPr>
            <a:spLocks noChangeArrowheads="1"/>
          </p:cNvSpPr>
          <p:nvPr/>
        </p:nvSpPr>
        <p:spPr bwMode="auto">
          <a:xfrm>
            <a:off x="4270375" y="2184400"/>
            <a:ext cx="377825" cy="200025"/>
          </a:xfrm>
          <a:custGeom>
            <a:avLst/>
            <a:gdLst>
              <a:gd name="T0" fmla="*/ 0 w 377825"/>
              <a:gd name="T1" fmla="*/ 0 h 199389"/>
              <a:gd name="T2" fmla="*/ 377825 w 377825"/>
              <a:gd name="T3" fmla="*/ 199389 h 199389"/>
            </a:gdLst>
            <a:ahLst/>
            <a:cxnLst/>
            <a:rect l="T0" t="T1" r="T2" b="T3"/>
            <a:pathLst>
              <a:path w="377825" h="199389">
                <a:moveTo>
                  <a:pt x="377316" y="199262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67" name="object 63"/>
          <p:cNvSpPr>
            <a:spLocks noChangeArrowheads="1"/>
          </p:cNvSpPr>
          <p:nvPr/>
        </p:nvSpPr>
        <p:spPr bwMode="auto">
          <a:xfrm>
            <a:off x="4648200" y="2286000"/>
            <a:ext cx="158750" cy="98425"/>
          </a:xfrm>
          <a:custGeom>
            <a:avLst/>
            <a:gdLst>
              <a:gd name="T0" fmla="*/ 0 w 158750"/>
              <a:gd name="T1" fmla="*/ 0 h 99060"/>
              <a:gd name="T2" fmla="*/ 158750 w 158750"/>
              <a:gd name="T3" fmla="*/ 99060 h 99060"/>
            </a:gdLst>
            <a:ahLst/>
            <a:cxnLst/>
            <a:rect l="T0" t="T1" r="T2" b="T3"/>
            <a:pathLst>
              <a:path w="158750" h="99060">
                <a:moveTo>
                  <a:pt x="158496" y="0"/>
                </a:moveTo>
                <a:lnTo>
                  <a:pt x="0" y="98678"/>
                </a:lnTo>
              </a:path>
            </a:pathLst>
          </a:custGeom>
          <a:noFill/>
          <a:ln w="12699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68" name="object 64"/>
          <p:cNvSpPr>
            <a:spLocks noChangeArrowheads="1"/>
          </p:cNvSpPr>
          <p:nvPr/>
        </p:nvSpPr>
        <p:spPr bwMode="auto">
          <a:xfrm>
            <a:off x="4270375" y="2068513"/>
            <a:ext cx="696913" cy="238125"/>
          </a:xfrm>
          <a:custGeom>
            <a:avLst/>
            <a:gdLst>
              <a:gd name="T0" fmla="*/ 0 w 696595"/>
              <a:gd name="T1" fmla="*/ 0 h 237489"/>
              <a:gd name="T2" fmla="*/ 696595 w 696595"/>
              <a:gd name="T3" fmla="*/ 237489 h 237489"/>
            </a:gdLst>
            <a:ahLst/>
            <a:cxnLst/>
            <a:rect l="T0" t="T1" r="T2" b="T3"/>
            <a:pathLst>
              <a:path w="696595" h="237489">
                <a:moveTo>
                  <a:pt x="0" y="0"/>
                </a:moveTo>
                <a:lnTo>
                  <a:pt x="377316" y="196469"/>
                </a:lnTo>
                <a:lnTo>
                  <a:pt x="696087" y="237236"/>
                </a:lnTo>
                <a:lnTo>
                  <a:pt x="320421" y="40766"/>
                </a:lnTo>
                <a:lnTo>
                  <a:pt x="0" y="0"/>
                </a:lnTo>
                <a:close/>
              </a:path>
            </a:pathLst>
          </a:custGeom>
          <a:solidFill>
            <a:srgbClr val="D247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69" name="object 65"/>
          <p:cNvSpPr>
            <a:spLocks noChangeArrowheads="1"/>
          </p:cNvSpPr>
          <p:nvPr/>
        </p:nvSpPr>
        <p:spPr bwMode="auto">
          <a:xfrm>
            <a:off x="4270375" y="2068513"/>
            <a:ext cx="696913" cy="238125"/>
          </a:xfrm>
          <a:custGeom>
            <a:avLst/>
            <a:gdLst>
              <a:gd name="T0" fmla="*/ 0 w 696595"/>
              <a:gd name="T1" fmla="*/ 0 h 237489"/>
              <a:gd name="T2" fmla="*/ 696595 w 696595"/>
              <a:gd name="T3" fmla="*/ 237489 h 237489"/>
            </a:gdLst>
            <a:ahLst/>
            <a:cxnLst/>
            <a:rect l="T0" t="T1" r="T2" b="T3"/>
            <a:pathLst>
              <a:path w="696595" h="237489">
                <a:moveTo>
                  <a:pt x="696087" y="237236"/>
                </a:moveTo>
                <a:lnTo>
                  <a:pt x="320421" y="40766"/>
                </a:lnTo>
                <a:lnTo>
                  <a:pt x="0" y="0"/>
                </a:lnTo>
                <a:lnTo>
                  <a:pt x="377316" y="196469"/>
                </a:lnTo>
                <a:lnTo>
                  <a:pt x="696087" y="237236"/>
                </a:lnTo>
                <a:close/>
              </a:path>
            </a:pathLst>
          </a:custGeom>
          <a:noFill/>
          <a:ln w="3175">
            <a:solidFill>
              <a:srgbClr val="EE8B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70" name="object 66"/>
          <p:cNvSpPr txBox="1">
            <a:spLocks noChangeArrowheads="1"/>
          </p:cNvSpPr>
          <p:nvPr/>
        </p:nvSpPr>
        <p:spPr bwMode="auto">
          <a:xfrm>
            <a:off x="5249863" y="4048125"/>
            <a:ext cx="1916112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1400"/>
              <a:t>Орган исполнительной  власти</a:t>
            </a:r>
          </a:p>
        </p:txBody>
      </p:sp>
      <p:sp>
        <p:nvSpPr>
          <p:cNvPr id="76" name="object 76"/>
          <p:cNvSpPr txBox="1"/>
          <p:nvPr/>
        </p:nvSpPr>
        <p:spPr>
          <a:xfrm>
            <a:off x="4057650" y="6465888"/>
            <a:ext cx="1031875" cy="177800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238"/>
              </a:lnSpc>
            </a:pPr>
            <a:r>
              <a:rPr lang="ru-RU" sz="1200">
                <a:solidFill>
                  <a:srgbClr val="888888"/>
                </a:solidFill>
                <a:latin typeface="Calibri" pitchFamily="34" charset="0"/>
              </a:rPr>
              <a:t>© Центр ГРАНИ</a:t>
            </a:r>
            <a:endParaRPr lang="ru-RU" sz="1200">
              <a:latin typeface="Calibri" pitchFamily="34" charset="0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5249863" y="2509838"/>
            <a:ext cx="1293812" cy="239712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defRPr/>
            </a:pPr>
            <a:r>
              <a:rPr sz="1400" spc="-15" dirty="0">
                <a:latin typeface="Arial"/>
                <a:cs typeface="Arial"/>
              </a:rPr>
              <a:t>Госучреждение</a:t>
            </a:r>
            <a:endParaRPr sz="140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3565525" y="2509838"/>
            <a:ext cx="395288" cy="239712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defRPr/>
            </a:pPr>
            <a:r>
              <a:rPr sz="1400" spc="-5" dirty="0">
                <a:latin typeface="Arial"/>
                <a:cs typeface="Arial"/>
              </a:rPr>
              <a:t>Н</a:t>
            </a:r>
            <a:r>
              <a:rPr sz="1400" spc="-20" dirty="0">
                <a:latin typeface="Arial"/>
                <a:cs typeface="Arial"/>
              </a:rPr>
              <a:t>К</a:t>
            </a:r>
            <a:r>
              <a:rPr sz="1400" dirty="0">
                <a:latin typeface="Arial"/>
                <a:cs typeface="Arial"/>
              </a:rPr>
              <a:t>О</a:t>
            </a:r>
            <a:endParaRPr sz="1400">
              <a:latin typeface="Arial"/>
              <a:cs typeface="Arial"/>
            </a:endParaRPr>
          </a:p>
        </p:txBody>
      </p:sp>
      <p:sp>
        <p:nvSpPr>
          <p:cNvPr id="21574" name="object 69"/>
          <p:cNvSpPr txBox="1">
            <a:spLocks noChangeArrowheads="1"/>
          </p:cNvSpPr>
          <p:nvPr/>
        </p:nvSpPr>
        <p:spPr bwMode="auto">
          <a:xfrm>
            <a:off x="2487613" y="4048125"/>
            <a:ext cx="1474787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12700" indent="492125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1400"/>
              <a:t>Сеть НКО в  муниципалитетах</a:t>
            </a:r>
          </a:p>
        </p:txBody>
      </p:sp>
      <p:sp>
        <p:nvSpPr>
          <p:cNvPr id="70" name="object 70"/>
          <p:cNvSpPr txBox="1"/>
          <p:nvPr/>
        </p:nvSpPr>
        <p:spPr>
          <a:xfrm>
            <a:off x="3286125" y="1498600"/>
            <a:ext cx="2668588" cy="392113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sz="2400" b="1" spc="-25" dirty="0">
                <a:latin typeface="Arial"/>
                <a:cs typeface="Arial"/>
              </a:rPr>
              <a:t>Ресурсный</a:t>
            </a:r>
            <a:r>
              <a:rPr sz="2400" b="1" spc="-5" dirty="0">
                <a:latin typeface="Arial"/>
                <a:cs typeface="Arial"/>
              </a:rPr>
              <a:t> центр</a:t>
            </a:r>
            <a:endParaRPr sz="2400">
              <a:latin typeface="Arial"/>
              <a:cs typeface="Arial"/>
            </a:endParaRPr>
          </a:p>
        </p:txBody>
      </p:sp>
      <p:sp>
        <p:nvSpPr>
          <p:cNvPr id="21576" name="object 71"/>
          <p:cNvSpPr txBox="1">
            <a:spLocks noChangeArrowheads="1"/>
          </p:cNvSpPr>
          <p:nvPr/>
        </p:nvSpPr>
        <p:spPr bwMode="auto">
          <a:xfrm>
            <a:off x="292100" y="5594350"/>
            <a:ext cx="238125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76200" indent="-635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/>
              <a:t>Красноярский край  Ярославская область</a:t>
            </a:r>
          </a:p>
        </p:txBody>
      </p:sp>
      <p:sp>
        <p:nvSpPr>
          <p:cNvPr id="72" name="object 72"/>
          <p:cNvSpPr txBox="1"/>
          <p:nvPr/>
        </p:nvSpPr>
        <p:spPr>
          <a:xfrm>
            <a:off x="6305550" y="1400175"/>
            <a:ext cx="2557463" cy="57467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64135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dirty="0">
                <a:latin typeface="Arial"/>
                <a:cs typeface="Arial"/>
              </a:rPr>
              <a:t>ГУ Самарской</a:t>
            </a:r>
            <a:r>
              <a:rPr spc="-60" dirty="0">
                <a:latin typeface="Arial"/>
                <a:cs typeface="Arial"/>
              </a:rPr>
              <a:t> </a:t>
            </a:r>
            <a:r>
              <a:rPr spc="-20" dirty="0">
                <a:latin typeface="Arial"/>
                <a:cs typeface="Arial"/>
              </a:rPr>
              <a:t>области</a:t>
            </a:r>
            <a:endParaRPr>
              <a:latin typeface="Arial"/>
              <a:cs typeface="Arial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dirty="0">
                <a:latin typeface="Arial"/>
                <a:cs typeface="Arial"/>
              </a:rPr>
              <a:t>«Дом </a:t>
            </a:r>
            <a:r>
              <a:rPr spc="-5" dirty="0">
                <a:latin typeface="Arial"/>
                <a:cs typeface="Arial"/>
              </a:rPr>
              <a:t>дружбы</a:t>
            </a:r>
            <a:r>
              <a:rPr spc="-45" dirty="0">
                <a:latin typeface="Arial"/>
                <a:cs typeface="Arial"/>
              </a:rPr>
              <a:t> </a:t>
            </a:r>
            <a:r>
              <a:rPr spc="-10" dirty="0">
                <a:latin typeface="Arial"/>
                <a:cs typeface="Arial"/>
              </a:rPr>
              <a:t>народов»</a:t>
            </a:r>
            <a:endParaRPr>
              <a:latin typeface="Arial"/>
              <a:cs typeface="Arial"/>
            </a:endParaRPr>
          </a:p>
        </p:txBody>
      </p:sp>
      <p:sp>
        <p:nvSpPr>
          <p:cNvPr id="21578" name="object 73"/>
          <p:cNvSpPr txBox="1">
            <a:spLocks noChangeArrowheads="1"/>
          </p:cNvSpPr>
          <p:nvPr/>
        </p:nvSpPr>
        <p:spPr bwMode="auto">
          <a:xfrm>
            <a:off x="6627813" y="2222500"/>
            <a:ext cx="1912937" cy="84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1111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ts val="100"/>
              </a:spcBef>
            </a:pPr>
            <a:r>
              <a:rPr lang="ru-RU"/>
              <a:t>ГБУ Москвы "Дом  общественных  организаций "</a:t>
            </a:r>
          </a:p>
        </p:txBody>
      </p:sp>
      <p:sp>
        <p:nvSpPr>
          <p:cNvPr id="21579" name="object 74"/>
          <p:cNvSpPr txBox="1">
            <a:spLocks noChangeArrowheads="1"/>
          </p:cNvSpPr>
          <p:nvPr/>
        </p:nvSpPr>
        <p:spPr bwMode="auto">
          <a:xfrm>
            <a:off x="6310313" y="5021263"/>
            <a:ext cx="26035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1270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ts val="100"/>
              </a:spcBef>
            </a:pPr>
            <a:r>
              <a:rPr lang="ru-RU"/>
              <a:t>Агентство по  реализации программ  общественного</a:t>
            </a:r>
          </a:p>
          <a:p>
            <a:pPr algn="ctr" eaLnBrk="1" hangingPunct="1"/>
            <a:r>
              <a:rPr lang="ru-RU"/>
              <a:t>развития Красноярского  края</a:t>
            </a:r>
          </a:p>
        </p:txBody>
      </p:sp>
      <p:sp>
        <p:nvSpPr>
          <p:cNvPr id="21580" name="object 75"/>
          <p:cNvSpPr txBox="1">
            <a:spLocks noChangeArrowheads="1"/>
          </p:cNvSpPr>
          <p:nvPr/>
        </p:nvSpPr>
        <p:spPr bwMode="auto">
          <a:xfrm>
            <a:off x="203200" y="1439863"/>
            <a:ext cx="1846263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/>
              <a:t>Сибирский центр  социальных  технологий,  Барнаул</a:t>
            </a:r>
          </a:p>
          <a:p>
            <a:pPr eaLnBrk="1" hangingPunct="1"/>
            <a:r>
              <a:rPr lang="ru-RU"/>
              <a:t>Архангельский  Центр  социальных  технологий</a:t>
            </a:r>
          </a:p>
          <a:p>
            <a:pPr eaLnBrk="1" hangingPunct="1"/>
            <a:r>
              <a:rPr lang="ru-RU"/>
              <a:t>«Гарант»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object 2"/>
          <p:cNvSpPr>
            <a:spLocks noGrp="1"/>
          </p:cNvSpPr>
          <p:nvPr>
            <p:ph type="title"/>
          </p:nvPr>
        </p:nvSpPr>
        <p:spPr>
          <a:xfrm>
            <a:off x="280988" y="0"/>
            <a:ext cx="8475662" cy="939800"/>
          </a:xfrm>
        </p:spPr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Calibri" pitchFamily="34" charset="0"/>
                <a:ea typeface="Calibri" pitchFamily="34" charset="0"/>
                <a:cs typeface="Calibri" pitchFamily="34" charset="0"/>
              </a:rPr>
              <a:t>Совокупность функций ресурсной поддержки НКО  (пример Пермского края)</a:t>
            </a:r>
          </a:p>
        </p:txBody>
      </p:sp>
      <p:sp>
        <p:nvSpPr>
          <p:cNvPr id="22531" name="object 3"/>
          <p:cNvSpPr>
            <a:spLocks noChangeArrowheads="1"/>
          </p:cNvSpPr>
          <p:nvPr/>
        </p:nvSpPr>
        <p:spPr bwMode="auto">
          <a:xfrm>
            <a:off x="3992563" y="987425"/>
            <a:ext cx="1924050" cy="18446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32" name="object 4"/>
          <p:cNvSpPr txBox="1">
            <a:spLocks noChangeArrowheads="1"/>
          </p:cNvSpPr>
          <p:nvPr/>
        </p:nvSpPr>
        <p:spPr bwMode="auto">
          <a:xfrm>
            <a:off x="4002088" y="1555750"/>
            <a:ext cx="1897062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ts val="100"/>
              </a:spcBef>
            </a:pPr>
            <a:r>
              <a:rPr lang="ru-RU" b="1">
                <a:solidFill>
                  <a:srgbClr val="FFFFFF"/>
                </a:solidFill>
              </a:rPr>
              <a:t>Консультации</a:t>
            </a:r>
            <a:endParaRPr lang="ru-RU"/>
          </a:p>
          <a:p>
            <a:pPr algn="ctr" eaLnBrk="1" hangingPunct="1">
              <a:spcBef>
                <a:spcPts val="13"/>
              </a:spcBef>
            </a:pPr>
            <a:r>
              <a:rPr lang="ru-RU" sz="1100">
                <a:solidFill>
                  <a:srgbClr val="FFFFFF"/>
                </a:solidFill>
              </a:rPr>
              <a:t>(регистрация НКО,</a:t>
            </a:r>
            <a:endParaRPr lang="ru-RU" sz="1100"/>
          </a:p>
          <a:p>
            <a:pPr algn="ctr" eaLnBrk="1" hangingPunct="1"/>
            <a:r>
              <a:rPr lang="ru-RU" sz="1100">
                <a:solidFill>
                  <a:srgbClr val="FFFFFF"/>
                </a:solidFill>
              </a:rPr>
              <a:t>Поддержка инициатив и т.п.)</a:t>
            </a:r>
            <a:endParaRPr lang="ru-RU" sz="1100"/>
          </a:p>
        </p:txBody>
      </p:sp>
      <p:sp>
        <p:nvSpPr>
          <p:cNvPr id="22533" name="object 5"/>
          <p:cNvSpPr>
            <a:spLocks noChangeArrowheads="1"/>
          </p:cNvSpPr>
          <p:nvPr/>
        </p:nvSpPr>
        <p:spPr bwMode="auto">
          <a:xfrm>
            <a:off x="4929188" y="2744788"/>
            <a:ext cx="1866900" cy="18669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95900" y="3495675"/>
            <a:ext cx="1135063" cy="298450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О</a:t>
            </a:r>
            <a:r>
              <a:rPr b="1" spc="-20" dirty="0">
                <a:solidFill>
                  <a:srgbClr val="FFFFFF"/>
                </a:solidFill>
                <a:latin typeface="Arial"/>
                <a:cs typeface="Arial"/>
              </a:rPr>
              <a:t>б</a:t>
            </a:r>
            <a:r>
              <a:rPr b="1" spc="-15" dirty="0">
                <a:solidFill>
                  <a:srgbClr val="FFFFFF"/>
                </a:solidFill>
                <a:latin typeface="Arial"/>
                <a:cs typeface="Arial"/>
              </a:rPr>
              <a:t>у</a:t>
            </a: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чение</a:t>
            </a:r>
            <a:endParaRPr>
              <a:latin typeface="Arial"/>
              <a:cs typeface="Arial"/>
            </a:endParaRPr>
          </a:p>
        </p:txBody>
      </p:sp>
      <p:sp>
        <p:nvSpPr>
          <p:cNvPr id="22535" name="object 7"/>
          <p:cNvSpPr>
            <a:spLocks noChangeArrowheads="1"/>
          </p:cNvSpPr>
          <p:nvPr/>
        </p:nvSpPr>
        <p:spPr bwMode="auto">
          <a:xfrm>
            <a:off x="3933825" y="4560888"/>
            <a:ext cx="2247900" cy="18669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106863" y="5173663"/>
            <a:ext cx="1836737" cy="574675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algn="ctr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И</a:t>
            </a:r>
            <a:r>
              <a:rPr b="1" spc="-25" dirty="0">
                <a:solidFill>
                  <a:srgbClr val="FFFFFF"/>
                </a:solidFill>
                <a:latin typeface="Arial"/>
                <a:cs typeface="Arial"/>
              </a:rPr>
              <a:t>м</a:t>
            </a:r>
            <a:r>
              <a:rPr b="1" spc="-10" dirty="0">
                <a:solidFill>
                  <a:srgbClr val="FFFFFF"/>
                </a:solidFill>
                <a:latin typeface="Arial"/>
                <a:cs typeface="Arial"/>
              </a:rPr>
              <a:t>у</a:t>
            </a:r>
            <a:r>
              <a:rPr b="1" spc="-35" dirty="0">
                <a:solidFill>
                  <a:srgbClr val="FFFFFF"/>
                </a:solidFill>
                <a:latin typeface="Arial"/>
                <a:cs typeface="Arial"/>
              </a:rPr>
              <a:t>ще</a:t>
            </a: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ст</a:t>
            </a:r>
            <a:r>
              <a:rPr b="1" spc="-25" dirty="0">
                <a:solidFill>
                  <a:srgbClr val="FFFFFF"/>
                </a:solidFill>
                <a:latin typeface="Arial"/>
                <a:cs typeface="Arial"/>
              </a:rPr>
              <a:t>в</a:t>
            </a:r>
            <a:r>
              <a:rPr b="1" spc="-10" dirty="0">
                <a:solidFill>
                  <a:srgbClr val="FFFFFF"/>
                </a:solidFill>
                <a:latin typeface="Arial"/>
                <a:cs typeface="Arial"/>
              </a:rPr>
              <a:t>е</a:t>
            </a: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b="1" spc="5" dirty="0">
                <a:solidFill>
                  <a:srgbClr val="FFFFFF"/>
                </a:solidFill>
                <a:latin typeface="Arial"/>
                <a:cs typeface="Arial"/>
              </a:rPr>
              <a:t>н</a:t>
            </a:r>
            <a:r>
              <a:rPr b="1" spc="-10" dirty="0">
                <a:solidFill>
                  <a:srgbClr val="FFFFFF"/>
                </a:solidFill>
                <a:latin typeface="Arial"/>
                <a:cs typeface="Arial"/>
              </a:rPr>
              <a:t>а</a:t>
            </a: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я</a:t>
            </a:r>
            <a:endParaRPr>
              <a:latin typeface="Arial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b="1" spc="-10" dirty="0">
                <a:solidFill>
                  <a:srgbClr val="FFFFFF"/>
                </a:solidFill>
                <a:latin typeface="Arial"/>
                <a:cs typeface="Arial"/>
              </a:rPr>
              <a:t>поддержка</a:t>
            </a:r>
            <a:endParaRPr>
              <a:latin typeface="Arial"/>
              <a:cs typeface="Arial"/>
            </a:endParaRPr>
          </a:p>
        </p:txBody>
      </p:sp>
      <p:sp>
        <p:nvSpPr>
          <p:cNvPr id="22537" name="object 9"/>
          <p:cNvSpPr>
            <a:spLocks noChangeArrowheads="1"/>
          </p:cNvSpPr>
          <p:nvPr/>
        </p:nvSpPr>
        <p:spPr bwMode="auto">
          <a:xfrm>
            <a:off x="6269038" y="1055688"/>
            <a:ext cx="160337" cy="198437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38" name="object 10"/>
          <p:cNvSpPr>
            <a:spLocks noChangeArrowheads="1"/>
          </p:cNvSpPr>
          <p:nvPr/>
        </p:nvSpPr>
        <p:spPr bwMode="auto">
          <a:xfrm>
            <a:off x="6269038" y="1481138"/>
            <a:ext cx="160337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39" name="object 11"/>
          <p:cNvSpPr>
            <a:spLocks noChangeArrowheads="1"/>
          </p:cNvSpPr>
          <p:nvPr/>
        </p:nvSpPr>
        <p:spPr bwMode="auto">
          <a:xfrm>
            <a:off x="6269038" y="1695450"/>
            <a:ext cx="160337" cy="2000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40" name="object 12"/>
          <p:cNvSpPr>
            <a:spLocks noChangeArrowheads="1"/>
          </p:cNvSpPr>
          <p:nvPr/>
        </p:nvSpPr>
        <p:spPr bwMode="auto">
          <a:xfrm>
            <a:off x="6269038" y="1908175"/>
            <a:ext cx="160337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41" name="object 13"/>
          <p:cNvSpPr>
            <a:spLocks noChangeArrowheads="1"/>
          </p:cNvSpPr>
          <p:nvPr/>
        </p:nvSpPr>
        <p:spPr bwMode="auto">
          <a:xfrm>
            <a:off x="6269038" y="2122488"/>
            <a:ext cx="160337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42" name="object 14"/>
          <p:cNvSpPr>
            <a:spLocks noChangeArrowheads="1"/>
          </p:cNvSpPr>
          <p:nvPr/>
        </p:nvSpPr>
        <p:spPr bwMode="auto">
          <a:xfrm>
            <a:off x="6269038" y="2335213"/>
            <a:ext cx="160337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43" name="object 15"/>
          <p:cNvSpPr>
            <a:spLocks noChangeArrowheads="1"/>
          </p:cNvSpPr>
          <p:nvPr/>
        </p:nvSpPr>
        <p:spPr bwMode="auto">
          <a:xfrm>
            <a:off x="6269038" y="2549525"/>
            <a:ext cx="160337" cy="19843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44" name="object 16"/>
          <p:cNvSpPr txBox="1">
            <a:spLocks noChangeArrowheads="1"/>
          </p:cNvSpPr>
          <p:nvPr/>
        </p:nvSpPr>
        <p:spPr bwMode="auto">
          <a:xfrm>
            <a:off x="6419850" y="1023938"/>
            <a:ext cx="16986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3335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1400"/>
              <a:t>Пермская</a:t>
            </a:r>
          </a:p>
          <a:p>
            <a:pPr algn="just" eaLnBrk="1" hangingPunct="1"/>
            <a:r>
              <a:rPr lang="ru-RU" sz="1400"/>
              <a:t>гражданская палата  Фонд «Содействие»  ЦСИ</a:t>
            </a:r>
          </a:p>
          <a:p>
            <a:pPr eaLnBrk="1" hangingPunct="1"/>
            <a:r>
              <a:rPr lang="ru-RU" sz="1400"/>
              <a:t>ЦПГА</a:t>
            </a:r>
          </a:p>
          <a:p>
            <a:pPr eaLnBrk="1" hangingPunct="1"/>
            <a:r>
              <a:rPr lang="ru-RU" sz="1400"/>
              <a:t>Центр ГРАНИ  УПЧ</a:t>
            </a:r>
          </a:p>
          <a:p>
            <a:pPr eaLnBrk="1" hangingPunct="1"/>
            <a:r>
              <a:rPr lang="ru-RU" sz="1400"/>
              <a:t>Лига ТОС</a:t>
            </a:r>
          </a:p>
        </p:txBody>
      </p:sp>
      <p:sp>
        <p:nvSpPr>
          <p:cNvPr id="22545" name="object 17"/>
          <p:cNvSpPr>
            <a:spLocks noChangeArrowheads="1"/>
          </p:cNvSpPr>
          <p:nvPr/>
        </p:nvSpPr>
        <p:spPr bwMode="auto">
          <a:xfrm>
            <a:off x="6834188" y="3033713"/>
            <a:ext cx="161925" cy="2000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46" name="object 18"/>
          <p:cNvSpPr>
            <a:spLocks noChangeArrowheads="1"/>
          </p:cNvSpPr>
          <p:nvPr/>
        </p:nvSpPr>
        <p:spPr bwMode="auto">
          <a:xfrm>
            <a:off x="6834188" y="3673475"/>
            <a:ext cx="161925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47" name="object 19"/>
          <p:cNvSpPr>
            <a:spLocks noChangeArrowheads="1"/>
          </p:cNvSpPr>
          <p:nvPr/>
        </p:nvSpPr>
        <p:spPr bwMode="auto">
          <a:xfrm>
            <a:off x="6834188" y="4100513"/>
            <a:ext cx="161925" cy="2000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48" name="object 20"/>
          <p:cNvSpPr>
            <a:spLocks noChangeArrowheads="1"/>
          </p:cNvSpPr>
          <p:nvPr/>
        </p:nvSpPr>
        <p:spPr bwMode="auto">
          <a:xfrm>
            <a:off x="6834188" y="4314825"/>
            <a:ext cx="161925" cy="2000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49" name="object 21"/>
          <p:cNvSpPr>
            <a:spLocks noChangeArrowheads="1"/>
          </p:cNvSpPr>
          <p:nvPr/>
        </p:nvSpPr>
        <p:spPr bwMode="auto">
          <a:xfrm>
            <a:off x="6834188" y="4527550"/>
            <a:ext cx="161925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50" name="object 22"/>
          <p:cNvSpPr>
            <a:spLocks noChangeArrowheads="1"/>
          </p:cNvSpPr>
          <p:nvPr/>
        </p:nvSpPr>
        <p:spPr bwMode="auto">
          <a:xfrm>
            <a:off x="6834188" y="4741863"/>
            <a:ext cx="161925" cy="198437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51" name="object 23"/>
          <p:cNvSpPr txBox="1">
            <a:spLocks noChangeArrowheads="1"/>
          </p:cNvSpPr>
          <p:nvPr/>
        </p:nvSpPr>
        <p:spPr bwMode="auto">
          <a:xfrm>
            <a:off x="6986588" y="3003550"/>
            <a:ext cx="1939925" cy="194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3335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1400"/>
              <a:t>Федеральная  программа повышения  квалификации</a:t>
            </a:r>
          </a:p>
          <a:p>
            <a:pPr eaLnBrk="1" hangingPunct="1"/>
            <a:r>
              <a:rPr lang="ru-RU" sz="1400"/>
              <a:t>Пермская гражданская  палата</a:t>
            </a:r>
          </a:p>
          <a:p>
            <a:pPr eaLnBrk="1" hangingPunct="1"/>
            <a:r>
              <a:rPr lang="ru-RU" sz="1400"/>
              <a:t>Центр ГРАНИ</a:t>
            </a:r>
          </a:p>
          <a:p>
            <a:pPr eaLnBrk="1" hangingPunct="1"/>
            <a:r>
              <a:rPr lang="ru-RU" sz="1400"/>
              <a:t>Фонд «Содействие»  Лига ТОС</a:t>
            </a:r>
          </a:p>
          <a:p>
            <a:pPr eaLnBrk="1" hangingPunct="1"/>
            <a:r>
              <a:rPr lang="ru-RU" sz="1400"/>
              <a:t>Другие НКО</a:t>
            </a:r>
          </a:p>
        </p:txBody>
      </p:sp>
      <p:sp>
        <p:nvSpPr>
          <p:cNvPr id="22552" name="object 24"/>
          <p:cNvSpPr>
            <a:spLocks noChangeArrowheads="1"/>
          </p:cNvSpPr>
          <p:nvPr/>
        </p:nvSpPr>
        <p:spPr bwMode="auto">
          <a:xfrm>
            <a:off x="87313" y="4032250"/>
            <a:ext cx="161925" cy="19843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53" name="object 25"/>
          <p:cNvSpPr>
            <a:spLocks noChangeArrowheads="1"/>
          </p:cNvSpPr>
          <p:nvPr/>
        </p:nvSpPr>
        <p:spPr bwMode="auto">
          <a:xfrm>
            <a:off x="87313" y="4244975"/>
            <a:ext cx="161925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54" name="object 26"/>
          <p:cNvSpPr>
            <a:spLocks noChangeArrowheads="1"/>
          </p:cNvSpPr>
          <p:nvPr/>
        </p:nvSpPr>
        <p:spPr bwMode="auto">
          <a:xfrm>
            <a:off x="87313" y="4672013"/>
            <a:ext cx="161925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55" name="object 27"/>
          <p:cNvSpPr>
            <a:spLocks noChangeArrowheads="1"/>
          </p:cNvSpPr>
          <p:nvPr/>
        </p:nvSpPr>
        <p:spPr bwMode="auto">
          <a:xfrm>
            <a:off x="87313" y="4884738"/>
            <a:ext cx="161925" cy="2000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56" name="object 28"/>
          <p:cNvSpPr>
            <a:spLocks noChangeArrowheads="1"/>
          </p:cNvSpPr>
          <p:nvPr/>
        </p:nvSpPr>
        <p:spPr bwMode="auto">
          <a:xfrm>
            <a:off x="6157913" y="5318125"/>
            <a:ext cx="160337" cy="19843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57" name="object 29"/>
          <p:cNvSpPr>
            <a:spLocks noChangeArrowheads="1"/>
          </p:cNvSpPr>
          <p:nvPr/>
        </p:nvSpPr>
        <p:spPr bwMode="auto">
          <a:xfrm>
            <a:off x="6157913" y="5530850"/>
            <a:ext cx="160337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58" name="object 30"/>
          <p:cNvSpPr>
            <a:spLocks noChangeArrowheads="1"/>
          </p:cNvSpPr>
          <p:nvPr/>
        </p:nvSpPr>
        <p:spPr bwMode="auto">
          <a:xfrm>
            <a:off x="6157913" y="5743575"/>
            <a:ext cx="160337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59" name="object 31"/>
          <p:cNvSpPr>
            <a:spLocks noChangeArrowheads="1"/>
          </p:cNvSpPr>
          <p:nvPr/>
        </p:nvSpPr>
        <p:spPr bwMode="auto">
          <a:xfrm>
            <a:off x="6157913" y="6170613"/>
            <a:ext cx="160337" cy="2000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60" name="object 32"/>
          <p:cNvSpPr>
            <a:spLocks noChangeArrowheads="1"/>
          </p:cNvSpPr>
          <p:nvPr/>
        </p:nvSpPr>
        <p:spPr bwMode="auto">
          <a:xfrm>
            <a:off x="6157913" y="6384925"/>
            <a:ext cx="160337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61" name="object 33"/>
          <p:cNvSpPr txBox="1">
            <a:spLocks noChangeArrowheads="1"/>
          </p:cNvSpPr>
          <p:nvPr/>
        </p:nvSpPr>
        <p:spPr bwMode="auto">
          <a:xfrm>
            <a:off x="6308725" y="5286375"/>
            <a:ext cx="2117725" cy="130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1400"/>
              <a:t>32 общественных центра  Библиотеки и ЦПГА</a:t>
            </a:r>
          </a:p>
          <a:p>
            <a:pPr eaLnBrk="1" hangingPunct="1"/>
            <a:r>
              <a:rPr lang="ru-RU" sz="1400"/>
              <a:t>Дом учителя, Союз</a:t>
            </a:r>
          </a:p>
          <a:p>
            <a:pPr eaLnBrk="1" hangingPunct="1"/>
            <a:r>
              <a:rPr lang="ru-RU" sz="1400"/>
              <a:t>журналистов</a:t>
            </a:r>
          </a:p>
          <a:p>
            <a:pPr eaLnBrk="1" hangingPunct="1"/>
            <a:r>
              <a:rPr lang="ru-RU" sz="1400"/>
              <a:t>Частные помещения  Другие</a:t>
            </a:r>
          </a:p>
        </p:txBody>
      </p:sp>
      <p:sp>
        <p:nvSpPr>
          <p:cNvPr id="22562" name="object 34"/>
          <p:cNvSpPr>
            <a:spLocks noChangeArrowheads="1"/>
          </p:cNvSpPr>
          <p:nvPr/>
        </p:nvSpPr>
        <p:spPr bwMode="auto">
          <a:xfrm>
            <a:off x="1112838" y="2744788"/>
            <a:ext cx="1866900" cy="18669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63" name="object 35"/>
          <p:cNvSpPr txBox="1">
            <a:spLocks noChangeArrowheads="1"/>
          </p:cNvSpPr>
          <p:nvPr/>
        </p:nvSpPr>
        <p:spPr bwMode="auto">
          <a:xfrm>
            <a:off x="239713" y="3357563"/>
            <a:ext cx="2493962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1135063" indent="1206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b="1">
                <a:solidFill>
                  <a:srgbClr val="FFFFFF"/>
                </a:solidFill>
              </a:rPr>
              <a:t>Анализ и  мониторинг</a:t>
            </a:r>
            <a:endParaRPr lang="ru-RU"/>
          </a:p>
          <a:p>
            <a:pPr eaLnBrk="1" hangingPunct="1">
              <a:spcBef>
                <a:spcPts val="750"/>
              </a:spcBef>
            </a:pPr>
            <a:r>
              <a:rPr lang="ru-RU" sz="1400"/>
              <a:t>Центр ГРАНИ  Фонд</a:t>
            </a:r>
          </a:p>
          <a:p>
            <a:pPr eaLnBrk="1" hangingPunct="1"/>
            <a:r>
              <a:rPr lang="ru-RU" sz="1400"/>
              <a:t>«Содействие»</a:t>
            </a:r>
          </a:p>
          <a:p>
            <a:pPr eaLnBrk="1" hangingPunct="1"/>
            <a:r>
              <a:rPr lang="ru-RU" sz="1400"/>
              <a:t>ВШЭ</a:t>
            </a:r>
          </a:p>
          <a:p>
            <a:pPr eaLnBrk="1" hangingPunct="1"/>
            <a:r>
              <a:rPr lang="ru-RU" sz="1400"/>
              <a:t>ЦСИ</a:t>
            </a:r>
          </a:p>
        </p:txBody>
      </p:sp>
      <p:sp>
        <p:nvSpPr>
          <p:cNvPr id="22564" name="object 36"/>
          <p:cNvSpPr>
            <a:spLocks noChangeArrowheads="1"/>
          </p:cNvSpPr>
          <p:nvPr/>
        </p:nvSpPr>
        <p:spPr bwMode="auto">
          <a:xfrm>
            <a:off x="1708150" y="1012825"/>
            <a:ext cx="2527300" cy="1866900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311400" y="1900238"/>
            <a:ext cx="1257300" cy="300037"/>
          </a:xfrm>
          <a:prstGeom prst="rect">
            <a:avLst/>
          </a:prstGeom>
        </p:spPr>
        <p:txBody>
          <a:bodyPr lIns="0" tIns="12700" rIns="0" bIns="0">
            <a:spAutoFit/>
          </a:bodyPr>
          <a:lstStyle/>
          <a:p>
            <a:pPr marL="12700" fontAlgn="auto">
              <a:spcBef>
                <a:spcPts val="100"/>
              </a:spcBef>
              <a:spcAft>
                <a:spcPts val="0"/>
              </a:spcAft>
              <a:defRPr/>
            </a:pPr>
            <a:r>
              <a:rPr b="1" spc="-10" dirty="0">
                <a:solidFill>
                  <a:srgbClr val="FFFFFF"/>
                </a:solidFill>
                <a:latin typeface="Arial"/>
                <a:cs typeface="Arial"/>
              </a:rPr>
              <a:t>поддержка</a:t>
            </a:r>
            <a:endParaRPr>
              <a:latin typeface="Arial"/>
              <a:cs typeface="Arial"/>
            </a:endParaRPr>
          </a:p>
        </p:txBody>
      </p:sp>
      <p:sp>
        <p:nvSpPr>
          <p:cNvPr id="22566" name="object 38"/>
          <p:cNvSpPr>
            <a:spLocks noChangeArrowheads="1"/>
          </p:cNvSpPr>
          <p:nvPr/>
        </p:nvSpPr>
        <p:spPr bwMode="auto">
          <a:xfrm>
            <a:off x="176213" y="1014413"/>
            <a:ext cx="161925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67" name="object 39"/>
          <p:cNvSpPr>
            <a:spLocks noChangeArrowheads="1"/>
          </p:cNvSpPr>
          <p:nvPr/>
        </p:nvSpPr>
        <p:spPr bwMode="auto">
          <a:xfrm>
            <a:off x="176213" y="1228725"/>
            <a:ext cx="161925" cy="2000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68" name="object 40"/>
          <p:cNvSpPr>
            <a:spLocks noChangeArrowheads="1"/>
          </p:cNvSpPr>
          <p:nvPr/>
        </p:nvSpPr>
        <p:spPr bwMode="auto">
          <a:xfrm>
            <a:off x="176213" y="1441450"/>
            <a:ext cx="161925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69" name="object 41"/>
          <p:cNvSpPr>
            <a:spLocks noChangeArrowheads="1"/>
          </p:cNvSpPr>
          <p:nvPr/>
        </p:nvSpPr>
        <p:spPr bwMode="auto">
          <a:xfrm>
            <a:off x="176213" y="1868488"/>
            <a:ext cx="161925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70" name="object 42"/>
          <p:cNvSpPr txBox="1">
            <a:spLocks noChangeArrowheads="1"/>
          </p:cNvSpPr>
          <p:nvPr/>
        </p:nvSpPr>
        <p:spPr bwMode="auto">
          <a:xfrm>
            <a:off x="303213" y="984250"/>
            <a:ext cx="3651250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3335" rIns="0" bIns="0">
            <a:spAutoFit/>
          </a:bodyPr>
          <a:lstStyle>
            <a:lvl1pPr marL="381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1400"/>
              <a:t>Интернет-портал  Союз журналистов  Пермская</a:t>
            </a:r>
          </a:p>
          <a:p>
            <a:pPr eaLnBrk="1" hangingPunct="1">
              <a:lnSpc>
                <a:spcPts val="1725"/>
              </a:lnSpc>
            </a:pPr>
            <a:r>
              <a:rPr lang="ru-RU" sz="1400"/>
              <a:t>гражданская палат</a:t>
            </a:r>
            <a:r>
              <a:rPr lang="ru-RU" sz="2700" b="1" baseline="-12000">
                <a:solidFill>
                  <a:srgbClr val="FFFFFF"/>
                </a:solidFill>
              </a:rPr>
              <a:t>И</a:t>
            </a:r>
            <a:r>
              <a:rPr lang="ru-RU" sz="1400"/>
              <a:t>а </a:t>
            </a:r>
            <a:r>
              <a:rPr lang="ru-RU" sz="2700" b="1" baseline="-12000">
                <a:solidFill>
                  <a:srgbClr val="FFFFFF"/>
                </a:solidFill>
              </a:rPr>
              <a:t>нформационная</a:t>
            </a:r>
            <a:endParaRPr lang="ru-RU" sz="2700" baseline="-12000"/>
          </a:p>
          <a:p>
            <a:pPr eaLnBrk="1" hangingPunct="1">
              <a:lnSpc>
                <a:spcPts val="1638"/>
              </a:lnSpc>
            </a:pPr>
            <a:r>
              <a:rPr lang="ru-RU" sz="1400"/>
              <a:t>Пермский</a:t>
            </a:r>
          </a:p>
        </p:txBody>
      </p:sp>
      <p:sp>
        <p:nvSpPr>
          <p:cNvPr id="22571" name="object 43"/>
          <p:cNvSpPr>
            <a:spLocks noChangeArrowheads="1"/>
          </p:cNvSpPr>
          <p:nvPr/>
        </p:nvSpPr>
        <p:spPr bwMode="auto">
          <a:xfrm>
            <a:off x="176213" y="2509838"/>
            <a:ext cx="161925" cy="198437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72" name="object 44"/>
          <p:cNvSpPr>
            <a:spLocks noChangeArrowheads="1"/>
          </p:cNvSpPr>
          <p:nvPr/>
        </p:nvSpPr>
        <p:spPr bwMode="auto">
          <a:xfrm>
            <a:off x="176213" y="2722563"/>
            <a:ext cx="161925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328613" y="2051050"/>
            <a:ext cx="1346200" cy="879475"/>
          </a:xfrm>
          <a:prstGeom prst="rect">
            <a:avLst/>
          </a:prstGeom>
        </p:spPr>
        <p:txBody>
          <a:bodyPr lIns="0" tIns="13335" rIns="0" bIns="0">
            <a:spAutoFit/>
          </a:bodyPr>
          <a:lstStyle/>
          <a:p>
            <a:pPr marL="12700" fontAlgn="auto">
              <a:spcBef>
                <a:spcPts val="105"/>
              </a:spcBef>
              <a:spcAft>
                <a:spcPts val="0"/>
              </a:spcAft>
              <a:defRPr/>
            </a:pPr>
            <a:r>
              <a:rPr sz="1400" spc="-5" dirty="0">
                <a:latin typeface="Arial"/>
                <a:cs typeface="Arial"/>
              </a:rPr>
              <a:t>правозащитный</a:t>
            </a:r>
            <a:endParaRPr sz="1400">
              <a:latin typeface="Arial"/>
              <a:cs typeface="Arial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spc="-5" dirty="0">
                <a:latin typeface="Arial"/>
                <a:cs typeface="Arial"/>
              </a:rPr>
              <a:t>центр</a:t>
            </a:r>
            <a:endParaRPr sz="1400">
              <a:latin typeface="Arial"/>
              <a:cs typeface="Arial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spc="-25" dirty="0">
                <a:latin typeface="Arial"/>
                <a:cs typeface="Arial"/>
              </a:rPr>
              <a:t>ЦПГА</a:t>
            </a:r>
            <a:endParaRPr sz="1400">
              <a:latin typeface="Arial"/>
              <a:cs typeface="Arial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1400" dirty="0">
                <a:latin typeface="Arial"/>
                <a:cs typeface="Arial"/>
              </a:rPr>
              <a:t>Центр</a:t>
            </a:r>
            <a:r>
              <a:rPr sz="1400" spc="-45" dirty="0">
                <a:latin typeface="Arial"/>
                <a:cs typeface="Arial"/>
              </a:rPr>
              <a:t> </a:t>
            </a:r>
            <a:r>
              <a:rPr sz="1400" spc="-25" dirty="0">
                <a:latin typeface="Arial"/>
                <a:cs typeface="Arial"/>
              </a:rPr>
              <a:t>ГРАНИ</a:t>
            </a:r>
            <a:endParaRPr sz="1400">
              <a:latin typeface="Arial"/>
              <a:cs typeface="Arial"/>
            </a:endParaRPr>
          </a:p>
        </p:txBody>
      </p:sp>
      <p:sp>
        <p:nvSpPr>
          <p:cNvPr id="22574" name="object 46"/>
          <p:cNvSpPr>
            <a:spLocks noChangeArrowheads="1"/>
          </p:cNvSpPr>
          <p:nvPr/>
        </p:nvSpPr>
        <p:spPr bwMode="auto">
          <a:xfrm>
            <a:off x="174625" y="5305425"/>
            <a:ext cx="161925" cy="2000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75" name="object 47"/>
          <p:cNvSpPr>
            <a:spLocks noChangeArrowheads="1"/>
          </p:cNvSpPr>
          <p:nvPr/>
        </p:nvSpPr>
        <p:spPr bwMode="auto">
          <a:xfrm>
            <a:off x="174625" y="5732463"/>
            <a:ext cx="161925" cy="198437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76" name="object 48"/>
          <p:cNvSpPr>
            <a:spLocks noChangeArrowheads="1"/>
          </p:cNvSpPr>
          <p:nvPr/>
        </p:nvSpPr>
        <p:spPr bwMode="auto">
          <a:xfrm>
            <a:off x="174625" y="6159500"/>
            <a:ext cx="161925" cy="198438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77" name="object 49"/>
          <p:cNvSpPr txBox="1">
            <a:spLocks noChangeArrowheads="1"/>
          </p:cNvSpPr>
          <p:nvPr/>
        </p:nvSpPr>
        <p:spPr bwMode="auto">
          <a:xfrm>
            <a:off x="327025" y="5273675"/>
            <a:ext cx="1693863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1400"/>
              <a:t>Пермская</a:t>
            </a:r>
          </a:p>
          <a:p>
            <a:pPr eaLnBrk="1" hangingPunct="1"/>
            <a:r>
              <a:rPr lang="ru-RU" sz="1400"/>
              <a:t>гражданская палата  Общественные  центры</a:t>
            </a:r>
          </a:p>
          <a:p>
            <a:pPr eaLnBrk="1" hangingPunct="1"/>
            <a:r>
              <a:rPr lang="ru-RU" sz="1400"/>
              <a:t>ЦПГА</a:t>
            </a:r>
          </a:p>
        </p:txBody>
      </p:sp>
      <p:sp>
        <p:nvSpPr>
          <p:cNvPr id="22578" name="object 50"/>
          <p:cNvSpPr>
            <a:spLocks noChangeArrowheads="1"/>
          </p:cNvSpPr>
          <p:nvPr/>
        </p:nvSpPr>
        <p:spPr bwMode="auto">
          <a:xfrm>
            <a:off x="2046288" y="4481513"/>
            <a:ext cx="1925637" cy="1866900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79" name="object 51"/>
          <p:cNvSpPr txBox="1">
            <a:spLocks noChangeArrowheads="1"/>
          </p:cNvSpPr>
          <p:nvPr/>
        </p:nvSpPr>
        <p:spPr bwMode="auto">
          <a:xfrm>
            <a:off x="2227263" y="5095875"/>
            <a:ext cx="144145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296863" indent="-2841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b="1">
                <a:solidFill>
                  <a:srgbClr val="FFFFFF"/>
                </a:solidFill>
              </a:rPr>
              <a:t>Техническая  помощь</a:t>
            </a:r>
            <a:endParaRPr lang="ru-RU"/>
          </a:p>
        </p:txBody>
      </p:sp>
      <p:sp>
        <p:nvSpPr>
          <p:cNvPr id="22580" name="object 52"/>
          <p:cNvSpPr>
            <a:spLocks noChangeArrowheads="1"/>
          </p:cNvSpPr>
          <p:nvPr/>
        </p:nvSpPr>
        <p:spPr bwMode="auto">
          <a:xfrm>
            <a:off x="2960688" y="2711450"/>
            <a:ext cx="2033587" cy="1866900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81" name="object 53"/>
          <p:cNvSpPr txBox="1">
            <a:spLocks noChangeArrowheads="1"/>
          </p:cNvSpPr>
          <p:nvPr/>
        </p:nvSpPr>
        <p:spPr bwMode="auto">
          <a:xfrm>
            <a:off x="3133725" y="3324225"/>
            <a:ext cx="1624013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193675" indent="-1825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b="1">
                <a:solidFill>
                  <a:srgbClr val="FFFFFF"/>
                </a:solidFill>
              </a:rPr>
              <a:t>Методическая  поддержка</a:t>
            </a:r>
            <a:endParaRPr lang="ru-RU"/>
          </a:p>
        </p:txBody>
      </p:sp>
      <p:sp>
        <p:nvSpPr>
          <p:cNvPr id="54" name="object 54"/>
          <p:cNvSpPr txBox="1"/>
          <p:nvPr/>
        </p:nvSpPr>
        <p:spPr>
          <a:xfrm>
            <a:off x="4057650" y="6427788"/>
            <a:ext cx="1031875" cy="207962"/>
          </a:xfrm>
          <a:prstGeom prst="rect">
            <a:avLst/>
          </a:prstGeom>
        </p:spPr>
        <p:txBody>
          <a:bodyPr lIns="0" tIns="1270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1200">
                <a:solidFill>
                  <a:srgbClr val="888888"/>
                </a:solidFill>
                <a:latin typeface="Calibri" pitchFamily="34" charset="0"/>
              </a:rPr>
              <a:t>© Центр ГРАНИ</a:t>
            </a:r>
            <a:endParaRPr lang="ru-RU" sz="12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object 2"/>
          <p:cNvSpPr>
            <a:spLocks noChangeArrowheads="1"/>
          </p:cNvSpPr>
          <p:nvPr/>
        </p:nvSpPr>
        <p:spPr bwMode="auto">
          <a:xfrm>
            <a:off x="0" y="1116013"/>
            <a:ext cx="9144000" cy="574198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55" name="object 3"/>
          <p:cNvSpPr>
            <a:spLocks noChangeArrowheads="1"/>
          </p:cNvSpPr>
          <p:nvPr/>
        </p:nvSpPr>
        <p:spPr bwMode="auto">
          <a:xfrm>
            <a:off x="0" y="1465263"/>
            <a:ext cx="504825" cy="87788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56" name="object 4"/>
          <p:cNvSpPr>
            <a:spLocks noChangeArrowheads="1"/>
          </p:cNvSpPr>
          <p:nvPr/>
        </p:nvSpPr>
        <p:spPr bwMode="auto">
          <a:xfrm>
            <a:off x="0" y="1454150"/>
            <a:ext cx="720725" cy="100488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57" name="object 5"/>
          <p:cNvSpPr>
            <a:spLocks noChangeArrowheads="1"/>
          </p:cNvSpPr>
          <p:nvPr/>
        </p:nvSpPr>
        <p:spPr bwMode="auto">
          <a:xfrm>
            <a:off x="1588" y="2019300"/>
            <a:ext cx="322262" cy="41275"/>
          </a:xfrm>
          <a:custGeom>
            <a:avLst/>
            <a:gdLst>
              <a:gd name="T0" fmla="*/ 0 w 322580"/>
              <a:gd name="T1" fmla="*/ 0 h 41910"/>
              <a:gd name="T2" fmla="*/ 322580 w 322580"/>
              <a:gd name="T3" fmla="*/ 41910 h 41910"/>
            </a:gdLst>
            <a:ahLst/>
            <a:cxnLst/>
            <a:rect l="T0" t="T1" r="T2" b="T3"/>
            <a:pathLst>
              <a:path w="322580" h="41910">
                <a:moveTo>
                  <a:pt x="0" y="41655"/>
                </a:moveTo>
                <a:lnTo>
                  <a:pt x="322262" y="41655"/>
                </a:lnTo>
                <a:lnTo>
                  <a:pt x="322262" y="0"/>
                </a:lnTo>
                <a:lnTo>
                  <a:pt x="0" y="0"/>
                </a:lnTo>
                <a:lnTo>
                  <a:pt x="0" y="4165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58" name="object 6"/>
          <p:cNvSpPr>
            <a:spLocks noChangeArrowheads="1"/>
          </p:cNvSpPr>
          <p:nvPr/>
        </p:nvSpPr>
        <p:spPr bwMode="auto">
          <a:xfrm>
            <a:off x="1588" y="1555750"/>
            <a:ext cx="322262" cy="606425"/>
          </a:xfrm>
          <a:custGeom>
            <a:avLst/>
            <a:gdLst>
              <a:gd name="T0" fmla="*/ 0 w 322580"/>
              <a:gd name="T1" fmla="*/ 0 h 606425"/>
              <a:gd name="T2" fmla="*/ 322580 w 322580"/>
              <a:gd name="T3" fmla="*/ 606425 h 606425"/>
            </a:gdLst>
            <a:ahLst/>
            <a:cxnLst/>
            <a:rect l="T0" t="T1" r="T2" b="T3"/>
            <a:pathLst>
              <a:path w="322580" h="606425">
                <a:moveTo>
                  <a:pt x="0" y="606425"/>
                </a:moveTo>
                <a:lnTo>
                  <a:pt x="322262" y="606425"/>
                </a:lnTo>
                <a:lnTo>
                  <a:pt x="322262" y="0"/>
                </a:lnTo>
                <a:lnTo>
                  <a:pt x="0" y="0"/>
                </a:lnTo>
                <a:lnTo>
                  <a:pt x="0" y="606425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025" y="1711325"/>
            <a:ext cx="179388" cy="35560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fontAlgn="auto">
              <a:lnSpc>
                <a:spcPts val="26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1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560" name="object 8"/>
          <p:cNvSpPr>
            <a:spLocks noGrp="1"/>
          </p:cNvSpPr>
          <p:nvPr>
            <p:ph type="title"/>
          </p:nvPr>
        </p:nvSpPr>
        <p:spPr/>
        <p:txBody>
          <a:bodyPr tIns="12700"/>
          <a:lstStyle/>
          <a:p>
            <a:pPr marL="12700" eaLnBrk="1" hangingPunct="1">
              <a:spcBef>
                <a:spcPts val="100"/>
              </a:spcBef>
            </a:pPr>
            <a:r>
              <a:rPr lang="ru-RU" smtClean="0">
                <a:latin typeface="Calibri" pitchFamily="34" charset="0"/>
                <a:ea typeface="Calibri" pitchFamily="34" charset="0"/>
                <a:cs typeface="Calibri" pitchFamily="34" charset="0"/>
              </a:rPr>
              <a:t>Преимущества объединения НКО, оказывающих  ресурсную поддержку</a:t>
            </a:r>
          </a:p>
        </p:txBody>
      </p:sp>
      <p:sp>
        <p:nvSpPr>
          <p:cNvPr id="23561" name="object 9"/>
          <p:cNvSpPr>
            <a:spLocks noChangeArrowheads="1"/>
          </p:cNvSpPr>
          <p:nvPr/>
        </p:nvSpPr>
        <p:spPr bwMode="auto">
          <a:xfrm>
            <a:off x="230188" y="1970088"/>
            <a:ext cx="7331075" cy="877887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62" name="object 10"/>
          <p:cNvSpPr>
            <a:spLocks noChangeArrowheads="1"/>
          </p:cNvSpPr>
          <p:nvPr/>
        </p:nvSpPr>
        <p:spPr bwMode="auto">
          <a:xfrm>
            <a:off x="387350" y="2073275"/>
            <a:ext cx="7289800" cy="738188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63" name="object 11"/>
          <p:cNvSpPr>
            <a:spLocks noChangeArrowheads="1"/>
          </p:cNvSpPr>
          <p:nvPr/>
        </p:nvSpPr>
        <p:spPr bwMode="auto">
          <a:xfrm>
            <a:off x="322263" y="2060575"/>
            <a:ext cx="7058025" cy="576263"/>
          </a:xfrm>
          <a:custGeom>
            <a:avLst/>
            <a:gdLst>
              <a:gd name="T0" fmla="*/ 0 w 7059295"/>
              <a:gd name="T1" fmla="*/ 0 h 576580"/>
              <a:gd name="T2" fmla="*/ 7059295 w 7059295"/>
              <a:gd name="T3" fmla="*/ 576580 h 576580"/>
            </a:gdLst>
            <a:ahLst/>
            <a:cxnLst/>
            <a:rect l="T0" t="T1" r="T2" b="T3"/>
            <a:pathLst>
              <a:path w="7059295" h="576580">
                <a:moveTo>
                  <a:pt x="0" y="576072"/>
                </a:moveTo>
                <a:lnTo>
                  <a:pt x="7058786" y="576072"/>
                </a:lnTo>
                <a:lnTo>
                  <a:pt x="7058786" y="0"/>
                </a:lnTo>
                <a:lnTo>
                  <a:pt x="0" y="0"/>
                </a:lnTo>
                <a:lnTo>
                  <a:pt x="0" y="576072"/>
                </a:lnTo>
                <a:close/>
              </a:path>
            </a:pathLst>
          </a:custGeom>
          <a:solidFill>
            <a:srgbClr val="FFFFFF">
              <a:alpha val="7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64" name="object 12"/>
          <p:cNvSpPr>
            <a:spLocks noChangeArrowheads="1"/>
          </p:cNvSpPr>
          <p:nvPr/>
        </p:nvSpPr>
        <p:spPr bwMode="auto">
          <a:xfrm>
            <a:off x="322263" y="2060575"/>
            <a:ext cx="7058025" cy="606425"/>
          </a:xfrm>
          <a:custGeom>
            <a:avLst/>
            <a:gdLst>
              <a:gd name="T0" fmla="*/ 0 w 7059295"/>
              <a:gd name="T1" fmla="*/ 0 h 606425"/>
              <a:gd name="T2" fmla="*/ 7059295 w 7059295"/>
              <a:gd name="T3" fmla="*/ 606425 h 606425"/>
            </a:gdLst>
            <a:ahLst/>
            <a:cxnLst/>
            <a:rect l="T0" t="T1" r="T2" b="T3"/>
            <a:pathLst>
              <a:path w="7059295" h="606425">
                <a:moveTo>
                  <a:pt x="0" y="606425"/>
                </a:moveTo>
                <a:lnTo>
                  <a:pt x="7058786" y="606425"/>
                </a:lnTo>
                <a:lnTo>
                  <a:pt x="7058786" y="0"/>
                </a:lnTo>
                <a:lnTo>
                  <a:pt x="0" y="0"/>
                </a:lnTo>
                <a:lnTo>
                  <a:pt x="0" y="606425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96900" y="2200275"/>
            <a:ext cx="6731000" cy="298450"/>
          </a:xfrm>
          <a:prstGeom prst="rect">
            <a:avLst/>
          </a:prstGeom>
        </p:spPr>
        <p:txBody>
          <a:bodyPr lIns="0" tIns="1270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>
                <a:solidFill>
                  <a:srgbClr val="404040"/>
                </a:solidFill>
                <a:latin typeface="Calibri" pitchFamily="34" charset="0"/>
              </a:rPr>
              <a:t>Повышение профессионализма и эффективности деятельности НКО</a:t>
            </a:r>
            <a:endParaRPr lang="ru-RU">
              <a:latin typeface="Calibri" pitchFamily="34" charset="0"/>
            </a:endParaRPr>
          </a:p>
        </p:txBody>
      </p:sp>
      <p:sp>
        <p:nvSpPr>
          <p:cNvPr id="23566" name="object 14"/>
          <p:cNvSpPr>
            <a:spLocks noChangeArrowheads="1"/>
          </p:cNvSpPr>
          <p:nvPr/>
        </p:nvSpPr>
        <p:spPr bwMode="auto">
          <a:xfrm>
            <a:off x="233363" y="2546350"/>
            <a:ext cx="7327900" cy="877888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67" name="object 15"/>
          <p:cNvSpPr>
            <a:spLocks noChangeArrowheads="1"/>
          </p:cNvSpPr>
          <p:nvPr/>
        </p:nvSpPr>
        <p:spPr bwMode="auto">
          <a:xfrm>
            <a:off x="390525" y="2511425"/>
            <a:ext cx="5397500" cy="1012825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68" name="object 16"/>
          <p:cNvSpPr>
            <a:spLocks noChangeArrowheads="1"/>
          </p:cNvSpPr>
          <p:nvPr/>
        </p:nvSpPr>
        <p:spPr bwMode="auto">
          <a:xfrm>
            <a:off x="323850" y="2636838"/>
            <a:ext cx="7056438" cy="576262"/>
          </a:xfrm>
          <a:custGeom>
            <a:avLst/>
            <a:gdLst>
              <a:gd name="T0" fmla="*/ 0 w 7056755"/>
              <a:gd name="T1" fmla="*/ 0 h 576580"/>
              <a:gd name="T2" fmla="*/ 7056755 w 7056755"/>
              <a:gd name="T3" fmla="*/ 576580 h 576580"/>
            </a:gdLst>
            <a:ahLst/>
            <a:cxnLst/>
            <a:rect l="T0" t="T1" r="T2" b="T3"/>
            <a:pathLst>
              <a:path w="7056755" h="576580">
                <a:moveTo>
                  <a:pt x="0" y="576072"/>
                </a:moveTo>
                <a:lnTo>
                  <a:pt x="7056501" y="576072"/>
                </a:lnTo>
                <a:lnTo>
                  <a:pt x="7056501" y="0"/>
                </a:lnTo>
                <a:lnTo>
                  <a:pt x="0" y="0"/>
                </a:lnTo>
                <a:lnTo>
                  <a:pt x="0" y="576072"/>
                </a:lnTo>
                <a:close/>
              </a:path>
            </a:pathLst>
          </a:custGeom>
          <a:solidFill>
            <a:srgbClr val="FFFFFF">
              <a:alpha val="7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69" name="object 17"/>
          <p:cNvSpPr>
            <a:spLocks noChangeArrowheads="1"/>
          </p:cNvSpPr>
          <p:nvPr/>
        </p:nvSpPr>
        <p:spPr bwMode="auto">
          <a:xfrm>
            <a:off x="323850" y="2636838"/>
            <a:ext cx="7056438" cy="606425"/>
          </a:xfrm>
          <a:custGeom>
            <a:avLst/>
            <a:gdLst>
              <a:gd name="T0" fmla="*/ 0 w 7056755"/>
              <a:gd name="T1" fmla="*/ 0 h 606425"/>
              <a:gd name="T2" fmla="*/ 7056755 w 7056755"/>
              <a:gd name="T3" fmla="*/ 606425 h 606425"/>
            </a:gdLst>
            <a:ahLst/>
            <a:cxnLst/>
            <a:rect l="T0" t="T1" r="T2" b="T3"/>
            <a:pathLst>
              <a:path w="7056755" h="606425">
                <a:moveTo>
                  <a:pt x="0" y="606425"/>
                </a:moveTo>
                <a:lnTo>
                  <a:pt x="7056501" y="606425"/>
                </a:lnTo>
                <a:lnTo>
                  <a:pt x="7056501" y="0"/>
                </a:lnTo>
                <a:lnTo>
                  <a:pt x="0" y="0"/>
                </a:lnTo>
                <a:lnTo>
                  <a:pt x="0" y="606425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00075" y="2638425"/>
            <a:ext cx="4837113" cy="574675"/>
          </a:xfrm>
          <a:prstGeom prst="rect">
            <a:avLst/>
          </a:prstGeom>
        </p:spPr>
        <p:txBody>
          <a:bodyPr lIns="0" tIns="1270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>
                <a:solidFill>
                  <a:srgbClr val="404040"/>
                </a:solidFill>
                <a:latin typeface="Calibri" pitchFamily="34" charset="0"/>
              </a:rPr>
              <a:t>Создания условий для образования партнерств и</a:t>
            </a:r>
            <a:endParaRPr lang="ru-RU">
              <a:latin typeface="Calibri" pitchFamily="34" charset="0"/>
            </a:endParaRPr>
          </a:p>
          <a:p>
            <a:pPr eaLnBrk="1" hangingPunct="1"/>
            <a:r>
              <a:rPr lang="ru-RU">
                <a:solidFill>
                  <a:srgbClr val="404040"/>
                </a:solidFill>
                <a:latin typeface="Calibri" pitchFamily="34" charset="0"/>
              </a:rPr>
              <a:t>саморегулирования</a:t>
            </a:r>
            <a:endParaRPr lang="ru-RU">
              <a:latin typeface="Calibri" pitchFamily="34" charset="0"/>
            </a:endParaRPr>
          </a:p>
        </p:txBody>
      </p:sp>
      <p:sp>
        <p:nvSpPr>
          <p:cNvPr id="23571" name="object 19"/>
          <p:cNvSpPr>
            <a:spLocks noChangeArrowheads="1"/>
          </p:cNvSpPr>
          <p:nvPr/>
        </p:nvSpPr>
        <p:spPr bwMode="auto">
          <a:xfrm>
            <a:off x="1457325" y="5348288"/>
            <a:ext cx="7686675" cy="1509712"/>
          </a:xfrm>
          <a:prstGeom prst="rect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72" name="object 20"/>
          <p:cNvSpPr>
            <a:spLocks noChangeArrowheads="1"/>
          </p:cNvSpPr>
          <p:nvPr/>
        </p:nvSpPr>
        <p:spPr bwMode="auto">
          <a:xfrm>
            <a:off x="1614488" y="5434013"/>
            <a:ext cx="7529512" cy="1423987"/>
          </a:xfrm>
          <a:prstGeom prst="rect">
            <a:avLst/>
          </a:prstGeom>
          <a:blipFill dpi="0" rotWithShape="1">
            <a:blip r:embed="rId1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73" name="object 21"/>
          <p:cNvSpPr>
            <a:spLocks noChangeArrowheads="1"/>
          </p:cNvSpPr>
          <p:nvPr/>
        </p:nvSpPr>
        <p:spPr bwMode="auto">
          <a:xfrm>
            <a:off x="1547813" y="5438775"/>
            <a:ext cx="7596187" cy="1400175"/>
          </a:xfrm>
          <a:custGeom>
            <a:avLst/>
            <a:gdLst>
              <a:gd name="T0" fmla="*/ 0 w 7596505"/>
              <a:gd name="T1" fmla="*/ 0 h 1400175"/>
              <a:gd name="T2" fmla="*/ 7596505 w 7596505"/>
              <a:gd name="T3" fmla="*/ 1400175 h 1400175"/>
            </a:gdLst>
            <a:ahLst/>
            <a:cxnLst/>
            <a:rect l="T0" t="T1" r="T2" b="T3"/>
            <a:pathLst>
              <a:path w="7596505" h="1400175">
                <a:moveTo>
                  <a:pt x="0" y="1399667"/>
                </a:moveTo>
                <a:lnTo>
                  <a:pt x="7596378" y="1399667"/>
                </a:lnTo>
                <a:lnTo>
                  <a:pt x="7596378" y="0"/>
                </a:lnTo>
                <a:lnTo>
                  <a:pt x="0" y="0"/>
                </a:lnTo>
                <a:lnTo>
                  <a:pt x="0" y="1399667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74" name="object 22"/>
          <p:cNvSpPr>
            <a:spLocks noChangeArrowheads="1"/>
          </p:cNvSpPr>
          <p:nvPr/>
        </p:nvSpPr>
        <p:spPr bwMode="auto">
          <a:xfrm>
            <a:off x="233363" y="1320800"/>
            <a:ext cx="7327900" cy="879475"/>
          </a:xfrm>
          <a:prstGeom prst="rect">
            <a:avLst/>
          </a:prstGeom>
          <a:blipFill dpi="0" rotWithShape="1">
            <a:blip r:embed="rId1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75" name="object 23"/>
          <p:cNvSpPr>
            <a:spLocks noChangeArrowheads="1"/>
          </p:cNvSpPr>
          <p:nvPr/>
        </p:nvSpPr>
        <p:spPr bwMode="auto">
          <a:xfrm>
            <a:off x="344488" y="1355725"/>
            <a:ext cx="4048125" cy="900113"/>
          </a:xfrm>
          <a:prstGeom prst="rect">
            <a:avLst/>
          </a:prstGeom>
          <a:blipFill dpi="0" rotWithShape="1">
            <a:blip r:embed="rId1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76" name="object 24"/>
          <p:cNvSpPr>
            <a:spLocks noChangeArrowheads="1"/>
          </p:cNvSpPr>
          <p:nvPr/>
        </p:nvSpPr>
        <p:spPr bwMode="auto">
          <a:xfrm>
            <a:off x="323850" y="1412875"/>
            <a:ext cx="7056438" cy="606425"/>
          </a:xfrm>
          <a:custGeom>
            <a:avLst/>
            <a:gdLst>
              <a:gd name="T0" fmla="*/ 0 w 7056755"/>
              <a:gd name="T1" fmla="*/ 0 h 606425"/>
              <a:gd name="T2" fmla="*/ 7056755 w 7056755"/>
              <a:gd name="T3" fmla="*/ 606425 h 606425"/>
            </a:gdLst>
            <a:ahLst/>
            <a:cxnLst/>
            <a:rect l="T0" t="T1" r="T2" b="T3"/>
            <a:pathLst>
              <a:path w="7056755" h="606425">
                <a:moveTo>
                  <a:pt x="0" y="606425"/>
                </a:moveTo>
                <a:lnTo>
                  <a:pt x="7056501" y="606425"/>
                </a:lnTo>
                <a:lnTo>
                  <a:pt x="7056501" y="0"/>
                </a:lnTo>
                <a:lnTo>
                  <a:pt x="0" y="0"/>
                </a:lnTo>
                <a:lnTo>
                  <a:pt x="0" y="606425"/>
                </a:lnTo>
                <a:close/>
              </a:path>
            </a:pathLst>
          </a:custGeom>
          <a:solidFill>
            <a:srgbClr val="D24717">
              <a:alpha val="7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77" name="object 25"/>
          <p:cNvSpPr>
            <a:spLocks noChangeArrowheads="1"/>
          </p:cNvSpPr>
          <p:nvPr/>
        </p:nvSpPr>
        <p:spPr bwMode="auto">
          <a:xfrm>
            <a:off x="323850" y="1412875"/>
            <a:ext cx="7056438" cy="606425"/>
          </a:xfrm>
          <a:custGeom>
            <a:avLst/>
            <a:gdLst>
              <a:gd name="T0" fmla="*/ 0 w 7056755"/>
              <a:gd name="T1" fmla="*/ 0 h 606425"/>
              <a:gd name="T2" fmla="*/ 7056755 w 7056755"/>
              <a:gd name="T3" fmla="*/ 606425 h 606425"/>
            </a:gdLst>
            <a:ahLst/>
            <a:cxnLst/>
            <a:rect l="T0" t="T1" r="T2" b="T3"/>
            <a:pathLst>
              <a:path w="7056755" h="606425">
                <a:moveTo>
                  <a:pt x="0" y="606425"/>
                </a:moveTo>
                <a:lnTo>
                  <a:pt x="7056501" y="606425"/>
                </a:lnTo>
                <a:lnTo>
                  <a:pt x="7056501" y="0"/>
                </a:lnTo>
                <a:lnTo>
                  <a:pt x="0" y="0"/>
                </a:lnTo>
                <a:lnTo>
                  <a:pt x="0" y="606425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00075" y="1500188"/>
            <a:ext cx="3379788" cy="392112"/>
          </a:xfrm>
          <a:prstGeom prst="rect">
            <a:avLst/>
          </a:prstGeom>
        </p:spPr>
        <p:txBody>
          <a:bodyPr lIns="0" tIns="1270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 sz="2400">
                <a:solidFill>
                  <a:srgbClr val="FFFFFF"/>
                </a:solidFill>
                <a:latin typeface="Calibri" pitchFamily="34" charset="0"/>
              </a:rPr>
              <a:t>Повышение устойчивости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23579" name="object 27"/>
          <p:cNvSpPr>
            <a:spLocks noChangeArrowheads="1"/>
          </p:cNvSpPr>
          <p:nvPr/>
        </p:nvSpPr>
        <p:spPr bwMode="auto">
          <a:xfrm>
            <a:off x="0" y="1970088"/>
            <a:ext cx="504825" cy="877887"/>
          </a:xfrm>
          <a:prstGeom prst="rect">
            <a:avLst/>
          </a:prstGeom>
          <a:blipFill dpi="0" rotWithShape="1">
            <a:blip r:embed="rId1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80" name="object 28"/>
          <p:cNvSpPr>
            <a:spLocks noChangeArrowheads="1"/>
          </p:cNvSpPr>
          <p:nvPr/>
        </p:nvSpPr>
        <p:spPr bwMode="auto">
          <a:xfrm>
            <a:off x="0" y="1960563"/>
            <a:ext cx="720725" cy="1004887"/>
          </a:xfrm>
          <a:prstGeom prst="rect">
            <a:avLst/>
          </a:prstGeom>
          <a:blipFill dpi="0" rotWithShape="1">
            <a:blip r:embed="rId1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81" name="object 29"/>
          <p:cNvSpPr>
            <a:spLocks noChangeArrowheads="1"/>
          </p:cNvSpPr>
          <p:nvPr/>
        </p:nvSpPr>
        <p:spPr bwMode="auto">
          <a:xfrm>
            <a:off x="1588" y="2060575"/>
            <a:ext cx="322262" cy="576263"/>
          </a:xfrm>
          <a:custGeom>
            <a:avLst/>
            <a:gdLst>
              <a:gd name="T0" fmla="*/ 0 w 322580"/>
              <a:gd name="T1" fmla="*/ 0 h 576580"/>
              <a:gd name="T2" fmla="*/ 322580 w 322580"/>
              <a:gd name="T3" fmla="*/ 576580 h 576580"/>
            </a:gdLst>
            <a:ahLst/>
            <a:cxnLst/>
            <a:rect l="T0" t="T1" r="T2" b="T3"/>
            <a:pathLst>
              <a:path w="322580" h="576580">
                <a:moveTo>
                  <a:pt x="0" y="576072"/>
                </a:moveTo>
                <a:lnTo>
                  <a:pt x="322262" y="576072"/>
                </a:lnTo>
                <a:lnTo>
                  <a:pt x="322262" y="0"/>
                </a:lnTo>
                <a:lnTo>
                  <a:pt x="0" y="0"/>
                </a:lnTo>
                <a:lnTo>
                  <a:pt x="0" y="57607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82" name="object 30"/>
          <p:cNvSpPr>
            <a:spLocks noChangeArrowheads="1"/>
          </p:cNvSpPr>
          <p:nvPr/>
        </p:nvSpPr>
        <p:spPr bwMode="auto">
          <a:xfrm>
            <a:off x="1588" y="2060575"/>
            <a:ext cx="322262" cy="606425"/>
          </a:xfrm>
          <a:custGeom>
            <a:avLst/>
            <a:gdLst>
              <a:gd name="T0" fmla="*/ 0 w 322580"/>
              <a:gd name="T1" fmla="*/ 0 h 606425"/>
              <a:gd name="T2" fmla="*/ 322580 w 322580"/>
              <a:gd name="T3" fmla="*/ 606425 h 606425"/>
            </a:gdLst>
            <a:ahLst/>
            <a:cxnLst/>
            <a:rect l="T0" t="T1" r="T2" b="T3"/>
            <a:pathLst>
              <a:path w="322580" h="606425">
                <a:moveTo>
                  <a:pt x="0" y="606425"/>
                </a:moveTo>
                <a:lnTo>
                  <a:pt x="322262" y="606425"/>
                </a:lnTo>
                <a:lnTo>
                  <a:pt x="322262" y="0"/>
                </a:lnTo>
                <a:lnTo>
                  <a:pt x="0" y="0"/>
                </a:lnTo>
                <a:lnTo>
                  <a:pt x="0" y="606425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0325" y="2116138"/>
            <a:ext cx="204788" cy="452437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 fontAlgn="auto">
              <a:spcBef>
                <a:spcPts val="95"/>
              </a:spcBef>
              <a:spcAft>
                <a:spcPts val="0"/>
              </a:spcAft>
              <a:defRPr/>
            </a:pP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2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584" name="object 32"/>
          <p:cNvSpPr>
            <a:spLocks noChangeArrowheads="1"/>
          </p:cNvSpPr>
          <p:nvPr/>
        </p:nvSpPr>
        <p:spPr bwMode="auto">
          <a:xfrm>
            <a:off x="0" y="2546350"/>
            <a:ext cx="504825" cy="877888"/>
          </a:xfrm>
          <a:prstGeom prst="rect">
            <a:avLst/>
          </a:prstGeom>
          <a:blipFill dpi="0" rotWithShape="1">
            <a:blip r:embed="rId1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85" name="object 33"/>
          <p:cNvSpPr>
            <a:spLocks noChangeArrowheads="1"/>
          </p:cNvSpPr>
          <p:nvPr/>
        </p:nvSpPr>
        <p:spPr bwMode="auto">
          <a:xfrm>
            <a:off x="0" y="2535238"/>
            <a:ext cx="720725" cy="1006475"/>
          </a:xfrm>
          <a:prstGeom prst="rect">
            <a:avLst/>
          </a:prstGeom>
          <a:blipFill dpi="0" rotWithShape="1">
            <a:blip r:embed="rId1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86" name="object 34"/>
          <p:cNvSpPr>
            <a:spLocks noChangeArrowheads="1"/>
          </p:cNvSpPr>
          <p:nvPr/>
        </p:nvSpPr>
        <p:spPr bwMode="auto">
          <a:xfrm>
            <a:off x="1588" y="2636838"/>
            <a:ext cx="322262" cy="576262"/>
          </a:xfrm>
          <a:custGeom>
            <a:avLst/>
            <a:gdLst>
              <a:gd name="T0" fmla="*/ 0 w 322580"/>
              <a:gd name="T1" fmla="*/ 0 h 576580"/>
              <a:gd name="T2" fmla="*/ 322580 w 322580"/>
              <a:gd name="T3" fmla="*/ 576580 h 576580"/>
            </a:gdLst>
            <a:ahLst/>
            <a:cxnLst/>
            <a:rect l="T0" t="T1" r="T2" b="T3"/>
            <a:pathLst>
              <a:path w="322580" h="576580">
                <a:moveTo>
                  <a:pt x="0" y="576072"/>
                </a:moveTo>
                <a:lnTo>
                  <a:pt x="322262" y="576072"/>
                </a:lnTo>
                <a:lnTo>
                  <a:pt x="322262" y="0"/>
                </a:lnTo>
                <a:lnTo>
                  <a:pt x="0" y="0"/>
                </a:lnTo>
                <a:lnTo>
                  <a:pt x="0" y="57607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87" name="object 35"/>
          <p:cNvSpPr>
            <a:spLocks noChangeArrowheads="1"/>
          </p:cNvSpPr>
          <p:nvPr/>
        </p:nvSpPr>
        <p:spPr bwMode="auto">
          <a:xfrm>
            <a:off x="1588" y="2636838"/>
            <a:ext cx="322262" cy="606425"/>
          </a:xfrm>
          <a:custGeom>
            <a:avLst/>
            <a:gdLst>
              <a:gd name="T0" fmla="*/ 0 w 322580"/>
              <a:gd name="T1" fmla="*/ 0 h 606425"/>
              <a:gd name="T2" fmla="*/ 322580 w 322580"/>
              <a:gd name="T3" fmla="*/ 606425 h 606425"/>
            </a:gdLst>
            <a:ahLst/>
            <a:cxnLst/>
            <a:rect l="T0" t="T1" r="T2" b="T3"/>
            <a:pathLst>
              <a:path w="322580" h="606425">
                <a:moveTo>
                  <a:pt x="0" y="606425"/>
                </a:moveTo>
                <a:lnTo>
                  <a:pt x="322262" y="606425"/>
                </a:lnTo>
                <a:lnTo>
                  <a:pt x="322262" y="0"/>
                </a:lnTo>
                <a:lnTo>
                  <a:pt x="0" y="0"/>
                </a:lnTo>
                <a:lnTo>
                  <a:pt x="0" y="606425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0325" y="2692400"/>
            <a:ext cx="204788" cy="450850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 fontAlgn="auto">
              <a:spcBef>
                <a:spcPts val="95"/>
              </a:spcBef>
              <a:spcAft>
                <a:spcPts val="0"/>
              </a:spcAft>
              <a:defRPr/>
            </a:pP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3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589" name="object 37"/>
          <p:cNvSpPr>
            <a:spLocks noChangeArrowheads="1"/>
          </p:cNvSpPr>
          <p:nvPr/>
        </p:nvSpPr>
        <p:spPr bwMode="auto">
          <a:xfrm>
            <a:off x="0" y="1320800"/>
            <a:ext cx="504825" cy="879475"/>
          </a:xfrm>
          <a:prstGeom prst="rect">
            <a:avLst/>
          </a:prstGeom>
          <a:blipFill dpi="0" rotWithShape="1">
            <a:blip r:embed="rId1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90" name="object 38"/>
          <p:cNvSpPr>
            <a:spLocks noChangeArrowheads="1"/>
          </p:cNvSpPr>
          <p:nvPr/>
        </p:nvSpPr>
        <p:spPr bwMode="auto">
          <a:xfrm>
            <a:off x="0" y="1311275"/>
            <a:ext cx="720725" cy="1004888"/>
          </a:xfrm>
          <a:prstGeom prst="rect">
            <a:avLst/>
          </a:prstGeom>
          <a:blipFill dpi="0" rotWithShape="1">
            <a:blip r:embed="rId1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91" name="object 39"/>
          <p:cNvSpPr>
            <a:spLocks noChangeArrowheads="1"/>
          </p:cNvSpPr>
          <p:nvPr/>
        </p:nvSpPr>
        <p:spPr bwMode="auto">
          <a:xfrm>
            <a:off x="1588" y="1412875"/>
            <a:ext cx="322262" cy="606425"/>
          </a:xfrm>
          <a:custGeom>
            <a:avLst/>
            <a:gdLst>
              <a:gd name="T0" fmla="*/ 0 w 322580"/>
              <a:gd name="T1" fmla="*/ 0 h 606425"/>
              <a:gd name="T2" fmla="*/ 322580 w 322580"/>
              <a:gd name="T3" fmla="*/ 606425 h 606425"/>
            </a:gdLst>
            <a:ahLst/>
            <a:cxnLst/>
            <a:rect l="T0" t="T1" r="T2" b="T3"/>
            <a:pathLst>
              <a:path w="322580" h="606425">
                <a:moveTo>
                  <a:pt x="0" y="606425"/>
                </a:moveTo>
                <a:lnTo>
                  <a:pt x="322262" y="606425"/>
                </a:lnTo>
                <a:lnTo>
                  <a:pt x="322262" y="0"/>
                </a:lnTo>
                <a:lnTo>
                  <a:pt x="0" y="0"/>
                </a:lnTo>
                <a:lnTo>
                  <a:pt x="0" y="606425"/>
                </a:lnTo>
                <a:close/>
              </a:path>
            </a:pathLst>
          </a:custGeom>
          <a:solidFill>
            <a:srgbClr val="D247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92" name="object 40"/>
          <p:cNvSpPr>
            <a:spLocks noChangeArrowheads="1"/>
          </p:cNvSpPr>
          <p:nvPr/>
        </p:nvSpPr>
        <p:spPr bwMode="auto">
          <a:xfrm>
            <a:off x="1588" y="1412875"/>
            <a:ext cx="322262" cy="606425"/>
          </a:xfrm>
          <a:custGeom>
            <a:avLst/>
            <a:gdLst>
              <a:gd name="T0" fmla="*/ 0 w 322580"/>
              <a:gd name="T1" fmla="*/ 0 h 606425"/>
              <a:gd name="T2" fmla="*/ 322580 w 322580"/>
              <a:gd name="T3" fmla="*/ 606425 h 606425"/>
            </a:gdLst>
            <a:ahLst/>
            <a:cxnLst/>
            <a:rect l="T0" t="T1" r="T2" b="T3"/>
            <a:pathLst>
              <a:path w="322580" h="606425">
                <a:moveTo>
                  <a:pt x="0" y="606425"/>
                </a:moveTo>
                <a:lnTo>
                  <a:pt x="322262" y="606425"/>
                </a:lnTo>
                <a:lnTo>
                  <a:pt x="322262" y="0"/>
                </a:lnTo>
                <a:lnTo>
                  <a:pt x="0" y="0"/>
                </a:lnTo>
                <a:lnTo>
                  <a:pt x="0" y="606425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60325" y="1466850"/>
            <a:ext cx="204788" cy="452438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 fontAlgn="auto">
              <a:spcBef>
                <a:spcPts val="95"/>
              </a:spcBef>
              <a:spcAft>
                <a:spcPts val="0"/>
              </a:spcAft>
              <a:defRPr/>
            </a:pP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1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594" name="object 42"/>
          <p:cNvSpPr>
            <a:spLocks noChangeArrowheads="1"/>
          </p:cNvSpPr>
          <p:nvPr/>
        </p:nvSpPr>
        <p:spPr bwMode="auto">
          <a:xfrm>
            <a:off x="233363" y="3122613"/>
            <a:ext cx="7327900" cy="877887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95" name="object 43"/>
          <p:cNvSpPr>
            <a:spLocks noChangeArrowheads="1"/>
          </p:cNvSpPr>
          <p:nvPr/>
        </p:nvSpPr>
        <p:spPr bwMode="auto">
          <a:xfrm>
            <a:off x="390525" y="3087688"/>
            <a:ext cx="6126163" cy="1012825"/>
          </a:xfrm>
          <a:prstGeom prst="rect">
            <a:avLst/>
          </a:prstGeom>
          <a:blipFill dpi="0" rotWithShape="1">
            <a:blip r:embed="rId1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96" name="object 44"/>
          <p:cNvSpPr>
            <a:spLocks noChangeArrowheads="1"/>
          </p:cNvSpPr>
          <p:nvPr/>
        </p:nvSpPr>
        <p:spPr bwMode="auto">
          <a:xfrm>
            <a:off x="323850" y="3213100"/>
            <a:ext cx="7056438" cy="576263"/>
          </a:xfrm>
          <a:custGeom>
            <a:avLst/>
            <a:gdLst>
              <a:gd name="T0" fmla="*/ 0 w 7056755"/>
              <a:gd name="T1" fmla="*/ 0 h 576579"/>
              <a:gd name="T2" fmla="*/ 7056755 w 7056755"/>
              <a:gd name="T3" fmla="*/ 576579 h 576579"/>
            </a:gdLst>
            <a:ahLst/>
            <a:cxnLst/>
            <a:rect l="T0" t="T1" r="T2" b="T3"/>
            <a:pathLst>
              <a:path w="7056755" h="576579">
                <a:moveTo>
                  <a:pt x="0" y="576071"/>
                </a:moveTo>
                <a:lnTo>
                  <a:pt x="7056501" y="576071"/>
                </a:lnTo>
                <a:lnTo>
                  <a:pt x="7056501" y="0"/>
                </a:lnTo>
                <a:lnTo>
                  <a:pt x="0" y="0"/>
                </a:lnTo>
                <a:lnTo>
                  <a:pt x="0" y="576071"/>
                </a:lnTo>
                <a:close/>
              </a:path>
            </a:pathLst>
          </a:custGeom>
          <a:solidFill>
            <a:srgbClr val="FFFFFF">
              <a:alpha val="7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97" name="object 45"/>
          <p:cNvSpPr>
            <a:spLocks noChangeArrowheads="1"/>
          </p:cNvSpPr>
          <p:nvPr/>
        </p:nvSpPr>
        <p:spPr bwMode="auto">
          <a:xfrm>
            <a:off x="323850" y="3213100"/>
            <a:ext cx="7056438" cy="606425"/>
          </a:xfrm>
          <a:custGeom>
            <a:avLst/>
            <a:gdLst>
              <a:gd name="T0" fmla="*/ 0 w 7056755"/>
              <a:gd name="T1" fmla="*/ 0 h 606425"/>
              <a:gd name="T2" fmla="*/ 7056755 w 7056755"/>
              <a:gd name="T3" fmla="*/ 606425 h 606425"/>
            </a:gdLst>
            <a:ahLst/>
            <a:cxnLst/>
            <a:rect l="T0" t="T1" r="T2" b="T3"/>
            <a:pathLst>
              <a:path w="7056755" h="606425">
                <a:moveTo>
                  <a:pt x="0" y="606425"/>
                </a:moveTo>
                <a:lnTo>
                  <a:pt x="7056501" y="606425"/>
                </a:lnTo>
                <a:lnTo>
                  <a:pt x="7056501" y="0"/>
                </a:lnTo>
                <a:lnTo>
                  <a:pt x="0" y="0"/>
                </a:lnTo>
                <a:lnTo>
                  <a:pt x="0" y="606425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98" name="object 46"/>
          <p:cNvSpPr txBox="1">
            <a:spLocks noChangeArrowheads="1"/>
          </p:cNvSpPr>
          <p:nvPr/>
        </p:nvSpPr>
        <p:spPr bwMode="auto">
          <a:xfrm>
            <a:off x="600075" y="3214688"/>
            <a:ext cx="5561013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>
                <a:solidFill>
                  <a:srgbClr val="404040"/>
                </a:solidFill>
                <a:latin typeface="Calibri" pitchFamily="34" charset="0"/>
              </a:rPr>
              <a:t>Интенсивный обмен информационными, финансовыми,  кадровыми, инновационными ресурсами</a:t>
            </a:r>
            <a:endParaRPr lang="ru-RU">
              <a:latin typeface="Calibri" pitchFamily="34" charset="0"/>
            </a:endParaRPr>
          </a:p>
        </p:txBody>
      </p:sp>
      <p:sp>
        <p:nvSpPr>
          <p:cNvPr id="23599" name="object 47"/>
          <p:cNvSpPr>
            <a:spLocks noChangeArrowheads="1"/>
          </p:cNvSpPr>
          <p:nvPr/>
        </p:nvSpPr>
        <p:spPr bwMode="auto">
          <a:xfrm>
            <a:off x="0" y="3122613"/>
            <a:ext cx="504825" cy="877887"/>
          </a:xfrm>
          <a:prstGeom prst="rect">
            <a:avLst/>
          </a:prstGeom>
          <a:blipFill dpi="0" rotWithShape="1">
            <a:blip r:embed="rId1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00" name="object 48"/>
          <p:cNvSpPr>
            <a:spLocks noChangeArrowheads="1"/>
          </p:cNvSpPr>
          <p:nvPr/>
        </p:nvSpPr>
        <p:spPr bwMode="auto">
          <a:xfrm>
            <a:off x="0" y="3111500"/>
            <a:ext cx="720725" cy="1006475"/>
          </a:xfrm>
          <a:prstGeom prst="rect">
            <a:avLst/>
          </a:prstGeom>
          <a:blipFill dpi="0" rotWithShape="1">
            <a:blip r:embed="rId1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01" name="object 49"/>
          <p:cNvSpPr>
            <a:spLocks noChangeArrowheads="1"/>
          </p:cNvSpPr>
          <p:nvPr/>
        </p:nvSpPr>
        <p:spPr bwMode="auto">
          <a:xfrm>
            <a:off x="1588" y="3213100"/>
            <a:ext cx="322262" cy="576263"/>
          </a:xfrm>
          <a:custGeom>
            <a:avLst/>
            <a:gdLst>
              <a:gd name="T0" fmla="*/ 0 w 322580"/>
              <a:gd name="T1" fmla="*/ 0 h 576579"/>
              <a:gd name="T2" fmla="*/ 322580 w 322580"/>
              <a:gd name="T3" fmla="*/ 576579 h 576579"/>
            </a:gdLst>
            <a:ahLst/>
            <a:cxnLst/>
            <a:rect l="T0" t="T1" r="T2" b="T3"/>
            <a:pathLst>
              <a:path w="322580" h="576579">
                <a:moveTo>
                  <a:pt x="0" y="576071"/>
                </a:moveTo>
                <a:lnTo>
                  <a:pt x="322262" y="576071"/>
                </a:lnTo>
                <a:lnTo>
                  <a:pt x="322262" y="0"/>
                </a:lnTo>
                <a:lnTo>
                  <a:pt x="0" y="0"/>
                </a:lnTo>
                <a:lnTo>
                  <a:pt x="0" y="57607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02" name="object 50"/>
          <p:cNvSpPr>
            <a:spLocks noChangeArrowheads="1"/>
          </p:cNvSpPr>
          <p:nvPr/>
        </p:nvSpPr>
        <p:spPr bwMode="auto">
          <a:xfrm>
            <a:off x="1588" y="3213100"/>
            <a:ext cx="322262" cy="606425"/>
          </a:xfrm>
          <a:custGeom>
            <a:avLst/>
            <a:gdLst>
              <a:gd name="T0" fmla="*/ 0 w 322580"/>
              <a:gd name="T1" fmla="*/ 0 h 606425"/>
              <a:gd name="T2" fmla="*/ 322580 w 322580"/>
              <a:gd name="T3" fmla="*/ 606425 h 606425"/>
            </a:gdLst>
            <a:ahLst/>
            <a:cxnLst/>
            <a:rect l="T0" t="T1" r="T2" b="T3"/>
            <a:pathLst>
              <a:path w="322580" h="606425">
                <a:moveTo>
                  <a:pt x="0" y="606425"/>
                </a:moveTo>
                <a:lnTo>
                  <a:pt x="322262" y="606425"/>
                </a:lnTo>
                <a:lnTo>
                  <a:pt x="322262" y="0"/>
                </a:lnTo>
                <a:lnTo>
                  <a:pt x="0" y="0"/>
                </a:lnTo>
                <a:lnTo>
                  <a:pt x="0" y="606425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60325" y="3268663"/>
            <a:ext cx="204788" cy="452437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 fontAlgn="auto">
              <a:spcBef>
                <a:spcPts val="95"/>
              </a:spcBef>
              <a:spcAft>
                <a:spcPts val="0"/>
              </a:spcAft>
              <a:defRPr/>
            </a:pP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4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604" name="object 52"/>
          <p:cNvSpPr>
            <a:spLocks noChangeArrowheads="1"/>
          </p:cNvSpPr>
          <p:nvPr/>
        </p:nvSpPr>
        <p:spPr bwMode="auto">
          <a:xfrm>
            <a:off x="233363" y="3698875"/>
            <a:ext cx="7329487" cy="877888"/>
          </a:xfrm>
          <a:prstGeom prst="rect">
            <a:avLst/>
          </a:prstGeom>
          <a:blipFill dpi="0" rotWithShape="1">
            <a:blip r:embed="rId20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05" name="object 53"/>
          <p:cNvSpPr>
            <a:spLocks noChangeArrowheads="1"/>
          </p:cNvSpPr>
          <p:nvPr/>
        </p:nvSpPr>
        <p:spPr bwMode="auto">
          <a:xfrm>
            <a:off x="390525" y="3663950"/>
            <a:ext cx="6146800" cy="1012825"/>
          </a:xfrm>
          <a:prstGeom prst="rect">
            <a:avLst/>
          </a:prstGeom>
          <a:blipFill dpi="0" rotWithShape="1">
            <a:blip r:embed="rId21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06" name="object 54"/>
          <p:cNvSpPr>
            <a:spLocks noChangeArrowheads="1"/>
          </p:cNvSpPr>
          <p:nvPr/>
        </p:nvSpPr>
        <p:spPr bwMode="auto">
          <a:xfrm>
            <a:off x="323850" y="3789363"/>
            <a:ext cx="7056438" cy="576262"/>
          </a:xfrm>
          <a:custGeom>
            <a:avLst/>
            <a:gdLst>
              <a:gd name="T0" fmla="*/ 0 w 7056755"/>
              <a:gd name="T1" fmla="*/ 0 h 576579"/>
              <a:gd name="T2" fmla="*/ 7056755 w 7056755"/>
              <a:gd name="T3" fmla="*/ 576579 h 576579"/>
            </a:gdLst>
            <a:ahLst/>
            <a:cxnLst/>
            <a:rect l="T0" t="T1" r="T2" b="T3"/>
            <a:pathLst>
              <a:path w="7056755" h="576579">
                <a:moveTo>
                  <a:pt x="0" y="576071"/>
                </a:moveTo>
                <a:lnTo>
                  <a:pt x="7056501" y="576071"/>
                </a:lnTo>
                <a:lnTo>
                  <a:pt x="7056501" y="0"/>
                </a:lnTo>
                <a:lnTo>
                  <a:pt x="0" y="0"/>
                </a:lnTo>
                <a:lnTo>
                  <a:pt x="0" y="576071"/>
                </a:lnTo>
                <a:close/>
              </a:path>
            </a:pathLst>
          </a:custGeom>
          <a:solidFill>
            <a:srgbClr val="FFFFFF">
              <a:alpha val="7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07" name="object 55"/>
          <p:cNvSpPr>
            <a:spLocks noChangeArrowheads="1"/>
          </p:cNvSpPr>
          <p:nvPr/>
        </p:nvSpPr>
        <p:spPr bwMode="auto">
          <a:xfrm>
            <a:off x="323850" y="3789363"/>
            <a:ext cx="7056438" cy="606425"/>
          </a:xfrm>
          <a:custGeom>
            <a:avLst/>
            <a:gdLst>
              <a:gd name="T0" fmla="*/ 0 w 7056755"/>
              <a:gd name="T1" fmla="*/ 0 h 606425"/>
              <a:gd name="T2" fmla="*/ 7056755 w 7056755"/>
              <a:gd name="T3" fmla="*/ 606425 h 606425"/>
            </a:gdLst>
            <a:ahLst/>
            <a:cxnLst/>
            <a:rect l="T0" t="T1" r="T2" b="T3"/>
            <a:pathLst>
              <a:path w="7056755" h="606425">
                <a:moveTo>
                  <a:pt x="0" y="606424"/>
                </a:moveTo>
                <a:lnTo>
                  <a:pt x="7056501" y="606424"/>
                </a:lnTo>
                <a:lnTo>
                  <a:pt x="7056501" y="0"/>
                </a:lnTo>
                <a:lnTo>
                  <a:pt x="0" y="0"/>
                </a:lnTo>
                <a:lnTo>
                  <a:pt x="0" y="606424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08" name="object 56"/>
          <p:cNvSpPr txBox="1">
            <a:spLocks noChangeArrowheads="1"/>
          </p:cNvSpPr>
          <p:nvPr/>
        </p:nvSpPr>
        <p:spPr bwMode="auto">
          <a:xfrm>
            <a:off x="600075" y="3790950"/>
            <a:ext cx="558800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270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>
                <a:solidFill>
                  <a:srgbClr val="404040"/>
                </a:solidFill>
                <a:latin typeface="Calibri" pitchFamily="34" charset="0"/>
              </a:rPr>
              <a:t>Экономия на издержках, при проведении исследований,  инфрмировании и т.п.</a:t>
            </a:r>
            <a:endParaRPr lang="ru-RU">
              <a:latin typeface="Calibri" pitchFamily="34" charset="0"/>
            </a:endParaRPr>
          </a:p>
        </p:txBody>
      </p:sp>
      <p:sp>
        <p:nvSpPr>
          <p:cNvPr id="23609" name="object 57"/>
          <p:cNvSpPr>
            <a:spLocks noChangeArrowheads="1"/>
          </p:cNvSpPr>
          <p:nvPr/>
        </p:nvSpPr>
        <p:spPr bwMode="auto">
          <a:xfrm>
            <a:off x="0" y="3698875"/>
            <a:ext cx="503238" cy="877888"/>
          </a:xfrm>
          <a:prstGeom prst="rect">
            <a:avLst/>
          </a:prstGeom>
          <a:blipFill dpi="0" rotWithShape="1">
            <a:blip r:embed="rId2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10" name="object 58"/>
          <p:cNvSpPr>
            <a:spLocks noChangeArrowheads="1"/>
          </p:cNvSpPr>
          <p:nvPr/>
        </p:nvSpPr>
        <p:spPr bwMode="auto">
          <a:xfrm>
            <a:off x="0" y="3687763"/>
            <a:ext cx="719138" cy="1006475"/>
          </a:xfrm>
          <a:prstGeom prst="rect">
            <a:avLst/>
          </a:prstGeom>
          <a:blipFill dpi="0" rotWithShape="1">
            <a:blip r:embed="rId2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11" name="object 59"/>
          <p:cNvSpPr>
            <a:spLocks noChangeArrowheads="1"/>
          </p:cNvSpPr>
          <p:nvPr/>
        </p:nvSpPr>
        <p:spPr bwMode="auto">
          <a:xfrm>
            <a:off x="0" y="3789363"/>
            <a:ext cx="322263" cy="606425"/>
          </a:xfrm>
          <a:custGeom>
            <a:avLst/>
            <a:gdLst>
              <a:gd name="T0" fmla="*/ 0 w 322580"/>
              <a:gd name="T1" fmla="*/ 0 h 606425"/>
              <a:gd name="T2" fmla="*/ 322580 w 322580"/>
              <a:gd name="T3" fmla="*/ 606425 h 606425"/>
            </a:gdLst>
            <a:ahLst/>
            <a:cxnLst/>
            <a:rect l="T0" t="T1" r="T2" b="T3"/>
            <a:pathLst>
              <a:path w="322580" h="606425">
                <a:moveTo>
                  <a:pt x="0" y="606424"/>
                </a:moveTo>
                <a:lnTo>
                  <a:pt x="322262" y="606424"/>
                </a:lnTo>
                <a:lnTo>
                  <a:pt x="322262" y="0"/>
                </a:lnTo>
                <a:lnTo>
                  <a:pt x="0" y="0"/>
                </a:lnTo>
                <a:lnTo>
                  <a:pt x="0" y="6064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12" name="object 60"/>
          <p:cNvSpPr>
            <a:spLocks noChangeArrowheads="1"/>
          </p:cNvSpPr>
          <p:nvPr/>
        </p:nvSpPr>
        <p:spPr bwMode="auto">
          <a:xfrm>
            <a:off x="0" y="3789363"/>
            <a:ext cx="322263" cy="606425"/>
          </a:xfrm>
          <a:custGeom>
            <a:avLst/>
            <a:gdLst>
              <a:gd name="T0" fmla="*/ 0 w 322580"/>
              <a:gd name="T1" fmla="*/ 0 h 606425"/>
              <a:gd name="T2" fmla="*/ 322580 w 322580"/>
              <a:gd name="T3" fmla="*/ 606425 h 606425"/>
            </a:gdLst>
            <a:ahLst/>
            <a:cxnLst/>
            <a:rect l="T0" t="T1" r="T2" b="T3"/>
            <a:pathLst>
              <a:path w="322580" h="606425">
                <a:moveTo>
                  <a:pt x="0" y="606424"/>
                </a:moveTo>
                <a:lnTo>
                  <a:pt x="322262" y="606424"/>
                </a:lnTo>
                <a:lnTo>
                  <a:pt x="322262" y="0"/>
                </a:lnTo>
                <a:lnTo>
                  <a:pt x="0" y="0"/>
                </a:lnTo>
                <a:lnTo>
                  <a:pt x="0" y="606424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57150" y="3844925"/>
            <a:ext cx="206375" cy="450850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 fontAlgn="auto">
              <a:spcBef>
                <a:spcPts val="95"/>
              </a:spcBef>
              <a:spcAft>
                <a:spcPts val="0"/>
              </a:spcAft>
              <a:defRPr/>
            </a:pP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5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614" name="object 62"/>
          <p:cNvSpPr>
            <a:spLocks noChangeArrowheads="1"/>
          </p:cNvSpPr>
          <p:nvPr/>
        </p:nvSpPr>
        <p:spPr bwMode="auto">
          <a:xfrm>
            <a:off x="233363" y="4275138"/>
            <a:ext cx="7327900" cy="877887"/>
          </a:xfrm>
          <a:prstGeom prst="rect">
            <a:avLst/>
          </a:prstGeom>
          <a:blipFill dpi="0" rotWithShape="1">
            <a:blip r:embed="rId2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15" name="object 63"/>
          <p:cNvSpPr>
            <a:spLocks noChangeArrowheads="1"/>
          </p:cNvSpPr>
          <p:nvPr/>
        </p:nvSpPr>
        <p:spPr bwMode="auto">
          <a:xfrm>
            <a:off x="390525" y="4376738"/>
            <a:ext cx="5734050" cy="739775"/>
          </a:xfrm>
          <a:prstGeom prst="rect">
            <a:avLst/>
          </a:prstGeom>
          <a:blipFill dpi="0" rotWithShape="1">
            <a:blip r:embed="rId2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16" name="object 64"/>
          <p:cNvSpPr>
            <a:spLocks noChangeArrowheads="1"/>
          </p:cNvSpPr>
          <p:nvPr/>
        </p:nvSpPr>
        <p:spPr bwMode="auto">
          <a:xfrm>
            <a:off x="323850" y="4365625"/>
            <a:ext cx="7056438" cy="606425"/>
          </a:xfrm>
          <a:custGeom>
            <a:avLst/>
            <a:gdLst>
              <a:gd name="T0" fmla="*/ 0 w 7056755"/>
              <a:gd name="T1" fmla="*/ 0 h 606425"/>
              <a:gd name="T2" fmla="*/ 7056755 w 7056755"/>
              <a:gd name="T3" fmla="*/ 606425 h 606425"/>
            </a:gdLst>
            <a:ahLst/>
            <a:cxnLst/>
            <a:rect l="T0" t="T1" r="T2" b="T3"/>
            <a:pathLst>
              <a:path w="7056755" h="606425">
                <a:moveTo>
                  <a:pt x="0" y="606424"/>
                </a:moveTo>
                <a:lnTo>
                  <a:pt x="7056501" y="606424"/>
                </a:lnTo>
                <a:lnTo>
                  <a:pt x="7056501" y="0"/>
                </a:lnTo>
                <a:lnTo>
                  <a:pt x="0" y="0"/>
                </a:lnTo>
                <a:lnTo>
                  <a:pt x="0" y="606424"/>
                </a:lnTo>
                <a:close/>
              </a:path>
            </a:pathLst>
          </a:custGeom>
          <a:solidFill>
            <a:srgbClr val="FFFFFF">
              <a:alpha val="7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17" name="object 65"/>
          <p:cNvSpPr>
            <a:spLocks noChangeArrowheads="1"/>
          </p:cNvSpPr>
          <p:nvPr/>
        </p:nvSpPr>
        <p:spPr bwMode="auto">
          <a:xfrm>
            <a:off x="323850" y="4365625"/>
            <a:ext cx="7056438" cy="606425"/>
          </a:xfrm>
          <a:custGeom>
            <a:avLst/>
            <a:gdLst>
              <a:gd name="T0" fmla="*/ 0 w 7056755"/>
              <a:gd name="T1" fmla="*/ 0 h 606425"/>
              <a:gd name="T2" fmla="*/ 7056755 w 7056755"/>
              <a:gd name="T3" fmla="*/ 606425 h 606425"/>
            </a:gdLst>
            <a:ahLst/>
            <a:cxnLst/>
            <a:rect l="T0" t="T1" r="T2" b="T3"/>
            <a:pathLst>
              <a:path w="7056755" h="606425">
                <a:moveTo>
                  <a:pt x="0" y="606424"/>
                </a:moveTo>
                <a:lnTo>
                  <a:pt x="7056501" y="606424"/>
                </a:lnTo>
                <a:lnTo>
                  <a:pt x="7056501" y="0"/>
                </a:lnTo>
                <a:lnTo>
                  <a:pt x="0" y="0"/>
                </a:lnTo>
                <a:lnTo>
                  <a:pt x="0" y="606424"/>
                </a:lnTo>
                <a:close/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598488" y="4503738"/>
            <a:ext cx="5122862" cy="300037"/>
          </a:xfrm>
          <a:prstGeom prst="rect">
            <a:avLst/>
          </a:prstGeom>
        </p:spPr>
        <p:txBody>
          <a:bodyPr lIns="0" tIns="12700" rIns="0" bIns="0">
            <a:spAutoFit/>
          </a:bodyPr>
          <a:lstStyle>
            <a:lvl1pPr marL="127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0"/>
              </a:spcBef>
            </a:pPr>
            <a:r>
              <a:rPr lang="ru-RU">
                <a:solidFill>
                  <a:srgbClr val="404040"/>
                </a:solidFill>
                <a:latin typeface="Calibri" pitchFamily="34" charset="0"/>
              </a:rPr>
              <a:t>Диверсификация – расширение ассортимента услуг.</a:t>
            </a:r>
            <a:endParaRPr lang="ru-RU">
              <a:latin typeface="Calibri" pitchFamily="34" charset="0"/>
            </a:endParaRPr>
          </a:p>
        </p:txBody>
      </p:sp>
      <p:sp>
        <p:nvSpPr>
          <p:cNvPr id="23619" name="object 67"/>
          <p:cNvSpPr>
            <a:spLocks noChangeArrowheads="1"/>
          </p:cNvSpPr>
          <p:nvPr/>
        </p:nvSpPr>
        <p:spPr bwMode="auto">
          <a:xfrm>
            <a:off x="0" y="4275138"/>
            <a:ext cx="493713" cy="877887"/>
          </a:xfrm>
          <a:prstGeom prst="rect">
            <a:avLst/>
          </a:prstGeom>
          <a:blipFill dpi="0" rotWithShape="1">
            <a:blip r:embed="rId2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20" name="object 68"/>
          <p:cNvSpPr>
            <a:spLocks noChangeArrowheads="1"/>
          </p:cNvSpPr>
          <p:nvPr/>
        </p:nvSpPr>
        <p:spPr bwMode="auto">
          <a:xfrm>
            <a:off x="0" y="4264025"/>
            <a:ext cx="709613" cy="1006475"/>
          </a:xfrm>
          <a:prstGeom prst="rect">
            <a:avLst/>
          </a:prstGeom>
          <a:blipFill dpi="0" rotWithShape="1">
            <a:blip r:embed="rId2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21" name="object 69"/>
          <p:cNvSpPr>
            <a:spLocks noChangeArrowheads="1"/>
          </p:cNvSpPr>
          <p:nvPr/>
        </p:nvSpPr>
        <p:spPr bwMode="auto">
          <a:xfrm>
            <a:off x="0" y="4365625"/>
            <a:ext cx="312738" cy="606425"/>
          </a:xfrm>
          <a:custGeom>
            <a:avLst/>
            <a:gdLst>
              <a:gd name="T0" fmla="*/ 0 w 313055"/>
              <a:gd name="T1" fmla="*/ 0 h 606425"/>
              <a:gd name="T2" fmla="*/ 313055 w 313055"/>
              <a:gd name="T3" fmla="*/ 606425 h 606425"/>
            </a:gdLst>
            <a:ahLst/>
            <a:cxnLst/>
            <a:rect l="T0" t="T1" r="T2" b="T3"/>
            <a:pathLst>
              <a:path w="313055" h="606425">
                <a:moveTo>
                  <a:pt x="0" y="606424"/>
                </a:moveTo>
                <a:lnTo>
                  <a:pt x="312837" y="606424"/>
                </a:lnTo>
                <a:lnTo>
                  <a:pt x="312837" y="0"/>
                </a:lnTo>
                <a:lnTo>
                  <a:pt x="0" y="0"/>
                </a:lnTo>
                <a:lnTo>
                  <a:pt x="0" y="6064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622" name="object 70"/>
          <p:cNvSpPr>
            <a:spLocks noChangeArrowheads="1"/>
          </p:cNvSpPr>
          <p:nvPr/>
        </p:nvSpPr>
        <p:spPr bwMode="auto">
          <a:xfrm>
            <a:off x="0" y="4365625"/>
            <a:ext cx="312738" cy="606425"/>
          </a:xfrm>
          <a:custGeom>
            <a:avLst/>
            <a:gdLst>
              <a:gd name="T0" fmla="*/ 0 w 313055"/>
              <a:gd name="T1" fmla="*/ 0 h 606425"/>
              <a:gd name="T2" fmla="*/ 313055 w 313055"/>
              <a:gd name="T3" fmla="*/ 606425 h 606425"/>
            </a:gdLst>
            <a:ahLst/>
            <a:cxnLst/>
            <a:rect l="T0" t="T1" r="T2" b="T3"/>
            <a:pathLst>
              <a:path w="313055" h="606425">
                <a:moveTo>
                  <a:pt x="0" y="606424"/>
                </a:moveTo>
                <a:lnTo>
                  <a:pt x="312837" y="606424"/>
                </a:lnTo>
                <a:lnTo>
                  <a:pt x="312837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rgbClr val="C0C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49213" y="4421188"/>
            <a:ext cx="204787" cy="450850"/>
          </a:xfrm>
          <a:prstGeom prst="rect">
            <a:avLst/>
          </a:prstGeom>
        </p:spPr>
        <p:txBody>
          <a:bodyPr lIns="0" tIns="12065" rIns="0" bIns="0">
            <a:spAutoFit/>
          </a:bodyPr>
          <a:lstStyle/>
          <a:p>
            <a:pPr marL="12700" fontAlgn="auto">
              <a:spcBef>
                <a:spcPts val="95"/>
              </a:spcBef>
              <a:spcAft>
                <a:spcPts val="0"/>
              </a:spcAft>
              <a:defRPr/>
            </a:pP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6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3624" name="object 72"/>
          <p:cNvSpPr txBox="1">
            <a:spLocks noChangeArrowheads="1"/>
          </p:cNvSpPr>
          <p:nvPr/>
        </p:nvSpPr>
        <p:spPr bwMode="auto">
          <a:xfrm>
            <a:off x="1554163" y="5445125"/>
            <a:ext cx="7589837" cy="1387475"/>
          </a:xfrm>
          <a:prstGeom prst="rect">
            <a:avLst/>
          </a:prstGeom>
          <a:solidFill>
            <a:srgbClr val="FFFFFF">
              <a:alpha val="7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30810" rIns="0" bIns="0">
            <a:spAutoFit/>
          </a:bodyPr>
          <a:lstStyle>
            <a:lvl1pPr marL="280988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1025"/>
              </a:spcBef>
            </a:pPr>
            <a:r>
              <a:rPr lang="ru-RU">
                <a:solidFill>
                  <a:srgbClr val="404040"/>
                </a:solidFill>
                <a:latin typeface="Calibri" pitchFamily="34" charset="0"/>
              </a:rPr>
              <a:t>Когда организации взаимосвязаны, работают и решают проблемы  совместно, имеют общие возможности и барьеры для повышения</a:t>
            </a:r>
            <a:endParaRPr lang="ru-RU">
              <a:latin typeface="Calibri" pitchFamily="34" charset="0"/>
            </a:endParaRPr>
          </a:p>
          <a:p>
            <a:pPr eaLnBrk="1" hangingPunct="1"/>
            <a:r>
              <a:rPr lang="ru-RU">
                <a:solidFill>
                  <a:srgbClr val="404040"/>
                </a:solidFill>
                <a:latin typeface="Calibri" pitchFamily="34" charset="0"/>
              </a:rPr>
              <a:t>эффективности - это выводит весь сектор на новый качественный уровень</a:t>
            </a:r>
            <a:endParaRPr lang="ru-RU">
              <a:latin typeface="Calibri" pitchFamily="34" charset="0"/>
            </a:endParaRPr>
          </a:p>
          <a:p>
            <a:pPr eaLnBrk="1" hangingPunct="1"/>
            <a:r>
              <a:rPr lang="ru-RU">
                <a:solidFill>
                  <a:srgbClr val="404040"/>
                </a:solidFill>
                <a:latin typeface="Calibri" pitchFamily="34" charset="0"/>
              </a:rPr>
              <a:t>и создает синергетичес</a:t>
            </a:r>
            <a:r>
              <a:rPr lang="ru-RU" baseline="14000">
                <a:solidFill>
                  <a:srgbClr val="888888"/>
                </a:solidFill>
                <a:latin typeface="Calibri" pitchFamily="34" charset="0"/>
              </a:rPr>
              <a:t>©</a:t>
            </a:r>
            <a:r>
              <a:rPr lang="ru-RU">
                <a:solidFill>
                  <a:srgbClr val="404040"/>
                </a:solidFill>
                <a:latin typeface="Calibri" pitchFamily="34" charset="0"/>
              </a:rPr>
              <a:t>ки</a:t>
            </a:r>
            <a:r>
              <a:rPr lang="ru-RU" baseline="14000">
                <a:solidFill>
                  <a:srgbClr val="888888"/>
                </a:solidFill>
                <a:latin typeface="Calibri" pitchFamily="34" charset="0"/>
              </a:rPr>
              <a:t>Це</a:t>
            </a:r>
            <a:r>
              <a:rPr lang="ru-RU">
                <a:solidFill>
                  <a:srgbClr val="404040"/>
                </a:solidFill>
                <a:latin typeface="Calibri" pitchFamily="34" charset="0"/>
              </a:rPr>
              <a:t>й</a:t>
            </a:r>
            <a:r>
              <a:rPr lang="ru-RU" baseline="14000">
                <a:solidFill>
                  <a:srgbClr val="888888"/>
                </a:solidFill>
                <a:latin typeface="Calibri" pitchFamily="34" charset="0"/>
              </a:rPr>
              <a:t>нт</a:t>
            </a:r>
            <a:r>
              <a:rPr lang="ru-RU">
                <a:solidFill>
                  <a:srgbClr val="404040"/>
                </a:solidFill>
                <a:latin typeface="Calibri" pitchFamily="34" charset="0"/>
              </a:rPr>
              <a:t>э</a:t>
            </a:r>
            <a:r>
              <a:rPr lang="ru-RU" baseline="14000">
                <a:solidFill>
                  <a:srgbClr val="888888"/>
                </a:solidFill>
                <a:latin typeface="Calibri" pitchFamily="34" charset="0"/>
              </a:rPr>
              <a:t>р</a:t>
            </a:r>
            <a:r>
              <a:rPr lang="ru-RU">
                <a:solidFill>
                  <a:srgbClr val="404040"/>
                </a:solidFill>
                <a:latin typeface="Calibri" pitchFamily="34" charset="0"/>
              </a:rPr>
              <a:t>ф</a:t>
            </a:r>
            <a:r>
              <a:rPr lang="ru-RU" baseline="14000">
                <a:solidFill>
                  <a:srgbClr val="888888"/>
                </a:solidFill>
                <a:latin typeface="Calibri" pitchFamily="34" charset="0"/>
              </a:rPr>
              <a:t>ГР</a:t>
            </a:r>
            <a:r>
              <a:rPr lang="ru-RU">
                <a:solidFill>
                  <a:srgbClr val="404040"/>
                </a:solidFill>
                <a:latin typeface="Calibri" pitchFamily="34" charset="0"/>
              </a:rPr>
              <a:t>ф</a:t>
            </a:r>
            <a:r>
              <a:rPr lang="ru-RU" baseline="14000">
                <a:solidFill>
                  <a:srgbClr val="888888"/>
                </a:solidFill>
                <a:latin typeface="Calibri" pitchFamily="34" charset="0"/>
              </a:rPr>
              <a:t>АН</a:t>
            </a:r>
            <a:r>
              <a:rPr lang="ru-RU">
                <a:solidFill>
                  <a:srgbClr val="404040"/>
                </a:solidFill>
                <a:latin typeface="Calibri" pitchFamily="34" charset="0"/>
              </a:rPr>
              <a:t>е</a:t>
            </a:r>
            <a:r>
              <a:rPr lang="ru-RU" baseline="14000">
                <a:solidFill>
                  <a:srgbClr val="888888"/>
                </a:solidFill>
                <a:latin typeface="Calibri" pitchFamily="34" charset="0"/>
              </a:rPr>
              <a:t>И</a:t>
            </a:r>
            <a:r>
              <a:rPr lang="ru-RU">
                <a:solidFill>
                  <a:srgbClr val="404040"/>
                </a:solidFill>
                <a:latin typeface="Calibri" pitchFamily="34" charset="0"/>
              </a:rPr>
              <a:t>кт.</a:t>
            </a:r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1395</Words>
  <Application>Microsoft Office PowerPoint</Application>
  <PresentationFormat>Экран (4:3)</PresentationFormat>
  <Paragraphs>344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Wingdings</vt:lpstr>
      <vt:lpstr>Trebuchet MS</vt:lpstr>
      <vt:lpstr>Times New Roman</vt:lpstr>
      <vt:lpstr>Office Theme</vt:lpstr>
      <vt:lpstr>Определение Ресурсного центра СО НКО</vt:lpstr>
      <vt:lpstr>Функции Ресурсного центра СО НКО</vt:lpstr>
      <vt:lpstr>Организационно-правовая форма ресурсного центра СО НКО</vt:lpstr>
      <vt:lpstr>Приоритетные направления деятельности Ресурсного центра СОНКО</vt:lpstr>
      <vt:lpstr>В чем смысл существования ресурсного центра</vt:lpstr>
      <vt:lpstr>Развитие инфраструктуры поддержки СО НКО на  местном уровне</vt:lpstr>
      <vt:lpstr>Что включает инфраструктура поддержки СОНКО</vt:lpstr>
      <vt:lpstr>Ресурсный центр</vt:lpstr>
      <vt:lpstr>Услуги ресурных центров поддержки СОНКО</vt:lpstr>
      <vt:lpstr>НОВЫЕ ФУНКЦИИ РЕСУРСНОГО ЦЕНТРА ДЛЯ СОНКО</vt:lpstr>
      <vt:lpstr>КАРТА ПРИГОДНЫХ РЕСУРСОВ РЦ</vt:lpstr>
      <vt:lpstr>Рекомендации по поддержке и развитию активизма</vt:lpstr>
      <vt:lpstr>Ресурсные центры тематической специализации  (примеры)</vt:lpstr>
      <vt:lpstr>Актуальные требования к региональным и  муниципальным программам</vt:lpstr>
      <vt:lpstr>Когда особенно важно учитывать фактор  сообществ</vt:lpstr>
      <vt:lpstr>Взаимодействие между муниципальным  управлением и местными сообществами</vt:lpstr>
      <vt:lpstr>Презентация PowerPoint</vt:lpstr>
      <vt:lpstr>Организационно-правые формы ресурсных центров</vt:lpstr>
      <vt:lpstr>Совокупность функций ресурсной поддержки НКО  (пример Пермского края)</vt:lpstr>
      <vt:lpstr>Преимущества объединения НКО, оказывающих  ресурсную поддержку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Index Tabs</dc:title>
  <dc:creator>Windows User</dc:creator>
  <cp:lastModifiedBy>User</cp:lastModifiedBy>
  <cp:revision>6</cp:revision>
  <dcterms:created xsi:type="dcterms:W3CDTF">2019-07-06T18:04:21Z</dcterms:created>
  <dcterms:modified xsi:type="dcterms:W3CDTF">2019-08-07T08:45:48Z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2014-02-12T00:00:00Z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2019-07-06T00:00:00Z</vt:filetime>
  </property>
</Properties>
</file>