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316" r:id="rId4"/>
    <p:sldId id="302" r:id="rId5"/>
    <p:sldId id="317" r:id="rId6"/>
    <p:sldId id="279" r:id="rId7"/>
    <p:sldId id="278" r:id="rId8"/>
    <p:sldId id="280" r:id="rId9"/>
    <p:sldId id="281" r:id="rId10"/>
    <p:sldId id="286" r:id="rId11"/>
    <p:sldId id="304" r:id="rId12"/>
    <p:sldId id="305" r:id="rId13"/>
    <p:sldId id="320" r:id="rId14"/>
    <p:sldId id="321" r:id="rId15"/>
    <p:sldId id="318" r:id="rId16"/>
    <p:sldId id="319" r:id="rId17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6FE"/>
    <a:srgbClr val="2B7885"/>
    <a:srgbClr val="F1FC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8514" autoAdjust="0"/>
  </p:normalViewPr>
  <p:slideViewPr>
    <p:cSldViewPr snapToGrid="0">
      <p:cViewPr varScale="1">
        <p:scale>
          <a:sx n="111" d="100"/>
          <a:sy n="111" d="100"/>
        </p:scale>
        <p:origin x="1596" y="114"/>
      </p:cViewPr>
      <p:guideLst>
        <p:guide orient="horz" pos="1003"/>
        <p:guide pos="4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ASHCHEKTAEVAEV\Desktop\&#1093;&#1083;&#1072;&#1084;\&#1092;&#1080;&#1085;&#1072;&#1085;&#1089;&#1080;&#1088;&#1086;&#1074;&#1072;&#1085;&#1080;&#1077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RASHCHEKTAEVAEV\Desktop\&#1087;&#1088;&#1077;&#1079;&#1077;&#1085;&#1090;&#1072;&#1094;&#1080;&#1080;\&#1087;&#1086;%20&#1080;&#1089;&#1090;&#1086;&#1095;&#1085;&#1080;&#1082;&#1072;&#1084;%20&#1092;&#1080;&#1085;&#1072;&#1085;&#1089;&#1080;&#1088;&#1086;&#1074;&#1072;&#1085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40324209113245"/>
          <c:y val="0.1502157512236485"/>
          <c:w val="0.76454467471596044"/>
          <c:h val="0.7955596113118685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688-4230-BBA5-C95E3B4E62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688-4230-BBA5-C95E3B4E62C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688-4230-BBA5-C95E3B4E62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688-4230-BBA5-C95E3B4E62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688-4230-BBA5-C95E3B4E62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688-4230-BBA5-C95E3B4E62C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688-4230-BBA5-C95E3B4E62C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688-4230-BBA5-C95E3B4E62CB}"/>
              </c:ext>
            </c:extLst>
          </c:dPt>
          <c:dPt>
            <c:idx val="8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688-4230-BBA5-C95E3B4E62CB}"/>
              </c:ext>
            </c:extLst>
          </c:dPt>
          <c:cat>
            <c:strRef>
              <c:f>Лист1!$A$2:$A$10</c:f>
              <c:strCache>
                <c:ptCount val="9"/>
                <c:pt idx="0">
                  <c:v>Развитие первичной медико-санитарной помощи</c:v>
                </c:pt>
                <c:pt idx="1">
                  <c:v>Совершенствование оказания специализированной, в том числе высокотехнологичной, медицинской помощи</c:v>
                </c:pt>
                <c:pt idx="2">
                  <c:v>Охрана здоровья матери и ребенка</c:v>
                </c:pt>
                <c:pt idx="3">
                  <c:v>Совершенствование развития скорой медицинской помощи и службы санитарной авиации</c:v>
                </c:pt>
                <c:pt idx="4">
                  <c:v>Оказание паллиативной помощи, в том числе детям</c:v>
                </c:pt>
                <c:pt idx="5">
                  <c:v>Кадровое обеспечение системы здравоохранения</c:v>
                </c:pt>
                <c:pt idx="6">
                  <c:v>Создание единого цифрового контура в здравоохранении </c:v>
                </c:pt>
                <c:pt idx="7">
                  <c:v>Территориальное планирование учреждений здравоохранения </c:v>
                </c:pt>
                <c:pt idx="8">
                  <c:v>Привлечение СОНКО в целях создания конкурентной среды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30910.5</c:v>
                </c:pt>
                <c:pt idx="1">
                  <c:v>30607.200000000001</c:v>
                </c:pt>
                <c:pt idx="2">
                  <c:v>4154.3</c:v>
                </c:pt>
                <c:pt idx="3" formatCode="0.0">
                  <c:v>3816</c:v>
                </c:pt>
                <c:pt idx="4">
                  <c:v>368.2</c:v>
                </c:pt>
                <c:pt idx="5">
                  <c:v>112.4</c:v>
                </c:pt>
                <c:pt idx="6" formatCode="0.0">
                  <c:v>465</c:v>
                </c:pt>
                <c:pt idx="7">
                  <c:v>25139.3</c:v>
                </c:pt>
                <c:pt idx="8">
                  <c:v>672.1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688-4230-BBA5-C95E3B4E6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solidFill>
            <a:schemeClr val="accent1">
              <a:alpha val="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01540549495412"/>
          <c:y val="3.2305915455085162E-2"/>
          <c:w val="0.81087046620451342"/>
          <c:h val="0.845385366746552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0F8-436B-8B23-14D7AB407EFC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0F8-436B-8B23-14D7AB407EFC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0F8-436B-8B23-14D7AB407E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0F8-436B-8B23-14D7AB407EFC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0F8-436B-8B23-14D7AB407EFC}"/>
              </c:ext>
            </c:extLst>
          </c:dPt>
          <c:cat>
            <c:strRef>
              <c:f>Лист1!$A$1:$A$5</c:f>
              <c:strCache>
                <c:ptCount val="5"/>
                <c:pt idx="0">
                  <c:v>Федеральный бюджет</c:v>
                </c:pt>
                <c:pt idx="1">
                  <c:v>Бюджет автономного округа</c:v>
                </c:pt>
                <c:pt idx="2">
                  <c:v>Территориальный фонд обязательного медицинского страхования</c:v>
                </c:pt>
                <c:pt idx="3">
                  <c:v>Межбюджетный трансферт из бюджета автономного округа бюджету ТФОМС</c:v>
                </c:pt>
                <c:pt idx="4">
                  <c:v>Иные источники финансирования</c:v>
                </c:pt>
              </c:strCache>
            </c:str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200.2</c:v>
                </c:pt>
                <c:pt idx="1">
                  <c:v>43817.9</c:v>
                </c:pt>
                <c:pt idx="2">
                  <c:v>35437.9</c:v>
                </c:pt>
                <c:pt idx="3">
                  <c:v>7060.6</c:v>
                </c:pt>
                <c:pt idx="4">
                  <c:v>2667.7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0F8-436B-8B23-14D7AB40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0.37167</cdr:x>
      <cdr:y>0.5</cdr:y>
    </cdr:from>
    <cdr:to>
      <cdr:x>0.84402</cdr:x>
      <cdr:y>0.59037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95312" y="2708907"/>
          <a:ext cx="2662921" cy="489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solidFill>
                <a:srgbClr val="00B050"/>
              </a:solidFill>
              <a:latin typeface="Franklin Gothic Medium" pitchFamily="34" charset="0"/>
              <a:ea typeface="Times New Roman" panose="02020603050405020304" pitchFamily="18" charset="0"/>
              <a:cs typeface="Calibri" panose="020F0502020204030204" pitchFamily="34" charset="0"/>
            </a:rPr>
            <a:t>89 184 291,2</a:t>
          </a:r>
          <a:endParaRPr lang="ru-RU" sz="2400" dirty="0">
            <a:solidFill>
              <a:srgbClr val="00B050"/>
            </a:solidFill>
            <a:latin typeface="Franklin Gothic Medium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0.47887</cdr:x>
      <cdr:y>0.05708</cdr:y>
    </cdr:from>
    <cdr:to>
      <cdr:x>0.64106</cdr:x>
      <cdr:y>0.22585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99657" y="3092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0.31745</cdr:x>
      <cdr:y>0.40841</cdr:y>
    </cdr:from>
    <cdr:to>
      <cdr:x>0.83462</cdr:x>
      <cdr:y>0.50754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634509" y="2017006"/>
          <a:ext cx="2662921" cy="489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solidFill>
                <a:srgbClr val="00B050"/>
              </a:solidFill>
              <a:latin typeface="Franklin Gothic Medium" pitchFamily="34" charset="0"/>
              <a:ea typeface="Times New Roman" panose="02020603050405020304" pitchFamily="18" charset="0"/>
              <a:cs typeface="Calibri" panose="020F0502020204030204" pitchFamily="34" charset="0"/>
            </a:rPr>
            <a:t>89 184 291,2</a:t>
          </a:r>
          <a:endParaRPr lang="ru-RU" sz="2400" dirty="0">
            <a:solidFill>
              <a:srgbClr val="00B050"/>
            </a:solidFill>
            <a:latin typeface="Franklin Gothic Medium" pitchFamily="34" charset="0"/>
            <a:cs typeface="Calibri" panose="020F0502020204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2E293-8A7E-4A1F-A8EB-8D025A56A6DB}" type="datetimeFigureOut">
              <a:rPr lang="ru-RU" smtClean="0"/>
              <a:pPr/>
              <a:t>23.10.2018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616A-6DF1-4AE2-B7B6-2273E8C789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35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698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368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33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1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10/23/2018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A27F27E-F580-443D-9596-5D833176E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1231900"/>
            <a:ext cx="7173422" cy="14122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Публичная декларация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государственной программы 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Ханты-Мансийского автономного округа - Югры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AE22D93-86C6-4012-8C95-C05004B2E97F}"/>
              </a:ext>
            </a:extLst>
          </p:cNvPr>
          <p:cNvGrpSpPr/>
          <p:nvPr/>
        </p:nvGrpSpPr>
        <p:grpSpPr>
          <a:xfrm>
            <a:off x="947651" y="2754884"/>
            <a:ext cx="7257566" cy="89285"/>
            <a:chOff x="947651" y="2754884"/>
            <a:chExt cx="7257566" cy="8928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37A4C5B6-209B-448F-B247-975927B0C84B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C1FFCA75-318C-48BA-A2C5-8D9CCF5F7332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7EC25E79-69F1-4C15-99AF-A1FE4E9DF738}"/>
              </a:ext>
            </a:extLst>
          </p:cNvPr>
          <p:cNvSpPr txBox="1">
            <a:spLocks/>
          </p:cNvSpPr>
          <p:nvPr/>
        </p:nvSpPr>
        <p:spPr>
          <a:xfrm>
            <a:off x="1774607" y="2865206"/>
            <a:ext cx="5702039" cy="1417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«Современное здравоохранение»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/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1D7C8C-754F-4EDA-9484-96D828446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68" y="5372100"/>
            <a:ext cx="2386096" cy="106695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1082224" y="4481373"/>
            <a:ext cx="2262553" cy="1274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65989" y="3167830"/>
            <a:ext cx="2262553" cy="1355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65989" y="1731114"/>
            <a:ext cx="2262553" cy="932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7147" y="61938"/>
            <a:ext cx="8646853" cy="896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Ответственные за реализацию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0747" y="1797973"/>
            <a:ext cx="1604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Кольцов В.С.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05162" y="1731114"/>
            <a:ext cx="5118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Губернатора Ханты-Мансийского автономного округа – Югры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747" y="2805840"/>
            <a:ext cx="2378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Добровольский А.А.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05162" y="2682729"/>
            <a:ext cx="52138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здравоохранения Ханты-Мансийского автономного округа –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Югры, руководитель проекта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0747" y="3696450"/>
            <a:ext cx="2032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Нигматулин В.А.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22415" y="3634894"/>
            <a:ext cx="5179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директора Департамента здравоохранения Ханты-Мансийского автономного округа – Югры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2274-ED00-4DD9-AC41-35C7C6C67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63" y="124514"/>
            <a:ext cx="903513" cy="935598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CF62C37-E2BB-4DBB-8005-DED4B6C3F29B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046A3631-639E-466D-8A77-3657DE9080D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49B628D-02C5-4A3B-B622-8A9166518EC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700747" y="4797067"/>
            <a:ext cx="1949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Касьянова Е.В.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22416" y="4541985"/>
            <a:ext cx="5179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директора Департамента здравоохранения Ханты-Мансийского автономного округа – Югры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81122" y="5832471"/>
            <a:ext cx="18060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Бычкова И.Ю.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37549" y="5570861"/>
            <a:ext cx="5179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директора Департамента здравоохранения Ханты-Мансийского автономного округа – Югры</a:t>
            </a:r>
          </a:p>
        </p:txBody>
      </p:sp>
    </p:spTree>
    <p:extLst>
      <p:ext uri="{BB962C8B-B14F-4D97-AF65-F5344CB8AC3E}">
        <p14:creationId xmlns:p14="http://schemas.microsoft.com/office/powerpoint/2010/main" val="10297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7147" y="-14262"/>
            <a:ext cx="8646853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Цель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D1C832A0-B704-4DAC-A887-33C365C9CC61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7582EAA-751A-47BF-9A96-FE8787FF747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1DDBB906-6737-434B-986D-5731AE3FD97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28A159D-596E-4A6E-9E8E-672D8C2BD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2" y="127855"/>
            <a:ext cx="903513" cy="93559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60576" y="2564733"/>
            <a:ext cx="76447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  <a:buClr>
                <a:srgbClr val="FF0000"/>
              </a:buClr>
            </a:pP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У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величение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ожидаемой продолжительности жизни населения до 76,2 лет в 2024 году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497147" y="2891840"/>
            <a:ext cx="336492" cy="299892"/>
            <a:chOff x="2147276" y="1700808"/>
            <a:chExt cx="336492" cy="299892"/>
          </a:xfrm>
          <a:solidFill>
            <a:srgbClr val="00B050"/>
          </a:solidFill>
        </p:grpSpPr>
        <p:sp>
          <p:nvSpPr>
            <p:cNvPr id="62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3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28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9339" y="2408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Увеличение ожидаемой продолжительности жизни населения до 76,2 лет в 2024 году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3641" y="2295308"/>
            <a:ext cx="2182953" cy="88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Современные и доступные поликлиники в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городах.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</a:t>
            </a:r>
            <a:endParaRPr lang="ru-RU" alt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44151" y="2270674"/>
            <a:ext cx="2402525" cy="177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Касьянова Е.В. </a:t>
            </a:r>
            <a:endParaRPr lang="en-US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Первый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 ТФОМС Югры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Смирнов В.А.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44650" y="2295308"/>
            <a:ext cx="3089269" cy="1870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Внедрение технологий бережливого производства.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Развитие профилактической направленности первичного звена.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Сохранение достигнутого уровня льготного лекарственного обеспечения.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Развитие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системы защиты прав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пациента.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Расширение сети первичного звена.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755963" y="510711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399008" y="226857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16594" y="222519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156439" y="222519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E7A8EA8-48FA-43F3-8FE3-6FA1BB797EF9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6156439" y="328893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808507" y="304609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815206" y="264002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755963" y="548288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762662" y="608826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0" name="Пятиугольник 39"/>
          <p:cNvSpPr/>
          <p:nvPr/>
        </p:nvSpPr>
        <p:spPr>
          <a:xfrm>
            <a:off x="539750" y="4366922"/>
            <a:ext cx="8215013" cy="2259971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1" name="Пятиугольник 4"/>
          <p:cNvSpPr txBox="1"/>
          <p:nvPr/>
        </p:nvSpPr>
        <p:spPr>
          <a:xfrm>
            <a:off x="956211" y="4366922"/>
            <a:ext cx="7210016" cy="22599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r>
              <a:rPr lang="ru-RU" sz="1400" dirty="0" smtClean="0"/>
              <a:t>Ожидание оказания медицинской помощи:</a:t>
            </a:r>
          </a:p>
          <a:p>
            <a:r>
              <a:rPr lang="ru-RU" sz="1400" dirty="0" smtClean="0"/>
              <a:t>не более 30 календарных дней со дня назначения лечащим врачом диагностических исследований - для проведения компьютерной томографии, магнитно-резонансной томографии и ангиографии при оказании первичной медико-санитарной помощи в плановой форме;</a:t>
            </a:r>
          </a:p>
          <a:p>
            <a:r>
              <a:rPr lang="ru-RU" sz="1400" dirty="0" smtClean="0"/>
              <a:t>не </a:t>
            </a:r>
            <a:r>
              <a:rPr lang="ru-RU" sz="1400" dirty="0"/>
              <a:t>более 30 календарных дней со дня выдачи лечащим врачом </a:t>
            </a:r>
            <a:r>
              <a:rPr lang="ru-RU" sz="1400" dirty="0" smtClean="0"/>
              <a:t>направления </a:t>
            </a:r>
            <a:r>
              <a:rPr lang="ru-RU" sz="1400" dirty="0"/>
              <a:t>на госпитализацию - для оказания специализированной (за исключением высокотехнологичной) медицинской помощи в стационарных условиях в плановой </a:t>
            </a:r>
            <a:r>
              <a:rPr lang="ru-RU" sz="1400" dirty="0" smtClean="0"/>
              <a:t>форме,</a:t>
            </a:r>
            <a:endParaRPr lang="ru-RU" sz="1400" dirty="0"/>
          </a:p>
          <a:p>
            <a:r>
              <a:rPr lang="ru-RU" sz="1400" dirty="0" smtClean="0"/>
              <a:t>для </a:t>
            </a:r>
            <a:r>
              <a:rPr lang="ru-RU" sz="1400" dirty="0"/>
              <a:t>пациентов с онкологическими заболеваниями - не более 14 календарных дней с момента установления диагноза заболевания (состояния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2815206" y="341542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2816594" y="3600088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3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9339" y="2408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Увеличение ожидаемой продолжительности жизни населения до 76,2 лет в 2024 году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0188" y="2269820"/>
            <a:ext cx="2192244" cy="86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Доступная </a:t>
            </a:r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медицинская помощь в сельских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территориях.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/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52238" y="2263562"/>
            <a:ext cx="2402524" cy="177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Касьянова Е.В. </a:t>
            </a:r>
            <a:endParaRPr lang="en-US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Первый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 ТФОМС Югры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Смирнов В.А.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047788" y="2273619"/>
            <a:ext cx="3088140" cy="167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Модернизация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сети ФАПов и врачебных амбулаторий.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Повышение доступности медицинской помощи в отдаленных районах за счет передвижных мобильных комплексов.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Расширение сети первичного звена.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Повышение эффективности службы медицинской эвакуации.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672364" y="543817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389164" y="224079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822432" y="221808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164525" y="220190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E7A8EA8-48FA-43F3-8FE3-6FA1BB797EF9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405838"/>
            <a:ext cx="903513" cy="935598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6162914" y="329202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827381" y="340538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822432" y="258741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673128" y="583426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49104" y="22469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9" name="Пятиугольник 38"/>
          <p:cNvSpPr/>
          <p:nvPr/>
        </p:nvSpPr>
        <p:spPr>
          <a:xfrm>
            <a:off x="539750" y="4829287"/>
            <a:ext cx="8146005" cy="1797606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Пятиугольник 4"/>
          <p:cNvSpPr txBox="1"/>
          <p:nvPr/>
        </p:nvSpPr>
        <p:spPr>
          <a:xfrm>
            <a:off x="956211" y="4829288"/>
            <a:ext cx="7210016" cy="179760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r>
              <a:rPr lang="ru-RU" sz="1400" dirty="0" smtClean="0"/>
              <a:t>Ожидание оказания медицинской помощи:</a:t>
            </a:r>
          </a:p>
          <a:p>
            <a:r>
              <a:rPr lang="ru-RU" sz="1400" dirty="0" smtClean="0"/>
              <a:t>не более 2 часов с момента обращения пациента в медицинскую организацию - для оказания первичной медико-санитарной помощи в неотложной форме;</a:t>
            </a:r>
          </a:p>
          <a:p>
            <a:r>
              <a:rPr lang="ru-RU" sz="1400" dirty="0" smtClean="0"/>
              <a:t>не </a:t>
            </a:r>
            <a:r>
              <a:rPr lang="ru-RU" sz="1400" dirty="0"/>
              <a:t>более 24 часов с момента обращения пациента в медицинскую организацию - для приема врачами-терапевтами участковыми при оказании первичной врачебной медико-санитарной помощи в плановой </a:t>
            </a:r>
            <a:r>
              <a:rPr lang="ru-RU" sz="1400" dirty="0" smtClean="0"/>
              <a:t>форме;</a:t>
            </a:r>
          </a:p>
          <a:p>
            <a:r>
              <a:rPr lang="ru-RU" sz="1400" dirty="0"/>
              <a:t>не более 14 календарных дней со дня назначения лечащим врачом диагностических </a:t>
            </a:r>
            <a:r>
              <a:rPr lang="ru-RU" sz="1400" dirty="0" smtClean="0"/>
              <a:t>исследований</a:t>
            </a:r>
            <a:endParaRPr lang="ru-RU" sz="1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827381" y="322840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8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052737" y="2282557"/>
            <a:ext cx="3089269" cy="147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Внедрение технологий бережливого производства в детских поликлиниках.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Расширение сети центров специализированной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медицинской помощи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детям.</a:t>
            </a:r>
          </a:p>
          <a:p>
            <a:pPr algn="just">
              <a:lnSpc>
                <a:spcPct val="107000"/>
              </a:lnSpc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78488" y="226451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822432" y="2196929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6142006" y="218953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822432" y="260275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62" name="Овал 61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64" name="Овал 63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63" name="Овал 62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533401" y="862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Увеличение ожидаемой продолжительности жизни населения до 76,2 лет в 2024 году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352238" y="2236850"/>
            <a:ext cx="2402525" cy="177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Касьянова Е.В. </a:t>
            </a:r>
            <a:endParaRPr lang="en-US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Первый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 ТФОМС Югры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Смирнов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В.А.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FDA239F0-F1E9-4F43-A790-9AFE99ED89C7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E2FD88B5-06F6-4502-BBAF-C9767B133C9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F07DA3FB-197C-45C3-A969-9DBEA0F7F669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DE8CB3A-5C4C-46C7-85D9-FB969976C8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766" y="405838"/>
            <a:ext cx="903513" cy="935598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6142006" y="329954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72412" y="2321560"/>
            <a:ext cx="2150020" cy="47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Здоровые дети Югры.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/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8" name="Пятиугольник 37"/>
          <p:cNvSpPr/>
          <p:nvPr/>
        </p:nvSpPr>
        <p:spPr>
          <a:xfrm>
            <a:off x="539750" y="5622837"/>
            <a:ext cx="8146005" cy="1004056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Пятиугольник 4"/>
          <p:cNvSpPr txBox="1"/>
          <p:nvPr/>
        </p:nvSpPr>
        <p:spPr>
          <a:xfrm>
            <a:off x="956211" y="5622837"/>
            <a:ext cx="7210016" cy="10055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/>
              <a:t>Создание консультативно-диагностического отделения специализированной медицинской помощи для детей на базе БУ «Сургутская городская клиническая больница</a:t>
            </a:r>
            <a:r>
              <a:rPr lang="ru-RU" sz="1400" dirty="0" smtClean="0"/>
              <a:t>»;</a:t>
            </a:r>
            <a:endParaRPr lang="ru-RU" sz="1400" dirty="0"/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открытие Центра </a:t>
            </a:r>
            <a:r>
              <a:rPr lang="ru-RU" sz="1400" dirty="0"/>
              <a:t>охраны материнства и </a:t>
            </a:r>
            <a:r>
              <a:rPr lang="ru-RU" sz="1400" dirty="0" smtClean="0"/>
              <a:t>детства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7067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40060" y="2307845"/>
            <a:ext cx="2248774" cy="882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Совершенствование оказания медицинской помощи больным с сердечно-сосудистыми заболеваниями.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94124" y="2307845"/>
            <a:ext cx="3147881" cy="167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Доукомплектование кардиологической службы высококвалифицированными специалистами.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Дооснащение кардиологической службы автономного округа высокотехнологичным оборудованием.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Увеличение количества первичных сосудистых отделений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88328" y="2307845"/>
            <a:ext cx="2366435" cy="2755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Касьянова Е.В. 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Главный врач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БУ «Окружной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кардиологический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диспансер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«Центр диагностики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и сердечно-сосудистой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хирургии»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Урванцева И.А.</a:t>
            </a:r>
          </a:p>
          <a:p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751719" y="287913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421717" y="2277655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755963" y="225681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6200615" y="2256811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0" name="Овал 49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4" name="Овал 53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9A96E82-A5DD-4024-9AAF-51824D674F5E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48CD8E69-A5A6-4B45-B215-AD55838D0F13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18506B5-AB03-49DA-BC68-632547826868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F28B33-7B47-4DA9-9BC2-3B5B2E5433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8"/>
            <a:ext cx="903513" cy="93559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2751719" y="3433134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6200615" y="3248468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533401" y="862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Увеличение ожидаемой продолжительности жизни населения до 76,2 лет в 2024 году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539750" y="5725681"/>
            <a:ext cx="8146005" cy="901211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8" name="Пятиугольник 4"/>
          <p:cNvSpPr txBox="1"/>
          <p:nvPr/>
        </p:nvSpPr>
        <p:spPr>
          <a:xfrm>
            <a:off x="956211" y="5725682"/>
            <a:ext cx="7210016" cy="9026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 smtClean="0"/>
              <a:t>Снижение смертности от болезней системы кровообращения до 230 случаев на 100 тыс. населения к 2024 году;</a:t>
            </a:r>
          </a:p>
          <a:p>
            <a:pPr lvl="0" algn="just">
              <a:lnSpc>
                <a:spcPct val="107000"/>
              </a:lnSpc>
            </a:pPr>
            <a:r>
              <a:rPr lang="ru-RU" sz="1400" dirty="0"/>
              <a:t>у</a:t>
            </a:r>
            <a:r>
              <a:rPr lang="ru-RU" sz="1400" dirty="0" smtClean="0"/>
              <a:t>величение </a:t>
            </a:r>
            <a:r>
              <a:rPr lang="ru-RU" sz="1400" dirty="0"/>
              <a:t>количества экстренных операций на сердце с 2041 до 3205 в 2024 </a:t>
            </a:r>
            <a:r>
              <a:rPr lang="ru-RU" sz="1400" dirty="0" smtClean="0"/>
              <a:t>году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6858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32948" y="2388930"/>
            <a:ext cx="2239642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Совершенствование оказания медицинской помощи больным с онкологическими заболеваниями.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93367" y="2371678"/>
            <a:ext cx="3122758" cy="167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Расширение сети онкологических центров (первичных и референсных).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Дооснащение медицинских организаций сложным диагностическим оборудованием.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Привлечение в онкологическую службу кадров «новой генерации» (радиофизики, радиотерапевты, радиохимики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).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88327" y="2339226"/>
            <a:ext cx="2813978" cy="1856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Касьянова Е.В. 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Главный врач БУ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«Окружная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клиническая больница»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Кутефа Е.И.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13366" y="2749003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786017" y="327803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2781453" y="271238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164526" y="327803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3" name="Овал 52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5" name="Овал 54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7" name="Овал 56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412512" y="231818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2781520" y="232282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6158653" y="227827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EEB007F9-51D4-40A5-9B8E-33AE5DE167A2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7EE17FAF-51F5-4C63-BA39-A45A7B11D6A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D9010C0-29C2-4E45-ACB0-0E0DE932624F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28647A7-AE9F-4313-99BB-29B46966E5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8"/>
            <a:ext cx="903513" cy="93559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33401" y="862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Увеличение ожидаемой продолжительности жизни населения до 76,2 лет в 2024 году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539750" y="5725681"/>
            <a:ext cx="8146005" cy="901211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Пятиугольник 4"/>
          <p:cNvSpPr txBox="1"/>
          <p:nvPr/>
        </p:nvSpPr>
        <p:spPr>
          <a:xfrm>
            <a:off x="956211" y="5725682"/>
            <a:ext cx="7210016" cy="9026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 smtClean="0"/>
              <a:t>Снижение смертности от новообразований, в том числе от злокачественных 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до 109,1 случаев на 100 тыс. населения к 2024 году;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увеличение </a:t>
            </a:r>
            <a:r>
              <a:rPr lang="ru-RU" sz="1400" dirty="0"/>
              <a:t>доли раннего выявления онкологических заболеваний с 54% </a:t>
            </a:r>
            <a:r>
              <a:rPr lang="ru-RU" sz="1400" dirty="0" smtClean="0"/>
              <a:t>до </a:t>
            </a:r>
            <a:r>
              <a:rPr lang="ru-RU" sz="1400" dirty="0"/>
              <a:t>63% в 2024 </a:t>
            </a:r>
            <a:r>
              <a:rPr lang="ru-RU" sz="1400" dirty="0" smtClean="0"/>
              <a:t>году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677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43168" y="2105424"/>
            <a:ext cx="2197707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Медицина без кадрового дефицита.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70275" y="2105424"/>
            <a:ext cx="3171732" cy="1673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Внедрение технологий обеспечения медицинскими кадрами: один врач – две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специальности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Внедрение системы непрерывного профессионального образования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Привлечение медицинских специалистов для работы в Югре.</a:t>
            </a:r>
          </a:p>
          <a:p>
            <a:pPr algn="just">
              <a:lnSpc>
                <a:spcPct val="107000"/>
              </a:lnSpc>
            </a:pPr>
            <a:endParaRPr lang="ru-RU" sz="12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88327" y="2105424"/>
            <a:ext cx="2491031" cy="206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Бычкова И.Ю. 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Начальник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Административного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управления 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Депздрава Югры</a:t>
            </a:r>
            <a:endParaRPr lang="en-US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Гуров О.В.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753693" y="266266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415052" y="206140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753693" y="2061402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6168614" y="2054525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370945" y="1259467"/>
            <a:ext cx="8383818" cy="690112"/>
            <a:chOff x="370945" y="1457865"/>
            <a:chExt cx="8383818" cy="690112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544388" y="1494660"/>
              <a:ext cx="2280293" cy="60157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3131387" y="1494658"/>
              <a:ext cx="3010619" cy="6015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я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6388327" y="1494658"/>
              <a:ext cx="2366436" cy="6015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1167628" y="1624964"/>
              <a:ext cx="137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Направление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3543861" y="1624964"/>
              <a:ext cx="1420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Мероприятия</a:t>
              </a: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6919346" y="1501854"/>
              <a:ext cx="15757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Ответственные 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исполнители</a:t>
              </a:r>
            </a:p>
          </p:txBody>
        </p:sp>
        <p:sp>
          <p:nvSpPr>
            <p:cNvPr id="78" name="Овал 77"/>
            <p:cNvSpPr/>
            <p:nvPr/>
          </p:nvSpPr>
          <p:spPr>
            <a:xfrm>
              <a:off x="370945" y="1466491"/>
              <a:ext cx="681486" cy="681486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06" y="1577452"/>
              <a:ext cx="459564" cy="459564"/>
            </a:xfrm>
            <a:prstGeom prst="rect">
              <a:avLst/>
            </a:prstGeom>
          </p:spPr>
        </p:pic>
        <p:sp>
          <p:nvSpPr>
            <p:cNvPr id="80" name="Овал 79"/>
            <p:cNvSpPr/>
            <p:nvPr/>
          </p:nvSpPr>
          <p:spPr>
            <a:xfrm>
              <a:off x="6236907" y="1457865"/>
              <a:ext cx="681486" cy="68148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238" y="1573196"/>
              <a:ext cx="450824" cy="450824"/>
            </a:xfrm>
            <a:prstGeom prst="rect">
              <a:avLst/>
            </a:prstGeom>
          </p:spPr>
        </p:pic>
        <p:sp>
          <p:nvSpPr>
            <p:cNvPr id="82" name="Овал 81"/>
            <p:cNvSpPr/>
            <p:nvPr/>
          </p:nvSpPr>
          <p:spPr>
            <a:xfrm>
              <a:off x="2898484" y="1457865"/>
              <a:ext cx="681486" cy="6814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3" name="Рисунок 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737" y="1612118"/>
              <a:ext cx="372980" cy="372980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537E5D13-E1ED-4A7C-BC12-1EC642FF7C48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437AC422-CA1B-4D60-BF05-87C7F064C57D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11C0C38C-D329-495E-9044-DC82487BFC08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61F62F8-9E5A-49AD-B7EF-0FA69C5DB9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88118"/>
            <a:ext cx="903513" cy="935598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6168614" y="303199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533401" y="862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Увеличение ожидаемой продолжительности жизни населения до 76,2 лет в 2024 году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539750" y="4836920"/>
            <a:ext cx="8146005" cy="1789973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Пятиугольник 4"/>
          <p:cNvSpPr txBox="1"/>
          <p:nvPr/>
        </p:nvSpPr>
        <p:spPr>
          <a:xfrm>
            <a:off x="956211" y="4836920"/>
            <a:ext cx="6829008" cy="17914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 smtClean="0"/>
              <a:t>Обеспечение 100</a:t>
            </a:r>
            <a:r>
              <a:rPr lang="ru-RU" sz="1400" dirty="0"/>
              <a:t>% </a:t>
            </a:r>
            <a:r>
              <a:rPr lang="ru-RU" sz="1400" dirty="0" smtClean="0"/>
              <a:t>доступности медицинской </a:t>
            </a:r>
            <a:r>
              <a:rPr lang="ru-RU" sz="1400" dirty="0"/>
              <a:t>помощи по всем </a:t>
            </a:r>
            <a:r>
              <a:rPr lang="ru-RU" sz="1400" dirty="0" smtClean="0"/>
              <a:t>профилям</a:t>
            </a:r>
            <a:r>
              <a:rPr lang="ru-RU" sz="1400" dirty="0"/>
              <a:t> в амбулаторном звене</a:t>
            </a:r>
            <a:r>
              <a:rPr lang="ru-RU" sz="1400" dirty="0" smtClean="0"/>
              <a:t>;</a:t>
            </a:r>
            <a:endParaRPr lang="ru-RU" sz="1400" dirty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/>
              <a:t>укомплектование </a:t>
            </a:r>
            <a:r>
              <a:rPr lang="ru-RU" sz="1400" dirty="0"/>
              <a:t>первичного звена врачами (физ.лиц.) более 81%, средними медицинскими </a:t>
            </a:r>
            <a:r>
              <a:rPr lang="ru-RU" sz="1400" dirty="0" smtClean="0"/>
              <a:t>работниками </a:t>
            </a:r>
            <a:r>
              <a:rPr lang="ru-RU" sz="1400" dirty="0"/>
              <a:t>более 98</a:t>
            </a:r>
            <a:r>
              <a:rPr lang="ru-RU" sz="1400" dirty="0" smtClean="0"/>
              <a:t>%;</a:t>
            </a:r>
            <a:endParaRPr lang="ru-RU" sz="1400" dirty="0"/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повышение квалификации </a:t>
            </a:r>
            <a:r>
              <a:rPr lang="ru-RU" sz="1400" dirty="0"/>
              <a:t>всех медицинских работников </a:t>
            </a:r>
            <a:r>
              <a:rPr lang="ru-RU" sz="1400" dirty="0" smtClean="0"/>
              <a:t>с </a:t>
            </a:r>
            <a:r>
              <a:rPr lang="ru-RU" sz="1400" dirty="0"/>
              <a:t>использованием дистанционных технологий, не покидая рабочих </a:t>
            </a:r>
            <a:r>
              <a:rPr lang="ru-RU" sz="1400" dirty="0" smtClean="0"/>
              <a:t>мест (рост </a:t>
            </a:r>
            <a:r>
              <a:rPr lang="ru-RU" sz="1400" dirty="0"/>
              <a:t>с 4425 человек в 2018 году до 32504 человека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755963" y="303199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730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981326" y="2073536"/>
            <a:ext cx="3160680" cy="147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Создание электронных сервисов для пациентов: электронный больничный лист, электронный рецепт, электронный родовой сертификат, мобильное приложение «Я здоров» с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использованием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краудсорсинга. </a:t>
            </a: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Создание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единого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информационного пространства в системе здравоохранения.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80566" y="2073536"/>
            <a:ext cx="2306232" cy="147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Заместитель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директора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Депздрава Югры </a:t>
            </a: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Нигматулин В.А. 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Директор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БУ « МИАЦ»</a:t>
            </a:r>
          </a:p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Акназаров Р.К.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42884" y="2079858"/>
            <a:ext cx="21817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Цифровое </a:t>
            </a:r>
            <a:r>
              <a:rPr lang="ru-RU" alt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здравоохранение.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746439" y="3022207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74" name="Группа 73"/>
          <p:cNvGrpSpPr/>
          <p:nvPr/>
        </p:nvGrpSpPr>
        <p:grpSpPr>
          <a:xfrm>
            <a:off x="370945" y="1268093"/>
            <a:ext cx="8383818" cy="690112"/>
            <a:chOff x="370945" y="1457865"/>
            <a:chExt cx="8383818" cy="690112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544388" y="1494660"/>
              <a:ext cx="2280293" cy="60157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3131387" y="1494658"/>
              <a:ext cx="3010619" cy="60157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6388327" y="1494658"/>
              <a:ext cx="2366436" cy="60157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167628" y="1624964"/>
              <a:ext cx="137441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Направление</a:t>
              </a: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3543861" y="1624964"/>
              <a:ext cx="1420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Мероприятия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6919346" y="1501854"/>
              <a:ext cx="157575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Ответственные 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sz="1600" b="1" dirty="0">
                  <a:solidFill>
                    <a:schemeClr val="bg1"/>
                  </a:solidFill>
                </a:rPr>
                <a:t>исполнители</a:t>
              </a:r>
            </a:p>
          </p:txBody>
        </p:sp>
        <p:sp>
          <p:nvSpPr>
            <p:cNvPr id="56" name="Овал 55"/>
            <p:cNvSpPr/>
            <p:nvPr/>
          </p:nvSpPr>
          <p:spPr>
            <a:xfrm>
              <a:off x="370945" y="1466491"/>
              <a:ext cx="681486" cy="681486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06" y="1577452"/>
              <a:ext cx="459564" cy="459564"/>
            </a:xfrm>
            <a:prstGeom prst="rect">
              <a:avLst/>
            </a:prstGeom>
          </p:spPr>
        </p:pic>
        <p:sp>
          <p:nvSpPr>
            <p:cNvPr id="58" name="Овал 57"/>
            <p:cNvSpPr/>
            <p:nvPr/>
          </p:nvSpPr>
          <p:spPr>
            <a:xfrm>
              <a:off x="6236907" y="1457865"/>
              <a:ext cx="681486" cy="681486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2238" y="1573196"/>
              <a:ext cx="450824" cy="450824"/>
            </a:xfrm>
            <a:prstGeom prst="rect">
              <a:avLst/>
            </a:prstGeom>
          </p:spPr>
        </p:pic>
        <p:sp>
          <p:nvSpPr>
            <p:cNvPr id="60" name="Овал 59"/>
            <p:cNvSpPr/>
            <p:nvPr/>
          </p:nvSpPr>
          <p:spPr>
            <a:xfrm>
              <a:off x="2898484" y="1457865"/>
              <a:ext cx="681486" cy="68148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737" y="1612118"/>
              <a:ext cx="372980" cy="372980"/>
            </a:xfrm>
            <a:prstGeom prst="rect">
              <a:avLst/>
            </a:prstGeom>
          </p:spPr>
        </p:pic>
      </p:grpSp>
      <p:sp>
        <p:nvSpPr>
          <p:cNvPr id="63" name="Прямоугольник 62"/>
          <p:cNvSpPr/>
          <p:nvPr/>
        </p:nvSpPr>
        <p:spPr>
          <a:xfrm>
            <a:off x="389164" y="2034720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2746439" y="2034720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6164526" y="2018223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8E16E5EF-5174-4874-AA27-C6C775C3F1EF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4E2B5A3E-6FFC-4081-B893-B7EDC69119F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BEEE3D33-4817-4C68-A88A-30ABB99DFE6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7F6319B-6507-43D9-BB39-22E0E43247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197643"/>
            <a:ext cx="903513" cy="935598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6161178" y="3037636"/>
            <a:ext cx="375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◌ </a:t>
            </a:r>
            <a:endParaRPr lang="ru-RU" dirty="0"/>
          </a:p>
        </p:txBody>
      </p:sp>
      <p:sp>
        <p:nvSpPr>
          <p:cNvPr id="34" name="Пятиугольник 33"/>
          <p:cNvSpPr/>
          <p:nvPr/>
        </p:nvSpPr>
        <p:spPr>
          <a:xfrm>
            <a:off x="539750" y="4221622"/>
            <a:ext cx="8146005" cy="2405272"/>
          </a:xfrm>
          <a:prstGeom prst="homePlate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Пятиугольник 4"/>
          <p:cNvSpPr txBox="1"/>
          <p:nvPr/>
        </p:nvSpPr>
        <p:spPr>
          <a:xfrm>
            <a:off x="956211" y="4221622"/>
            <a:ext cx="6577471" cy="240675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/>
              <a:t>Доведение до 100% укомплектованности автоматизированными рабочими местами врачей и среднего медицинского </a:t>
            </a:r>
            <a:r>
              <a:rPr lang="ru-RU" sz="1400" dirty="0" smtClean="0"/>
              <a:t>персонала</a:t>
            </a:r>
            <a:r>
              <a:rPr lang="ru-RU" sz="1400" dirty="0"/>
              <a:t>;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создание условий, при которых все </a:t>
            </a:r>
            <a:r>
              <a:rPr lang="ru-RU" sz="1400" dirty="0"/>
              <a:t>исследования сконцентрированы в виртуальной сети и доступны всем врачам государственных медицинской </a:t>
            </a:r>
            <a:r>
              <a:rPr lang="ru-RU" sz="1400" dirty="0" smtClean="0"/>
              <a:t>организации</a:t>
            </a:r>
            <a:r>
              <a:rPr lang="ru-RU" sz="1400" dirty="0"/>
              <a:t>;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проведение скоростного интернета в 43 удаленных ФАПа;</a:t>
            </a:r>
          </a:p>
          <a:p>
            <a:pPr algn="just">
              <a:lnSpc>
                <a:spcPct val="107000"/>
              </a:lnSpc>
            </a:pPr>
            <a:r>
              <a:rPr lang="ru-RU" sz="1400" dirty="0"/>
              <a:t>в</a:t>
            </a:r>
            <a:r>
              <a:rPr lang="ru-RU" sz="1400" dirty="0" smtClean="0"/>
              <a:t>недрение и использование медицинскими организациями электронных амбулаторных карт и историй болезней к 2022 году;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/>
              <a:t>увеличение </a:t>
            </a:r>
            <a:r>
              <a:rPr lang="ru-RU" sz="1400" dirty="0"/>
              <a:t>числа пользователей мобильного приложения «Я здоров» с 11000 человек до 200000 </a:t>
            </a:r>
            <a:r>
              <a:rPr lang="ru-RU" sz="1400" dirty="0" smtClean="0"/>
              <a:t>человек </a:t>
            </a:r>
            <a:r>
              <a:rPr lang="ru-RU" sz="1400" dirty="0"/>
              <a:t>и выписанных электронных больничных до </a:t>
            </a:r>
            <a:r>
              <a:rPr lang="en-US" sz="1400" dirty="0"/>
              <a:t>100</a:t>
            </a:r>
            <a:r>
              <a:rPr lang="ru-RU" sz="1400" dirty="0"/>
              <a:t> %</a:t>
            </a:r>
            <a:r>
              <a:rPr lang="en-US" sz="1400" dirty="0"/>
              <a:t> </a:t>
            </a:r>
            <a:r>
              <a:rPr lang="ru-RU" sz="1400" dirty="0"/>
              <a:t>в 2024 </a:t>
            </a:r>
            <a:r>
              <a:rPr lang="ru-RU" sz="1400" dirty="0" smtClean="0"/>
              <a:t>году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3401" y="8626"/>
            <a:ext cx="861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: Увеличение ожидаемой продолжительности жизни населения до 76,2 лет в 2024 году</a:t>
            </a:r>
          </a:p>
        </p:txBody>
      </p:sp>
    </p:spTree>
    <p:extLst>
      <p:ext uri="{BB962C8B-B14F-4D97-AF65-F5344CB8AC3E}">
        <p14:creationId xmlns:p14="http://schemas.microsoft.com/office/powerpoint/2010/main" val="361297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23825" y="61938"/>
            <a:ext cx="8010884" cy="896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Участие в портфелях проектов, направленных на достижение целей и показателей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Указа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Президента РФ № 204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612274-ED00-4DD9-AC41-35C7C6C67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63" y="124514"/>
            <a:ext cx="903513" cy="935598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ECF62C37-E2BB-4DBB-8005-DED4B6C3F29B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046A3631-639E-466D-8A77-3657DE9080D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49B628D-02C5-4A3B-B622-8A9166518EC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638587" y="1495893"/>
            <a:ext cx="7876764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Портфель проектов «Здравоохранение» :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8588" y="2032631"/>
            <a:ext cx="78051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1. «Развитие системы оказания первичной медико-санитарной помощи».</a:t>
            </a:r>
          </a:p>
          <a:p>
            <a:endParaRPr lang="ru-RU" sz="1600" dirty="0" smtClean="0">
              <a:latin typeface="Franklin Gothic Medium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2. «Программа развития детского здравоохранения, включая создание современной инфраструктуры оказания медицинской помощи детям».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3. «Борьба с онкологическими заболеваниями».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4. «Борьба с сердечно-сосудистыми заболеваниями».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5. «Обеспечение медицинских организаций системы здравоохранения квалифицированными кадрами».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6. «Создание единого цифрового контура в здравоохранении на основе единой государственной информационной системы здравоохранения (ЕГИСЗ)».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3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7147" y="-14262"/>
            <a:ext cx="748208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Участие в портфелях проектов, направленных на достижение целей и показателей Указа Президента РФ № 204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D1C832A0-B704-4DAC-A887-33C365C9CC61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7582EAA-751A-47BF-9A96-FE8787FF747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1DDBB906-6737-434B-986D-5731AE3FD97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28A159D-596E-4A6E-9E8E-672D8C2BD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2" y="127855"/>
            <a:ext cx="903513" cy="93559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497147" y="1612156"/>
            <a:ext cx="7914863" cy="39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  <a:cs typeface="Arial" panose="020B0604020202020204" pitchFamily="34" charset="0"/>
              </a:rPr>
              <a:t>Портфель проектов «Демография» :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38589" y="2560169"/>
            <a:ext cx="80672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1. «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Формирование системы мотивации граждан к здоровому образу жизни, включая здоровое питание и отказ от вредных привычек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».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Проект 2. «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Разработка и реализация программы системной поддержки и повышения качества жизни граждан старшего поколения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».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91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613195" y="5295590"/>
            <a:ext cx="2932261" cy="10793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Franklin Gothic Medium" pitchFamily="34" charset="0"/>
              </a:rPr>
              <a:t>Мобильная медицина Югры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3195" y="4002507"/>
            <a:ext cx="2932261" cy="11905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Franklin Gothic Medium" pitchFamily="34" charset="0"/>
              </a:rPr>
              <a:t>Атлас здоровья и благополучия населения Югры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7701" y="2733558"/>
            <a:ext cx="2932261" cy="11092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bg1"/>
                </a:solidFill>
                <a:latin typeface="Franklin Gothic Medium" pitchFamily="34" charset="0"/>
              </a:rPr>
              <a:t>Межсекторальная стратегия </a:t>
            </a:r>
            <a:r>
              <a:rPr lang="ru-RU" sz="1600" dirty="0" smtClean="0">
                <a:solidFill>
                  <a:schemeClr val="bg1"/>
                </a:solidFill>
                <a:latin typeface="Franklin Gothic Medium" pitchFamily="34" charset="0"/>
              </a:rPr>
              <a:t>взаимодействия </a:t>
            </a:r>
            <a:r>
              <a:rPr lang="ru-RU" sz="1200" i="1" dirty="0" smtClean="0">
                <a:solidFill>
                  <a:schemeClr val="bg1"/>
                </a:solidFill>
                <a:latin typeface="Franklin Gothic Medium" pitchFamily="34" charset="0"/>
              </a:rPr>
              <a:t>(«Здоровые родители-здоровый ребенок», «Здоровый ребенок-здоровая семья», «Здоровая семья-здоровый трудовой коллектив»)</a:t>
            </a:r>
            <a:endParaRPr lang="ru-RU" sz="1200" i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7701" y="1500327"/>
            <a:ext cx="2932261" cy="11048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schemeClr val="bg1"/>
                </a:solidFill>
                <a:latin typeface="Franklin Gothic Medium" pitchFamily="34" charset="0"/>
              </a:rPr>
              <a:t>Мобильное приложение </a:t>
            </a:r>
          </a:p>
          <a:p>
            <a:pPr lvl="0"/>
            <a:r>
              <a:rPr lang="ru-RU" sz="1600" dirty="0">
                <a:solidFill>
                  <a:schemeClr val="bg1"/>
                </a:solidFill>
                <a:latin typeface="Franklin Gothic Medium" pitchFamily="34" charset="0"/>
              </a:rPr>
              <a:t>«Я здоров»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709358" y="1569384"/>
            <a:ext cx="46496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Автор: И.И. </a:t>
            </a:r>
            <a:r>
              <a:rPr lang="ru-RU" sz="1600" dirty="0" smtClean="0">
                <a:latin typeface="Franklin Gothic Medium" pitchFamily="34" charset="0"/>
              </a:rPr>
              <a:t>Заманов, г</a:t>
            </a:r>
            <a:r>
              <a:rPr lang="ru-RU" sz="1600" dirty="0">
                <a:latin typeface="Franklin Gothic Medium" pitchFamily="34" charset="0"/>
              </a:rPr>
              <a:t>. </a:t>
            </a:r>
            <a:r>
              <a:rPr lang="ru-RU" sz="1600" dirty="0" smtClean="0">
                <a:latin typeface="Franklin Gothic Medium" pitchFamily="34" charset="0"/>
              </a:rPr>
              <a:t>Нягань</a:t>
            </a:r>
            <a:r>
              <a:rPr lang="ru-RU" sz="1600" dirty="0">
                <a:latin typeface="Franklin Gothic Medium" pitchFamily="34" charset="0"/>
              </a:rPr>
              <a:t>.</a:t>
            </a: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Мероприятие: Стратегические сессии «Югра – 2024».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09358" y="2765630"/>
            <a:ext cx="47186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Автор: О.Е. Колмакова, </a:t>
            </a:r>
            <a:r>
              <a:rPr lang="ru-RU" sz="1600" dirty="0" smtClean="0">
                <a:latin typeface="Franklin Gothic Medium" pitchFamily="34" charset="0"/>
              </a:rPr>
              <a:t>Т.И</a:t>
            </a:r>
            <a:r>
              <a:rPr lang="ru-RU" sz="1600" dirty="0">
                <a:latin typeface="Franklin Gothic Medium" pitchFamily="34" charset="0"/>
              </a:rPr>
              <a:t>. </a:t>
            </a:r>
            <a:r>
              <a:rPr lang="ru-RU" sz="1600" dirty="0" smtClean="0">
                <a:latin typeface="Franklin Gothic Medium" pitchFamily="34" charset="0"/>
              </a:rPr>
              <a:t>Долгодворова,                     г</a:t>
            </a:r>
            <a:r>
              <a:rPr lang="ru-RU" sz="1600" dirty="0">
                <a:latin typeface="Franklin Gothic Medium" pitchFamily="34" charset="0"/>
              </a:rPr>
              <a:t>. </a:t>
            </a:r>
            <a:r>
              <a:rPr lang="ru-RU" sz="1600" dirty="0" smtClean="0">
                <a:latin typeface="Franklin Gothic Medium" pitchFamily="34" charset="0"/>
              </a:rPr>
              <a:t>Югорск.</a:t>
            </a:r>
            <a:endParaRPr lang="ru-RU" sz="1600" dirty="0">
              <a:latin typeface="Franklin Gothic Medium" pitchFamily="34" charset="0"/>
            </a:endParaRP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Мероприятие: Стратегические сессии «Югра – 2024».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09358" y="4002507"/>
            <a:ext cx="48706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Автор: О.Р. </a:t>
            </a:r>
            <a:r>
              <a:rPr lang="ru-RU" sz="1600" dirty="0" smtClean="0">
                <a:latin typeface="Franklin Gothic Medium" pitchFamily="34" charset="0"/>
              </a:rPr>
              <a:t>Ноговицина, Нефтеюганский </a:t>
            </a:r>
            <a:r>
              <a:rPr lang="ru-RU" sz="1600" dirty="0">
                <a:latin typeface="Franklin Gothic Medium" pitchFamily="34" charset="0"/>
              </a:rPr>
              <a:t>район </a:t>
            </a:r>
          </a:p>
          <a:p>
            <a:pPr lvl="0"/>
            <a:r>
              <a:rPr lang="ru-RU" sz="1600" dirty="0">
                <a:latin typeface="Franklin Gothic Medium" pitchFamily="34" charset="0"/>
              </a:rPr>
              <a:t>А.М. </a:t>
            </a:r>
            <a:r>
              <a:rPr lang="ru-RU" sz="1600" dirty="0" smtClean="0">
                <a:latin typeface="Franklin Gothic Medium" pitchFamily="34" charset="0"/>
              </a:rPr>
              <a:t>Маренко, </a:t>
            </a:r>
            <a:r>
              <a:rPr lang="ru-RU" sz="1600" dirty="0">
                <a:latin typeface="Franklin Gothic Medium" pitchFamily="34" charset="0"/>
              </a:rPr>
              <a:t>Белоярский </a:t>
            </a:r>
            <a:r>
              <a:rPr lang="ru-RU" sz="1600" dirty="0" smtClean="0">
                <a:latin typeface="Franklin Gothic Medium" pitchFamily="34" charset="0"/>
              </a:rPr>
              <a:t>район.</a:t>
            </a:r>
            <a:endParaRPr lang="ru-RU" sz="1600" dirty="0">
              <a:latin typeface="Franklin Gothic Medium" pitchFamily="34" charset="0"/>
            </a:endParaRP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 smtClean="0">
                <a:latin typeface="Franklin Gothic Medium" pitchFamily="34" charset="0"/>
              </a:rPr>
              <a:t>Мероприятие</a:t>
            </a:r>
            <a:r>
              <a:rPr lang="ru-RU" sz="1600" dirty="0">
                <a:latin typeface="Franklin Gothic Medium" pitchFamily="34" charset="0"/>
              </a:rPr>
              <a:t>: </a:t>
            </a:r>
            <a:r>
              <a:rPr lang="ru-RU" sz="1600" dirty="0" smtClean="0">
                <a:latin typeface="Franklin Gothic Medium" pitchFamily="34" charset="0"/>
              </a:rPr>
              <a:t>Стратегические </a:t>
            </a:r>
            <a:r>
              <a:rPr lang="ru-RU" sz="1600" dirty="0">
                <a:latin typeface="Franklin Gothic Medium" pitchFamily="34" charset="0"/>
              </a:rPr>
              <a:t>сессии «Югра – 2024».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09358" y="5434972"/>
            <a:ext cx="4934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Автор: Н.Ф. </a:t>
            </a:r>
            <a:r>
              <a:rPr lang="ru-RU" sz="1600" dirty="0" smtClean="0">
                <a:latin typeface="Franklin Gothic Medium" pitchFamily="34" charset="0"/>
              </a:rPr>
              <a:t>Басыров, Белоярский район.</a:t>
            </a:r>
            <a:endParaRPr lang="ru-RU" sz="1600" dirty="0">
              <a:latin typeface="Franklin Gothic Medium" pitchFamily="34" charset="0"/>
            </a:endParaRP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>
                <a:latin typeface="Franklin Gothic Medium" pitchFamily="34" charset="0"/>
              </a:rPr>
              <a:t>Мероприятие: Стратегические сессии «Югра – 2024».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9750" y="94004"/>
            <a:ext cx="7508695" cy="10987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Предложения представителей общественных организаций и активных граждан, </a:t>
            </a:r>
          </a:p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включенные в государственную программу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6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846716" y="2773722"/>
            <a:ext cx="3329797" cy="1944927"/>
          </a:xfrm>
          <a:prstGeom prst="roundRect">
            <a:avLst>
              <a:gd name="adj" fmla="val 1297"/>
            </a:avLst>
          </a:prstGeom>
          <a:solidFill>
            <a:schemeClr val="lt1">
              <a:alpha val="71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79167" y="27941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Карта результатов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6011" y="2978731"/>
            <a:ext cx="37397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Общий объём финансирования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на период до 2030 года, тыс. рублей: </a:t>
            </a:r>
          </a:p>
          <a:p>
            <a:pPr algn="ctr"/>
            <a:r>
              <a:rPr lang="ru-RU" sz="3400" dirty="0" smtClean="0">
                <a:solidFill>
                  <a:srgbClr val="00B050"/>
                </a:solidFill>
                <a:latin typeface="Franklin Gothic Medium" pitchFamily="34" charset="0"/>
              </a:rPr>
              <a:t>987 802 687,3</a:t>
            </a:r>
            <a:endParaRPr lang="ru-RU" sz="3400" dirty="0">
              <a:solidFill>
                <a:srgbClr val="00B050"/>
              </a:solidFill>
              <a:latin typeface="Franklin Gothic Medium" pitchFamily="34" charset="0"/>
            </a:endParaRP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из них: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2019 год – </a:t>
            </a:r>
            <a:r>
              <a:rPr lang="ru-RU" sz="1400" b="1" dirty="0" smtClean="0">
                <a:solidFill>
                  <a:srgbClr val="00B050"/>
                </a:solidFill>
                <a:latin typeface="Franklin Gothic Medium" pitchFamily="34" charset="0"/>
              </a:rPr>
              <a:t>89 184 291,2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тыс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. рублей;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97569" y="1512606"/>
            <a:ext cx="2338964" cy="1760434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0466" y="1522842"/>
            <a:ext cx="23560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Снижение смертности от новообразований, 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/>
            </a:r>
            <a:br>
              <a:rPr lang="en-US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</a:b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в том числе от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злокачественных, случаев на 100 тыс. населения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55344" y="1512607"/>
            <a:ext cx="3286664" cy="1170224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0466" y="3377521"/>
            <a:ext cx="2356067" cy="1483941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358535" y="1512606"/>
            <a:ext cx="2478992" cy="1760434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033978" y="4934007"/>
            <a:ext cx="3304945" cy="1538793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696291" y="4927291"/>
            <a:ext cx="3347050" cy="1538793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358535" y="3370028"/>
            <a:ext cx="2478992" cy="1491433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Franklin Gothic Medium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00275" y="4934007"/>
            <a:ext cx="3372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Укомплектованность врачебных должностей в подразделениях, оказывающих медицинскую помощь в амбулаторных условиях, %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677375" y="4934007"/>
            <a:ext cx="3384882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Укомплектованность участков медицинских организаций, оказывающих первичную медико-санитарную помощь, врачами-терапевтами участковыми, врачами-педиатрами участковыми, врачами общей практики, %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415195" y="3339290"/>
            <a:ext cx="233896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Укомплектованность штатных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должностей ФАПов и ФП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средним медицинским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персоналом,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%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498561" y="1531933"/>
            <a:ext cx="232377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Снижение смертности </a:t>
            </a:r>
          </a:p>
          <a:p>
            <a:pPr lvl="0"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от болезней системы</a:t>
            </a:r>
          </a:p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 кровообращения, случаев</a:t>
            </a:r>
          </a:p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 на 100 тыс. населения</a:t>
            </a:r>
          </a:p>
          <a:p>
            <a:pPr lvl="0" algn="ctr"/>
            <a:endParaRPr lang="ru-RU" sz="14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019587" y="1515219"/>
            <a:ext cx="31141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Снижение младенческой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смертности,  случаев на 1000 родившихся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7569" y="3370029"/>
            <a:ext cx="239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Franklin Gothic Medium" pitchFamily="34" charset="0"/>
              </a:rPr>
              <a:t>Охват всех граждан профилактическими медицинскими осмотрами, %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45031" y="2786191"/>
            <a:ext cx="655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111,9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535816" y="2709247"/>
            <a:ext cx="978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109,1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1685" y="4386379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59,0 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704402" y="4309436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90,0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643982" y="4309218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89,0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652981" y="4232275"/>
            <a:ext cx="979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100,0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445962" y="6091398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93,0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515742" y="5947884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99,0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554425" y="5886024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69,9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736483" y="5809081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75,0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439895" y="2765860"/>
            <a:ext cx="6461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Franklin Gothic Medium" pitchFamily="34" charset="0"/>
              </a:rPr>
              <a:t>249,2</a:t>
            </a:r>
            <a:endParaRPr lang="ru-RU" sz="1400" dirty="0">
              <a:latin typeface="Franklin Gothic Medium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754368" y="2688917"/>
            <a:ext cx="982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Franklin Gothic Medium" pitchFamily="34" charset="0"/>
              </a:rPr>
              <a:t>230,0</a:t>
            </a:r>
            <a:endParaRPr lang="ru-RU" sz="2400" dirty="0">
              <a:solidFill>
                <a:srgbClr val="00B050"/>
              </a:solidFill>
              <a:latin typeface="Franklin Gothic Medium" pitchFamily="34" charset="0"/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504" y="5842572"/>
            <a:ext cx="446965" cy="446965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264" y="5957465"/>
            <a:ext cx="446965" cy="461101"/>
          </a:xfrm>
          <a:prstGeom prst="rect">
            <a:avLst/>
          </a:prstGeom>
        </p:spPr>
      </p:pic>
      <p:grpSp>
        <p:nvGrpSpPr>
          <p:cNvPr id="104" name="Группа 103"/>
          <p:cNvGrpSpPr/>
          <p:nvPr/>
        </p:nvGrpSpPr>
        <p:grpSpPr>
          <a:xfrm>
            <a:off x="3596388" y="2144220"/>
            <a:ext cx="1680784" cy="461665"/>
            <a:chOff x="3766302" y="2008329"/>
            <a:chExt cx="1680784" cy="461665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3766302" y="2085272"/>
              <a:ext cx="43954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dirty="0" smtClean="0">
                  <a:latin typeface="Franklin Gothic Medium" pitchFamily="34" charset="0"/>
                </a:rPr>
                <a:t>4,4</a:t>
              </a:r>
              <a:endParaRPr lang="ru-RU" sz="1400" dirty="0">
                <a:latin typeface="Franklin Gothic Medium" pitchFamily="34" charset="0"/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4827878" y="2008329"/>
              <a:ext cx="61920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rgbClr val="00B050"/>
                  </a:solidFill>
                  <a:latin typeface="Franklin Gothic Medium" pitchFamily="34" charset="0"/>
                </a:rPr>
                <a:t>4,1</a:t>
              </a:r>
              <a:endParaRPr lang="ru-RU" sz="2400" dirty="0">
                <a:solidFill>
                  <a:srgbClr val="00B050"/>
                </a:solidFill>
                <a:latin typeface="Franklin Gothic Medium" pitchFamily="34" charset="0"/>
              </a:endParaRPr>
            </a:p>
          </p:txBody>
        </p:sp>
      </p:grpSp>
      <p:pic>
        <p:nvPicPr>
          <p:cNvPr id="76" name="Рисунок 7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923" y="4209974"/>
            <a:ext cx="446965" cy="446965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808" y="4324136"/>
            <a:ext cx="446965" cy="446965"/>
          </a:xfrm>
          <a:prstGeom prst="rect">
            <a:avLst/>
          </a:prstGeom>
        </p:spPr>
      </p:pic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2EA95D50-85BF-4E5B-A1B6-16FB428D6EBE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1CF208F2-9143-4141-AC47-A0AB4967D7DF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FC32EAD5-2317-47E3-9632-A20E23416470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23F48ABF-8026-4673-AC14-205B9D6133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pic>
        <p:nvPicPr>
          <p:cNvPr id="1027" name="Picture 3" descr="C:\Users\PISKULINATV\Desktop\график3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04" y="2703617"/>
            <a:ext cx="446965" cy="44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Users\PISKULINATV\Desktop\график3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694" y="2221163"/>
            <a:ext cx="446965" cy="44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Users\PISKULINATV\Desktop\график3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78" y="2696911"/>
            <a:ext cx="446965" cy="44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918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513408" y="31138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Финансирование госпрограммы, тыс.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рублей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623329"/>
              </p:ext>
            </p:extLst>
          </p:nvPr>
        </p:nvGraphicFramePr>
        <p:xfrm>
          <a:off x="1509591" y="1365618"/>
          <a:ext cx="2273949" cy="53450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3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64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помощи.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36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оказания специализированной, в том числе высокотехнологичной, медицинской помощи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6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Охрана здоровья матери и ребенка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0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Совершенствование развития скорой медицинской помощи и службы санитарной авиации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3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Оказание паллиативной помощи, в том числе детям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Кадровое обеспечение системы здравоохранения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1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Создание единого цифрового контура в здравоохранении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3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Территориальное планирование учреждений здравоохранения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3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СОНКО в целях создания конкурентной среды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88190" y="1483847"/>
            <a:ext cx="327804" cy="334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88190" y="2064929"/>
            <a:ext cx="336430" cy="334002"/>
          </a:xfrm>
          <a:prstGeom prst="rect">
            <a:avLst/>
          </a:prstGeom>
          <a:solidFill>
            <a:srgbClr val="E2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813278" y="5424551"/>
            <a:ext cx="1845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1 112 710,9</a:t>
            </a:r>
            <a:endParaRPr lang="ru-RU" sz="2400" b="1" dirty="0">
              <a:solidFill>
                <a:srgbClr val="00B050"/>
              </a:solidFill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703180" y="1466182"/>
            <a:ext cx="1235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32,1 %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02231" y="2851497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4,3 %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03180" y="2039534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31,8 %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02230" y="3426576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4,0 %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703180" y="4727899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0,1 %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702233" y="5295389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0,5 %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15994" y="4125334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0,4 %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702232" y="5791008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26,1 %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7C6CE0A-E69F-4027-BF8B-B33274183080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5BCF956B-8B98-4760-9B8B-8D944EFE084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6E1AAD6-6A42-4921-8BE0-C3245A6BD81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801471"/>
              </p:ext>
            </p:extLst>
          </p:nvPr>
        </p:nvGraphicFramePr>
        <p:xfrm>
          <a:off x="3309257" y="1174622"/>
          <a:ext cx="5637596" cy="5417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4AFA578-3E5B-4ADD-BE63-A95E94B1D6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702232" y="6301874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0,7 %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22186" y="1283792"/>
            <a:ext cx="1131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2019 год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88190" y="2866191"/>
            <a:ext cx="327804" cy="3340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88190" y="3484490"/>
            <a:ext cx="327804" cy="334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88190" y="4117961"/>
            <a:ext cx="327804" cy="33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88190" y="4738934"/>
            <a:ext cx="327804" cy="33400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88190" y="5307401"/>
            <a:ext cx="327804" cy="3340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388190" y="5794067"/>
            <a:ext cx="327804" cy="33400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388190" y="6279167"/>
            <a:ext cx="327804" cy="33400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379133"/>
              </p:ext>
            </p:extLst>
          </p:nvPr>
        </p:nvGraphicFramePr>
        <p:xfrm>
          <a:off x="1509591" y="1365618"/>
          <a:ext cx="2273949" cy="3522514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273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57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Бюджет автономного округа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8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0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Территориальный фонд обязательного медицинского страхования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6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Межбюджетный трансферт из бюджета автономного округа бюджету ТФОМС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51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Иные источники финансирования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7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513408" y="31138"/>
            <a:ext cx="82048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Финансирование госпрограммы, тыс.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рублей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6818" y="1474392"/>
            <a:ext cx="327804" cy="3340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402911" y="3040804"/>
            <a:ext cx="310550" cy="334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>
            <a:off x="703180" y="1466182"/>
            <a:ext cx="1235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49,1 %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02228" y="2195232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39,7 %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702227" y="4467634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0,2 %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13461" y="3038528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7,9 %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702227" y="3786208"/>
            <a:ext cx="1446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3,0 %</a:t>
            </a:r>
            <a:endParaRPr lang="ru-RU" sz="1600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7C6CE0A-E69F-4027-BF8B-B33274183080}"/>
              </a:ext>
            </a:extLst>
          </p:cNvPr>
          <p:cNvGrpSpPr/>
          <p:nvPr/>
        </p:nvGrpSpPr>
        <p:grpSpPr>
          <a:xfrm>
            <a:off x="-12192" y="1024906"/>
            <a:ext cx="7859486" cy="89285"/>
            <a:chOff x="947651" y="2754884"/>
            <a:chExt cx="7257566" cy="89285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5BCF956B-8B98-4760-9B8B-8D944EFE084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6E1AAD6-6A42-4921-8BE0-C3245A6BD81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4AFA578-3E5B-4ADD-BE63-A95E94B1D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1" y="197643"/>
            <a:ext cx="903513" cy="9355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22186" y="1283792"/>
            <a:ext cx="1131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02060"/>
                </a:solidFill>
              </a:rPr>
              <a:t>2019 год</a:t>
            </a: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1664012"/>
              </p:ext>
            </p:extLst>
          </p:nvPr>
        </p:nvGraphicFramePr>
        <p:xfrm>
          <a:off x="3783540" y="1691398"/>
          <a:ext cx="5148942" cy="4938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389971" y="2191574"/>
            <a:ext cx="336430" cy="33400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96818" y="4479859"/>
            <a:ext cx="327804" cy="3340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94284" y="3786208"/>
            <a:ext cx="327804" cy="33400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2585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1552</TotalTime>
  <Words>1577</Words>
  <Application>Microsoft Office PowerPoint</Application>
  <PresentationFormat>Экран (4:3)</PresentationFormat>
  <Paragraphs>322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Franklin Gothic Book</vt:lpstr>
      <vt:lpstr>Franklin Gothic Medium</vt:lpstr>
      <vt:lpstr>Times New Roman</vt:lpstr>
      <vt:lpstr>Wingdings</vt:lpstr>
      <vt:lpstr>Office Theme</vt:lpstr>
      <vt:lpstr>Публичная декларация государственной программы  Ханты-Мансийского автономного округа - Югры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Анисимова Марина Васильевна</cp:lastModifiedBy>
  <cp:revision>247</cp:revision>
  <cp:lastPrinted>2018-10-23T06:23:21Z</cp:lastPrinted>
  <dcterms:created xsi:type="dcterms:W3CDTF">2018-09-04T12:10:47Z</dcterms:created>
  <dcterms:modified xsi:type="dcterms:W3CDTF">2018-10-23T06:23:58Z</dcterms:modified>
</cp:coreProperties>
</file>