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344" r:id="rId2"/>
    <p:sldId id="346" r:id="rId3"/>
    <p:sldId id="354" r:id="rId4"/>
    <p:sldId id="348" r:id="rId5"/>
    <p:sldId id="336" r:id="rId6"/>
    <p:sldId id="350" r:id="rId7"/>
    <p:sldId id="351" r:id="rId8"/>
    <p:sldId id="352" r:id="rId9"/>
    <p:sldId id="353" r:id="rId10"/>
    <p:sldId id="349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90BA"/>
    <a:srgbClr val="EDEDED"/>
    <a:srgbClr val="F2675B"/>
    <a:srgbClr val="EEEEEE"/>
    <a:srgbClr val="0058A2"/>
    <a:srgbClr val="3FA8A4"/>
    <a:srgbClr val="1F9BC6"/>
    <a:srgbClr val="315BAE"/>
    <a:srgbClr val="F0F0F0"/>
    <a:srgbClr val="CA3C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Светлый стиль 1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302" autoAdjust="0"/>
  </p:normalViewPr>
  <p:slideViewPr>
    <p:cSldViewPr snapToGrid="0">
      <p:cViewPr varScale="1">
        <p:scale>
          <a:sx n="105" d="100"/>
          <a:sy n="105" d="100"/>
        </p:scale>
        <p:origin x="696" y="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9605950247401728E-2"/>
          <c:y val="0"/>
          <c:w val="0.77706249968550067"/>
          <c:h val="0.9625045024121119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noFill/>
            </a:ln>
          </c:spPr>
          <c:explosion val="5"/>
          <c:dPt>
            <c:idx val="0"/>
            <c:bubble3D val="0"/>
            <c:spPr>
              <a:solidFill>
                <a:schemeClr val="bg1">
                  <a:lumMod val="7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F821-4EF3-B7EA-C93C00C39CA6}"/>
              </c:ext>
            </c:extLst>
          </c:dPt>
          <c:dPt>
            <c:idx val="1"/>
            <c:bubble3D val="0"/>
            <c:spPr>
              <a:solidFill>
                <a:schemeClr val="bg1">
                  <a:lumMod val="7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F821-4EF3-B7EA-C93C00C39CA6}"/>
              </c:ext>
            </c:extLst>
          </c:dPt>
          <c:dPt>
            <c:idx val="2"/>
            <c:bubble3D val="0"/>
            <c:spPr>
              <a:solidFill>
                <a:srgbClr val="F2675B"/>
              </a:solidFill>
              <a:ln w="19050">
                <a:noFill/>
              </a:ln>
              <a:effectLst/>
              <a:scene3d>
                <a:camera prst="orthographicFront"/>
                <a:lightRig rig="threePt" dir="t"/>
              </a:scene3d>
              <a:sp3d/>
            </c:spPr>
            <c:extLst>
              <c:ext xmlns:c16="http://schemas.microsoft.com/office/drawing/2014/chart" uri="{C3380CC4-5D6E-409C-BE32-E72D297353CC}">
                <c16:uniqueId val="{00000005-F821-4EF3-B7EA-C93C00C39CA6}"/>
              </c:ext>
            </c:extLst>
          </c:dPt>
          <c:cat>
            <c:strRef>
              <c:f>Лист1!$A$2:$A$4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</c:v>
                </c:pt>
                <c:pt idx="1">
                  <c:v>3</c:v>
                </c:pt>
                <c:pt idx="2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F821-4EF3-B7EA-C93C00C39CA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73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9605950247401728E-2"/>
          <c:y val="0"/>
          <c:w val="0.77706249968550067"/>
          <c:h val="0.96250450241211194"/>
        </c:manualLayout>
      </c:layout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85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9605950247401728E-2"/>
          <c:y val="0"/>
          <c:w val="0.77706249968550067"/>
          <c:h val="0.96250450241211194"/>
        </c:manualLayout>
      </c:layout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85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9605950247401728E-2"/>
          <c:y val="0"/>
          <c:w val="0.77706249968550067"/>
          <c:h val="0.9625045024121119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noFill/>
            </a:ln>
          </c:spPr>
          <c:explosion val="5"/>
          <c:dPt>
            <c:idx val="0"/>
            <c:bubble3D val="0"/>
            <c:spPr>
              <a:solidFill>
                <a:srgbClr val="F2675B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F9EF-4EA8-B814-4E58033363B3}"/>
              </c:ext>
            </c:extLst>
          </c:dPt>
          <c:dPt>
            <c:idx val="1"/>
            <c:bubble3D val="0"/>
            <c:spPr>
              <a:solidFill>
                <a:schemeClr val="bg1">
                  <a:lumMod val="7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F9EF-4EA8-B814-4E58033363B3}"/>
              </c:ext>
            </c:extLst>
          </c:dPt>
          <c:dPt>
            <c:idx val="2"/>
            <c:bubble3D val="0"/>
            <c:spPr>
              <a:solidFill>
                <a:schemeClr val="bg1">
                  <a:lumMod val="75000"/>
                </a:schemeClr>
              </a:solidFill>
              <a:ln w="19050">
                <a:noFill/>
              </a:ln>
              <a:effectLst/>
              <a:scene3d>
                <a:camera prst="orthographicFront"/>
                <a:lightRig rig="threePt" dir="t"/>
              </a:scene3d>
              <a:sp3d/>
            </c:spPr>
            <c:extLst>
              <c:ext xmlns:c16="http://schemas.microsoft.com/office/drawing/2014/chart" uri="{C3380CC4-5D6E-409C-BE32-E72D297353CC}">
                <c16:uniqueId val="{00000005-F9EF-4EA8-B814-4E58033363B3}"/>
              </c:ext>
            </c:extLst>
          </c:dPt>
          <c:cat>
            <c:strRef>
              <c:f>Лист1!$A$2:$A$4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</c:v>
                </c:pt>
                <c:pt idx="1">
                  <c:v>3</c:v>
                </c:pt>
                <c:pt idx="2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F9EF-4EA8-B814-4E58033363B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73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9605950247401728E-2"/>
          <c:y val="0"/>
          <c:w val="0.77706249968550067"/>
          <c:h val="0.9625045024121119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noFill/>
            </a:ln>
          </c:spPr>
          <c:explosion val="5"/>
          <c:dPt>
            <c:idx val="0"/>
            <c:bubble3D val="0"/>
            <c:spPr>
              <a:solidFill>
                <a:schemeClr val="bg1">
                  <a:lumMod val="7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959F-4179-A814-7CE886136EB8}"/>
              </c:ext>
            </c:extLst>
          </c:dPt>
          <c:dPt>
            <c:idx val="1"/>
            <c:bubble3D val="0"/>
            <c:spPr>
              <a:solidFill>
                <a:srgbClr val="F2675B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959F-4179-A814-7CE886136EB8}"/>
              </c:ext>
            </c:extLst>
          </c:dPt>
          <c:dPt>
            <c:idx val="2"/>
            <c:bubble3D val="0"/>
            <c:spPr>
              <a:solidFill>
                <a:schemeClr val="bg1">
                  <a:lumMod val="75000"/>
                </a:schemeClr>
              </a:solidFill>
              <a:ln w="19050">
                <a:noFill/>
              </a:ln>
              <a:effectLst/>
              <a:scene3d>
                <a:camera prst="orthographicFront"/>
                <a:lightRig rig="threePt" dir="t"/>
              </a:scene3d>
              <a:sp3d/>
            </c:spPr>
            <c:extLst>
              <c:ext xmlns:c16="http://schemas.microsoft.com/office/drawing/2014/chart" uri="{C3380CC4-5D6E-409C-BE32-E72D297353CC}">
                <c16:uniqueId val="{00000005-959F-4179-A814-7CE886136EB8}"/>
              </c:ext>
            </c:extLst>
          </c:dPt>
          <c:cat>
            <c:strRef>
              <c:f>Лист1!$A$2:$A$4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</c:v>
                </c:pt>
                <c:pt idx="1">
                  <c:v>3</c:v>
                </c:pt>
                <c:pt idx="2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959F-4179-A814-7CE886136EB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73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9605950247401728E-2"/>
          <c:y val="0"/>
          <c:w val="0.77706249968550067"/>
          <c:h val="0.9625045024121119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noFill/>
            </a:ln>
          </c:spPr>
          <c:explosion val="5"/>
          <c:dPt>
            <c:idx val="0"/>
            <c:bubble3D val="0"/>
            <c:explosion val="15"/>
            <c:spPr>
              <a:solidFill>
                <a:srgbClr val="3FA8A4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5AE5-46AC-AEE0-7B591004374B}"/>
              </c:ext>
            </c:extLst>
          </c:dPt>
          <c:dPt>
            <c:idx val="1"/>
            <c:bubble3D val="0"/>
            <c:spPr>
              <a:solidFill>
                <a:schemeClr val="bg1">
                  <a:lumMod val="7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5AE5-46AC-AEE0-7B591004374B}"/>
              </c:ext>
            </c:extLst>
          </c:dPt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71</c:v>
                </c:pt>
                <c:pt idx="1">
                  <c:v>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5AE5-46AC-AEE0-7B591004374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04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9605950247401728E-2"/>
          <c:y val="0"/>
          <c:w val="0.77706249968550067"/>
          <c:h val="0.9625045024121119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noFill/>
            </a:ln>
          </c:spPr>
          <c:explosion val="5"/>
          <c:dPt>
            <c:idx val="0"/>
            <c:bubble3D val="0"/>
            <c:explosion val="15"/>
            <c:spPr>
              <a:solidFill>
                <a:srgbClr val="1990BA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FF68-41E1-847A-D684A092DFB6}"/>
              </c:ext>
            </c:extLst>
          </c:dPt>
          <c:dPt>
            <c:idx val="1"/>
            <c:bubble3D val="0"/>
            <c:spPr>
              <a:solidFill>
                <a:schemeClr val="bg1">
                  <a:lumMod val="7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FF68-41E1-847A-D684A092DFB6}"/>
              </c:ext>
            </c:extLst>
          </c:dPt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72</c:v>
                </c:pt>
                <c:pt idx="1">
                  <c:v>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F68-41E1-847A-D684A092DFB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02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9605950247401728E-2"/>
          <c:y val="0"/>
          <c:w val="0.77706249968550067"/>
          <c:h val="0.9625045024121119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noFill/>
            </a:ln>
          </c:spPr>
          <c:explosion val="5"/>
          <c:dPt>
            <c:idx val="0"/>
            <c:bubble3D val="0"/>
            <c:explosion val="15"/>
            <c:spPr>
              <a:solidFill>
                <a:srgbClr val="0058A2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BF06-4058-A384-F59D5C304686}"/>
              </c:ext>
            </c:extLst>
          </c:dPt>
          <c:dPt>
            <c:idx val="1"/>
            <c:bubble3D val="0"/>
            <c:explosion val="14"/>
            <c:spPr>
              <a:solidFill>
                <a:schemeClr val="bg1">
                  <a:lumMod val="7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BF06-4058-A384-F59D5C304686}"/>
              </c:ext>
            </c:extLst>
          </c:dPt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95</c:v>
                </c:pt>
                <c:pt idx="1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F06-4058-A384-F59D5C30468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6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F48178"/>
            </a:solidFill>
            <a:ln>
              <a:noFill/>
            </a:ln>
          </c:spPr>
          <c:explosion val="6"/>
          <c:dPt>
            <c:idx val="0"/>
            <c:bubble3D val="0"/>
            <c:spPr>
              <a:solidFill>
                <a:srgbClr val="F48178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DE58-4FCD-AF46-630AAD375F58}"/>
              </c:ext>
            </c:extLst>
          </c:dPt>
          <c:dPt>
            <c:idx val="1"/>
            <c:bubble3D val="0"/>
            <c:spPr>
              <a:solidFill>
                <a:srgbClr val="F48178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DE58-4FCD-AF46-630AAD375F58}"/>
              </c:ext>
            </c:extLst>
          </c:dPt>
          <c:dPt>
            <c:idx val="2"/>
            <c:bubble3D val="0"/>
            <c:spPr>
              <a:solidFill>
                <a:srgbClr val="F48178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DE58-4FCD-AF46-630AAD375F58}"/>
              </c:ext>
            </c:extLst>
          </c:dPt>
          <c:dPt>
            <c:idx val="3"/>
            <c:bubble3D val="0"/>
            <c:spPr>
              <a:solidFill>
                <a:srgbClr val="F0F0F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2DC1-479E-89FB-B091AF26B29F}"/>
              </c:ext>
            </c:extLst>
          </c:dPt>
          <c:dPt>
            <c:idx val="4"/>
            <c:bubble3D val="0"/>
            <c:spPr>
              <a:solidFill>
                <a:srgbClr val="F0F0F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2DC1-479E-89FB-B091AF26B29F}"/>
              </c:ext>
            </c:extLst>
          </c:dPt>
          <c:dPt>
            <c:idx val="5"/>
            <c:bubble3D val="0"/>
            <c:spPr>
              <a:solidFill>
                <a:srgbClr val="F0F0F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2DC1-479E-89FB-B091AF26B29F}"/>
              </c:ext>
            </c:extLst>
          </c:dPt>
          <c:dPt>
            <c:idx val="6"/>
            <c:bubble3D val="0"/>
            <c:spPr>
              <a:solidFill>
                <a:srgbClr val="F0F0F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2-2DC1-479E-89FB-B091AF26B29F}"/>
              </c:ext>
            </c:extLst>
          </c:dPt>
          <c:dPt>
            <c:idx val="7"/>
            <c:bubble3D val="0"/>
            <c:spPr>
              <a:solidFill>
                <a:srgbClr val="F48178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2DC1-479E-89FB-B091AF26B29F}"/>
              </c:ext>
            </c:extLst>
          </c:dPt>
          <c:cat>
            <c:strRef>
              <c:f>Лист1!$A$2:$A$9</c:f>
              <c:strCache>
                <c:ptCount val="8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  <c:pt idx="3">
                  <c:v>Кв. 4</c:v>
                </c:pt>
                <c:pt idx="4">
                  <c:v>Кв. 1</c:v>
                </c:pt>
                <c:pt idx="5">
                  <c:v>Кв. 2</c:v>
                </c:pt>
                <c:pt idx="6">
                  <c:v>Кв. 3</c:v>
                </c:pt>
                <c:pt idx="7">
                  <c:v>Кв. 4</c:v>
                </c:pt>
              </c:strCache>
            </c:str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7.4</c:v>
                </c:pt>
                <c:pt idx="1">
                  <c:v>7.4</c:v>
                </c:pt>
                <c:pt idx="2">
                  <c:v>7.4</c:v>
                </c:pt>
                <c:pt idx="3">
                  <c:v>7.4</c:v>
                </c:pt>
                <c:pt idx="4">
                  <c:v>7.4</c:v>
                </c:pt>
                <c:pt idx="5">
                  <c:v>7.4</c:v>
                </c:pt>
                <c:pt idx="6">
                  <c:v>7.4</c:v>
                </c:pt>
                <c:pt idx="7">
                  <c:v>7.4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DC1-479E-89FB-B091AF26B29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46"/>
        <c:holeSize val="42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F48178"/>
            </a:solidFill>
            <a:ln>
              <a:noFill/>
            </a:ln>
          </c:spPr>
          <c:explosion val="6"/>
          <c:dPt>
            <c:idx val="0"/>
            <c:bubble3D val="0"/>
            <c:spPr>
              <a:solidFill>
                <a:srgbClr val="70CCEC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EA19-4320-9A3D-FA4B907BEB27}"/>
              </c:ext>
            </c:extLst>
          </c:dPt>
          <c:dPt>
            <c:idx val="1"/>
            <c:bubble3D val="0"/>
            <c:spPr>
              <a:solidFill>
                <a:srgbClr val="F0F0F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EA19-4320-9A3D-FA4B907BEB27}"/>
              </c:ext>
            </c:extLst>
          </c:dPt>
          <c:dPt>
            <c:idx val="2"/>
            <c:bubble3D val="0"/>
            <c:spPr>
              <a:solidFill>
                <a:srgbClr val="F0F0F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EA19-4320-9A3D-FA4B907BEB27}"/>
              </c:ext>
            </c:extLst>
          </c:dPt>
          <c:dPt>
            <c:idx val="3"/>
            <c:bubble3D val="0"/>
            <c:spPr>
              <a:solidFill>
                <a:srgbClr val="F0F0F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2DC1-479E-89FB-B091AF26B29F}"/>
              </c:ext>
            </c:extLst>
          </c:dPt>
          <c:dPt>
            <c:idx val="4"/>
            <c:bubble3D val="0"/>
            <c:spPr>
              <a:solidFill>
                <a:srgbClr val="F0F0F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2DC1-479E-89FB-B091AF26B29F}"/>
              </c:ext>
            </c:extLst>
          </c:dPt>
          <c:dPt>
            <c:idx val="5"/>
            <c:bubble3D val="0"/>
            <c:spPr>
              <a:solidFill>
                <a:srgbClr val="F0F0F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2DC1-479E-89FB-B091AF26B29F}"/>
              </c:ext>
            </c:extLst>
          </c:dPt>
          <c:dPt>
            <c:idx val="6"/>
            <c:bubble3D val="0"/>
            <c:spPr>
              <a:solidFill>
                <a:srgbClr val="F0F0F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2-2DC1-479E-89FB-B091AF26B29F}"/>
              </c:ext>
            </c:extLst>
          </c:dPt>
          <c:dPt>
            <c:idx val="7"/>
            <c:bubble3D val="0"/>
            <c:spPr>
              <a:solidFill>
                <a:srgbClr val="70CCEC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2DC1-479E-89FB-B091AF26B29F}"/>
              </c:ext>
            </c:extLst>
          </c:dPt>
          <c:cat>
            <c:strRef>
              <c:f>Лист1!$A$2:$A$9</c:f>
              <c:strCache>
                <c:ptCount val="8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  <c:pt idx="3">
                  <c:v>Кв. 4</c:v>
                </c:pt>
                <c:pt idx="4">
                  <c:v>Кв. 1</c:v>
                </c:pt>
                <c:pt idx="5">
                  <c:v>Кв. 2</c:v>
                </c:pt>
                <c:pt idx="6">
                  <c:v>Кв. 3</c:v>
                </c:pt>
                <c:pt idx="7">
                  <c:v>Кв. 4</c:v>
                </c:pt>
              </c:strCache>
            </c:str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7.4</c:v>
                </c:pt>
                <c:pt idx="1">
                  <c:v>7.4</c:v>
                </c:pt>
                <c:pt idx="2">
                  <c:v>7.4</c:v>
                </c:pt>
                <c:pt idx="3">
                  <c:v>7.4</c:v>
                </c:pt>
                <c:pt idx="4">
                  <c:v>7.4</c:v>
                </c:pt>
                <c:pt idx="5">
                  <c:v>7.4</c:v>
                </c:pt>
                <c:pt idx="6">
                  <c:v>7.4</c:v>
                </c:pt>
                <c:pt idx="7">
                  <c:v>7.4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DC1-479E-89FB-B091AF26B29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46"/>
        <c:holeSize val="42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AB67DE-294D-4D4D-8A0A-F633C1536311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ABC055-A583-4B80-B36D-8519B3424D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49184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ABC055-A583-4B80-B36D-8519B3424DD0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46183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ABC055-A583-4B80-B36D-8519B3424DD0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28471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98291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7703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0580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1310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6481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0801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77217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9573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09130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9896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8811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FF4760-FE3C-4B24-8DDF-09650FE134E3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82887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chart" Target="../charts/chart5.xml"/><Relationship Id="rId3" Type="http://schemas.openxmlformats.org/officeDocument/2006/relationships/image" Target="../media/image3.png"/><Relationship Id="rId7" Type="http://schemas.openxmlformats.org/officeDocument/2006/relationships/chart" Target="../charts/chart4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8.xml"/><Relationship Id="rId5" Type="http://schemas.openxmlformats.org/officeDocument/2006/relationships/chart" Target="../charts/chart7.xml"/><Relationship Id="rId4" Type="http://schemas.openxmlformats.org/officeDocument/2006/relationships/chart" Target="../charts/char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7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chart" Target="../charts/char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3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 radius="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618"/>
            <a:ext cx="12192000" cy="6862618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3A62C24-D04B-48C3-AA2C-139B09BA2CCB}"/>
              </a:ext>
            </a:extLst>
          </p:cNvPr>
          <p:cNvSpPr/>
          <p:nvPr/>
        </p:nvSpPr>
        <p:spPr>
          <a:xfrm>
            <a:off x="1245825" y="683550"/>
            <a:ext cx="9720000" cy="5467500"/>
          </a:xfrm>
          <a:prstGeom prst="rect">
            <a:avLst/>
          </a:prstGeom>
          <a:solidFill>
            <a:srgbClr val="1990BA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B7677A69-23E8-4468-B0C1-F200BA6A0BB0}"/>
              </a:ext>
            </a:extLst>
          </p:cNvPr>
          <p:cNvSpPr/>
          <p:nvPr/>
        </p:nvSpPr>
        <p:spPr>
          <a:xfrm>
            <a:off x="456450" y="257400"/>
            <a:ext cx="11318400" cy="6366600"/>
          </a:xfrm>
          <a:prstGeom prst="rect">
            <a:avLst/>
          </a:prstGeom>
          <a:noFill/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330891" y="4939142"/>
            <a:ext cx="3921042" cy="1107996"/>
          </a:xfrm>
          <a:prstGeom prst="rect">
            <a:avLst/>
          </a:prstGeom>
          <a:noFill/>
          <a:effectLst>
            <a:outerShdw blurRad="50800" dist="38100" dir="9060000" algn="tr" rotWithShape="0">
              <a:prstClr val="black">
                <a:alpha val="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+mj-lt"/>
              </a:rPr>
              <a:t>Брыль Наталья Петровна, </a:t>
            </a:r>
          </a:p>
          <a:p>
            <a:r>
              <a:rPr lang="ru-RU" sz="1600" dirty="0">
                <a:solidFill>
                  <a:schemeClr val="bg1"/>
                </a:solidFill>
                <a:latin typeface="+mj-lt"/>
              </a:rPr>
              <a:t>исполняющий обязанности директора департамента экономического развития администрации города</a:t>
            </a: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0" y="6198119"/>
            <a:ext cx="12192000" cy="22428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50000"/>
              </a:lnSpc>
              <a:buNone/>
            </a:pPr>
            <a:r>
              <a:rPr lang="ru-RU" sz="1400" dirty="0" smtClean="0">
                <a:solidFill>
                  <a:schemeClr val="bg1">
                    <a:lumMod val="95000"/>
                  </a:schemeClr>
                </a:solidFill>
              </a:rPr>
              <a:t>г. Нижневартовск </a:t>
            </a:r>
          </a:p>
          <a:p>
            <a:pPr marL="0" indent="0" algn="ctr">
              <a:lnSpc>
                <a:spcPct val="50000"/>
              </a:lnSpc>
              <a:buNone/>
            </a:pPr>
            <a:r>
              <a:rPr lang="ru-RU" sz="1400" dirty="0" smtClean="0">
                <a:solidFill>
                  <a:schemeClr val="bg1">
                    <a:lumMod val="95000"/>
                  </a:schemeClr>
                </a:solidFill>
              </a:rPr>
              <a:t>2023 </a:t>
            </a:r>
            <a:r>
              <a:rPr lang="ru-RU" sz="1200" dirty="0" smtClean="0">
                <a:solidFill>
                  <a:schemeClr val="bg1">
                    <a:lumMod val="95000"/>
                  </a:schemeClr>
                </a:solidFill>
              </a:rPr>
              <a:t>г</a:t>
            </a:r>
            <a:r>
              <a:rPr lang="ru-RU" sz="1200" dirty="0">
                <a:solidFill>
                  <a:schemeClr val="bg1">
                    <a:lumMod val="95000"/>
                  </a:schemeClr>
                </a:solidFill>
              </a:rPr>
              <a:t>.</a:t>
            </a:r>
          </a:p>
        </p:txBody>
      </p:sp>
      <p:sp>
        <p:nvSpPr>
          <p:cNvPr id="13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1236000" y="2406358"/>
            <a:ext cx="9729825" cy="2125267"/>
          </a:xfrm>
          <a:prstGeom prst="rect">
            <a:avLst/>
          </a:prstGeom>
          <a:solidFill>
            <a:sysClr val="window" lastClr="FFFFFF">
              <a:lumMod val="75000"/>
              <a:alpha val="60000"/>
            </a:sys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300" b="1" i="0" u="none" strike="noStrike" kern="1200" cap="none" spc="0" normalizeH="0" baseline="0" noProof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Итоги проведения </a:t>
            </a:r>
            <a:br>
              <a:rPr kumimoji="0" lang="ru-RU" sz="4300" b="1" i="0" u="none" strike="noStrike" kern="1200" cap="none" spc="0" normalizeH="0" baseline="0" noProof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ru-RU" sz="4300" b="1" i="0" u="none" strike="noStrike" kern="1200" cap="none" spc="0" normalizeH="0" baseline="0" noProof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ОРВ, экспертизы и ОФВ </a:t>
            </a:r>
            <a:br>
              <a:rPr kumimoji="0" lang="ru-RU" sz="4300" b="1" i="0" u="none" strike="noStrike" kern="1200" cap="none" spc="0" normalizeH="0" baseline="0" noProof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ru-RU" sz="4300" b="1" i="0" u="none" strike="noStrike" kern="1200" cap="none" spc="0" normalizeH="0" baseline="0" noProof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за 2022 год</a:t>
            </a:r>
            <a:endParaRPr kumimoji="0" lang="ru-RU" sz="43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6944" y="1103293"/>
            <a:ext cx="836736" cy="941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21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Прямоугольник 39"/>
          <p:cNvSpPr/>
          <p:nvPr/>
        </p:nvSpPr>
        <p:spPr>
          <a:xfrm>
            <a:off x="451778" y="1132284"/>
            <a:ext cx="6205657" cy="4514424"/>
          </a:xfrm>
          <a:prstGeom prst="rect">
            <a:avLst/>
          </a:prstGeom>
          <a:pattFill prst="wdDnDiag">
            <a:fgClr>
              <a:srgbClr val="EFEFEF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Прямоугольник с двумя усеченными противолежащими углами 64"/>
          <p:cNvSpPr/>
          <p:nvPr/>
        </p:nvSpPr>
        <p:spPr>
          <a:xfrm>
            <a:off x="0" y="180931"/>
            <a:ext cx="12192456" cy="810521"/>
          </a:xfrm>
          <a:prstGeom prst="snip2DiagRect">
            <a:avLst/>
          </a:prstGeom>
          <a:solidFill>
            <a:srgbClr val="1990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23" name="Диаграмма 22"/>
          <p:cNvGraphicFramePr/>
          <p:nvPr>
            <p:extLst>
              <p:ext uri="{D42A27DB-BD31-4B8C-83A1-F6EECF244321}">
                <p14:modId xmlns:p14="http://schemas.microsoft.com/office/powerpoint/2010/main" val="3213835379"/>
              </p:ext>
            </p:extLst>
          </p:nvPr>
        </p:nvGraphicFramePr>
        <p:xfrm>
          <a:off x="921928" y="1167069"/>
          <a:ext cx="1473814" cy="13628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Прямоугольник с двумя усеченными противолежащими углами 9"/>
          <p:cNvSpPr/>
          <p:nvPr/>
        </p:nvSpPr>
        <p:spPr>
          <a:xfrm>
            <a:off x="228" y="271697"/>
            <a:ext cx="12192000" cy="624423"/>
          </a:xfrm>
          <a:prstGeom prst="snip2DiagRect">
            <a:avLst>
              <a:gd name="adj1" fmla="val 0"/>
              <a:gd name="adj2" fmla="val 25916"/>
            </a:avLst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ИТОГИ ОРВ, ЭКСПЕРТИЗЫ И </a:t>
            </a:r>
            <a:r>
              <a:rPr lang="ru-RU" sz="2800" b="1" dirty="0" smtClean="0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ОФВ за </a:t>
            </a:r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2022 год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3485603" y="3004542"/>
            <a:ext cx="2995095" cy="800219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3200" b="1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</a:defRPr>
            </a:lvl1pPr>
          </a:lstStyle>
          <a:p>
            <a:r>
              <a:rPr lang="ru-RU" dirty="0" smtClean="0"/>
              <a:t>ЭКСПЕРТИЗЫ </a:t>
            </a:r>
            <a:endParaRPr lang="ru-RU" dirty="0"/>
          </a:p>
          <a:p>
            <a:r>
              <a:rPr lang="ru-RU" sz="1400" dirty="0"/>
              <a:t>муниципальных НПА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485603" y="4535058"/>
            <a:ext cx="2863831" cy="800219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</a:rPr>
              <a:t>ОФВ</a:t>
            </a:r>
            <a:endParaRPr lang="ru-RU" sz="32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schemeClr val="bg1">
                    <a:lumMod val="65000"/>
                    <a:alpha val="62000"/>
                  </a:schemeClr>
                </a:outerShdw>
              </a:effectLst>
            </a:endParaRPr>
          </a:p>
          <a:p>
            <a:r>
              <a:rPr lang="ru-RU" sz="1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</a:rPr>
              <a:t>муниципальных НПА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485603" y="1388884"/>
            <a:ext cx="2667837" cy="800219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</a:rPr>
              <a:t>ОРВ</a:t>
            </a:r>
            <a:endParaRPr lang="ru-RU" sz="32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schemeClr val="bg1">
                    <a:lumMod val="65000"/>
                    <a:alpha val="62000"/>
                  </a:schemeClr>
                </a:outerShdw>
              </a:effectLst>
            </a:endParaRPr>
          </a:p>
          <a:p>
            <a:r>
              <a:rPr lang="ru-RU" sz="1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</a:rPr>
              <a:t>проектов муниципальных НПА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69753" y="5691191"/>
            <a:ext cx="6382388" cy="1015663"/>
          </a:xfrm>
          <a:prstGeom prst="rect">
            <a:avLst/>
          </a:prstGeom>
          <a:solidFill>
            <a:schemeClr val="bg1">
              <a:alpha val="79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355600"/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Замечания </a:t>
            </a: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уполномоченного органа </a:t>
            </a:r>
            <a:r>
              <a:rPr lang="ru-RU" sz="20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устранены</a:t>
            </a: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, </a:t>
            </a:r>
            <a:endParaRPr lang="en-US" sz="2000" b="1" dirty="0" smtClean="0">
              <a:solidFill>
                <a:schemeClr val="tx1">
                  <a:lumMod val="65000"/>
                  <a:lumOff val="35000"/>
                </a:schemeClr>
              </a:solidFill>
              <a:latin typeface="Gabriola" panose="04040605051002020D02" pitchFamily="82" charset="0"/>
            </a:endParaRPr>
          </a:p>
          <a:p>
            <a:pPr marL="355600"/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в </a:t>
            </a: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проектах муниципальных НПА </a:t>
            </a:r>
            <a:r>
              <a:rPr lang="ru-RU" sz="20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исключены</a:t>
            </a: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 </a:t>
            </a: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положения, </a:t>
            </a:r>
            <a:endParaRPr lang="en-US" sz="2000" b="1" dirty="0" smtClean="0">
              <a:solidFill>
                <a:schemeClr val="tx1">
                  <a:lumMod val="65000"/>
                  <a:lumOff val="35000"/>
                </a:schemeClr>
              </a:solidFill>
              <a:latin typeface="Gabriola" panose="04040605051002020D02" pitchFamily="82" charset="0"/>
            </a:endParaRPr>
          </a:p>
          <a:p>
            <a:pPr marL="355600"/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которые препятствуют ведению предпринимательской деятельности</a:t>
            </a:r>
            <a:endParaRPr lang="ru-RU" sz="2000" b="1" dirty="0">
              <a:solidFill>
                <a:schemeClr val="tx1">
                  <a:lumMod val="65000"/>
                  <a:lumOff val="35000"/>
                </a:schemeClr>
              </a:solidFill>
              <a:latin typeface="Gabriola" panose="04040605051002020D02" pitchFamily="82" charset="0"/>
            </a:endParaRPr>
          </a:p>
        </p:txBody>
      </p:sp>
      <p:pic>
        <p:nvPicPr>
          <p:cNvPr id="35" name="Рисунок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99" y="364158"/>
            <a:ext cx="394474" cy="444065"/>
          </a:xfrm>
          <a:prstGeom prst="rect">
            <a:avLst/>
          </a:prstGeom>
        </p:spPr>
      </p:pic>
      <p:sp>
        <p:nvSpPr>
          <p:cNvPr id="37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11733602" y="6356844"/>
            <a:ext cx="457799" cy="50115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chemeClr val="bg1">
                    <a:lumMod val="75000"/>
                    <a:alpha val="53000"/>
                  </a:schemeClr>
                </a:solidFill>
                <a:latin typeface="+mn-lt"/>
                <a:ea typeface="+mn-ea"/>
                <a:cs typeface="+mn-cs"/>
              </a:rPr>
              <a:t>2</a:t>
            </a:r>
            <a:endParaRPr lang="ru-RU" sz="3200" b="1" dirty="0">
              <a:solidFill>
                <a:schemeClr val="bg1">
                  <a:lumMod val="75000"/>
                  <a:alpha val="53000"/>
                </a:schemeClr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39" name="Группа 38"/>
          <p:cNvGrpSpPr/>
          <p:nvPr/>
        </p:nvGrpSpPr>
        <p:grpSpPr>
          <a:xfrm>
            <a:off x="7226324" y="1167069"/>
            <a:ext cx="4085209" cy="3101758"/>
            <a:chOff x="-20245" y="3661062"/>
            <a:chExt cx="4861627" cy="3215067"/>
          </a:xfrm>
        </p:grpSpPr>
        <p:pic>
          <p:nvPicPr>
            <p:cNvPr id="44" name="Рисунок 4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3681047"/>
              <a:ext cx="4774131" cy="3186213"/>
            </a:xfrm>
            <a:prstGeom prst="snip2Diag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</a:ln>
            <a:effectLst/>
            <a:scene3d>
              <a:camera prst="orthographicFront"/>
              <a:lightRig rig="twoPt" dir="t">
                <a:rot lat="0" lon="0" rev="7200000"/>
              </a:lightRig>
            </a:scene3d>
            <a:sp3d>
              <a:contourClr>
                <a:srgbClr val="FFFFFF"/>
              </a:contourClr>
            </a:sp3d>
          </p:spPr>
        </p:pic>
        <p:sp>
          <p:nvSpPr>
            <p:cNvPr id="45" name="Прямоугольник с двумя усеченными противолежащими углами 44"/>
            <p:cNvSpPr/>
            <p:nvPr/>
          </p:nvSpPr>
          <p:spPr>
            <a:xfrm>
              <a:off x="-20245" y="3661062"/>
              <a:ext cx="4861627" cy="3215067"/>
            </a:xfrm>
            <a:prstGeom prst="snip2DiagRect">
              <a:avLst/>
            </a:prstGeom>
            <a:solidFill>
              <a:srgbClr val="EFEFEF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5" name="Прямоугольник с двумя усеченными противолежащими углами 24"/>
          <p:cNvSpPr/>
          <p:nvPr/>
        </p:nvSpPr>
        <p:spPr>
          <a:xfrm>
            <a:off x="7921025" y="4157781"/>
            <a:ext cx="3819921" cy="2150882"/>
          </a:xfrm>
          <a:prstGeom prst="snip2DiagRect">
            <a:avLst/>
          </a:prstGeom>
          <a:solidFill>
            <a:srgbClr val="EFEFEF">
              <a:alpha val="77000"/>
            </a:srgbClr>
          </a:solidFill>
          <a:ln w="158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8452152" y="4106443"/>
            <a:ext cx="2886538" cy="892552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ВЫДАНО</a:t>
            </a:r>
          </a:p>
          <a:p>
            <a:pPr algn="ctr"/>
            <a:r>
              <a:rPr lang="ru-RU" sz="2800" b="1" u="sng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26 заключений </a:t>
            </a:r>
            <a:endParaRPr lang="ru-RU" sz="2800" b="1" u="sng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9106039" y="5092649"/>
            <a:ext cx="2634908" cy="461665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положительные</a:t>
            </a:r>
            <a:endParaRPr lang="ru-RU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9227600" y="5595472"/>
            <a:ext cx="2417485" cy="461665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отрицательные</a:t>
            </a:r>
            <a:endParaRPr lang="ru-RU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28" name="Диаграмма 27"/>
          <p:cNvGraphicFramePr/>
          <p:nvPr>
            <p:extLst>
              <p:ext uri="{D42A27DB-BD31-4B8C-83A1-F6EECF244321}">
                <p14:modId xmlns:p14="http://schemas.microsoft.com/office/powerpoint/2010/main" val="2117390658"/>
              </p:ext>
            </p:extLst>
          </p:nvPr>
        </p:nvGraphicFramePr>
        <p:xfrm>
          <a:off x="927771" y="2693354"/>
          <a:ext cx="1473814" cy="13628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34" name="Диаграмма 33"/>
          <p:cNvGraphicFramePr/>
          <p:nvPr>
            <p:extLst>
              <p:ext uri="{D42A27DB-BD31-4B8C-83A1-F6EECF244321}">
                <p14:modId xmlns:p14="http://schemas.microsoft.com/office/powerpoint/2010/main" val="3402260822"/>
              </p:ext>
            </p:extLst>
          </p:nvPr>
        </p:nvGraphicFramePr>
        <p:xfrm>
          <a:off x="927771" y="4249256"/>
          <a:ext cx="1473814" cy="13628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cxnSp>
        <p:nvCxnSpPr>
          <p:cNvPr id="36" name="Прямая соединительная линия 35"/>
          <p:cNvCxnSpPr/>
          <p:nvPr/>
        </p:nvCxnSpPr>
        <p:spPr>
          <a:xfrm>
            <a:off x="760176" y="4143064"/>
            <a:ext cx="5618005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/>
          <p:nvPr/>
        </p:nvCxnSpPr>
        <p:spPr>
          <a:xfrm>
            <a:off x="747893" y="2574147"/>
            <a:ext cx="5618005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2672565" y="1043631"/>
            <a:ext cx="1100134" cy="110799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6600" b="1" dirty="0" smtClean="0">
                <a:solidFill>
                  <a:srgbClr val="F2675B"/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19</a:t>
            </a:r>
            <a:endParaRPr lang="ru-RU" sz="3600" b="1" dirty="0">
              <a:solidFill>
                <a:srgbClr val="F2675B"/>
              </a:solidFill>
              <a:effectLst>
                <a:outerShdw blurRad="50800" dist="38100" dir="2700000" algn="tl" rotWithShape="0">
                  <a:schemeClr val="bg1">
                    <a:lumMod val="65000"/>
                    <a:alpha val="62000"/>
                  </a:scheme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672565" y="2609708"/>
            <a:ext cx="1100134" cy="110799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US" sz="6600" b="1" dirty="0" smtClean="0">
                <a:solidFill>
                  <a:srgbClr val="F2675B"/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4</a:t>
            </a:r>
            <a:endParaRPr lang="ru-RU" sz="3600" b="1" dirty="0">
              <a:solidFill>
                <a:srgbClr val="F2675B"/>
              </a:solidFill>
              <a:effectLst>
                <a:outerShdw blurRad="50800" dist="38100" dir="2700000" algn="tl" rotWithShape="0">
                  <a:schemeClr val="bg1">
                    <a:lumMod val="65000"/>
                    <a:alpha val="62000"/>
                  </a:scheme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672565" y="4106443"/>
            <a:ext cx="1100134" cy="110799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US" sz="6600" b="1" dirty="0" smtClean="0">
                <a:solidFill>
                  <a:srgbClr val="F2675B"/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3</a:t>
            </a:r>
            <a:endParaRPr lang="ru-RU" sz="3600" b="1" dirty="0">
              <a:solidFill>
                <a:srgbClr val="F2675B"/>
              </a:solidFill>
              <a:effectLst>
                <a:outerShdw blurRad="50800" dist="38100" dir="2700000" algn="tl" rotWithShape="0">
                  <a:schemeClr val="bg1">
                    <a:lumMod val="65000"/>
                    <a:alpha val="62000"/>
                  </a:schemeClr>
                </a:outerShdw>
              </a:effectLst>
              <a:latin typeface="Gabriola" panose="04040605051002020D02" pitchFamily="82" charset="0"/>
            </a:endParaRPr>
          </a:p>
        </p:txBody>
      </p:sp>
      <p:cxnSp>
        <p:nvCxnSpPr>
          <p:cNvPr id="52" name="Прямая соединительная линия 51"/>
          <p:cNvCxnSpPr/>
          <p:nvPr/>
        </p:nvCxnSpPr>
        <p:spPr>
          <a:xfrm flipV="1">
            <a:off x="2488016" y="1433593"/>
            <a:ext cx="0" cy="3882331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4" name="Диаграмма 53"/>
          <p:cNvGraphicFramePr/>
          <p:nvPr>
            <p:extLst>
              <p:ext uri="{D42A27DB-BD31-4B8C-83A1-F6EECF244321}">
                <p14:modId xmlns:p14="http://schemas.microsoft.com/office/powerpoint/2010/main" val="3202879249"/>
              </p:ext>
            </p:extLst>
          </p:nvPr>
        </p:nvGraphicFramePr>
        <p:xfrm>
          <a:off x="933188" y="2691720"/>
          <a:ext cx="1473814" cy="13628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55" name="Диаграмма 54"/>
          <p:cNvGraphicFramePr/>
          <p:nvPr>
            <p:extLst>
              <p:ext uri="{D42A27DB-BD31-4B8C-83A1-F6EECF244321}">
                <p14:modId xmlns:p14="http://schemas.microsoft.com/office/powerpoint/2010/main" val="507869715"/>
              </p:ext>
            </p:extLst>
          </p:nvPr>
        </p:nvGraphicFramePr>
        <p:xfrm>
          <a:off x="942905" y="4293522"/>
          <a:ext cx="1473814" cy="13628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56" name="TextBox 55"/>
          <p:cNvSpPr txBox="1"/>
          <p:nvPr/>
        </p:nvSpPr>
        <p:spPr>
          <a:xfrm>
            <a:off x="8526856" y="4632838"/>
            <a:ext cx="720980" cy="1015663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solidFill>
                  <a:srgbClr val="1C90B6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abriola" panose="04040605051002020D02" pitchFamily="82" charset="0"/>
              </a:rPr>
              <a:t>22</a:t>
            </a:r>
            <a:endParaRPr lang="ru-RU" sz="5400" b="1" dirty="0">
              <a:solidFill>
                <a:schemeClr val="tx1">
                  <a:lumMod val="65000"/>
                  <a:lumOff val="35000"/>
                </a:schemeClr>
              </a:solidFill>
              <a:latin typeface="Gabriola" panose="04040605051002020D02" pitchFamily="82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8616127" y="5167398"/>
            <a:ext cx="631709" cy="1015663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solidFill>
                  <a:srgbClr val="F2675B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abriola" panose="04040605051002020D02" pitchFamily="82" charset="0"/>
              </a:rPr>
              <a:t>4</a:t>
            </a:r>
            <a:endParaRPr lang="ru-RU" sz="5400" b="1" dirty="0">
              <a:solidFill>
                <a:srgbClr val="F2675B"/>
              </a:solidFill>
              <a:latin typeface="Gabriola" panose="04040605051002020D02" pitchFamily="82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173650" y="5503138"/>
            <a:ext cx="631709" cy="646331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F2675B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SemiLight Condensed" panose="020B0502040204020203" pitchFamily="34" charset="0"/>
              </a:rPr>
              <a:t>х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8049896" y="4904815"/>
            <a:ext cx="566230" cy="646331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5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3600" b="1" dirty="0">
                <a:solidFill>
                  <a:srgbClr val="1C90B6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v</a:t>
            </a:r>
            <a:endParaRPr lang="ru-RU" sz="3600" b="1" dirty="0">
              <a:solidFill>
                <a:srgbClr val="1C90B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Bahnschrift Light" panose="020B0502040204020203" pitchFamily="34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403374" y="5136722"/>
            <a:ext cx="709514" cy="186204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11500" b="1" dirty="0" smtClean="0">
                <a:solidFill>
                  <a:srgbClr val="1990B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!</a:t>
            </a:r>
            <a:r>
              <a:rPr lang="ru-RU" sz="9600" b="1" dirty="0" smtClean="0">
                <a:solidFill>
                  <a:srgbClr val="1990B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endParaRPr lang="ru-RU" sz="4400" b="1" dirty="0">
              <a:solidFill>
                <a:srgbClr val="1990BA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379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606765" y="1155239"/>
            <a:ext cx="11012952" cy="5563049"/>
            <a:chOff x="575131" y="1172662"/>
            <a:chExt cx="11012952" cy="5563049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artisticBlu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5131" y="1191815"/>
              <a:ext cx="11012952" cy="5543896"/>
            </a:xfrm>
            <a:prstGeom prst="rect">
              <a:avLst/>
            </a:prstGeom>
          </p:spPr>
        </p:pic>
        <p:sp>
          <p:nvSpPr>
            <p:cNvPr id="89" name="Прямоугольник 88"/>
            <p:cNvSpPr/>
            <p:nvPr/>
          </p:nvSpPr>
          <p:spPr>
            <a:xfrm>
              <a:off x="575131" y="1172662"/>
              <a:ext cx="11012951" cy="5563049"/>
            </a:xfrm>
            <a:prstGeom prst="rect">
              <a:avLst/>
            </a:prstGeom>
            <a:solidFill>
              <a:srgbClr val="EFEFEF">
                <a:alpha val="7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" name="Прямоугольник с двумя усеченными противолежащими углами 2"/>
          <p:cNvSpPr/>
          <p:nvPr/>
        </p:nvSpPr>
        <p:spPr>
          <a:xfrm>
            <a:off x="0" y="180931"/>
            <a:ext cx="12192456" cy="810521"/>
          </a:xfrm>
          <a:prstGeom prst="snip2DiagRect">
            <a:avLst/>
          </a:prstGeom>
          <a:solidFill>
            <a:srgbClr val="1990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с двумя усеченными противолежащими углами 9"/>
          <p:cNvSpPr/>
          <p:nvPr/>
        </p:nvSpPr>
        <p:spPr>
          <a:xfrm>
            <a:off x="0" y="85128"/>
            <a:ext cx="12192456" cy="991731"/>
          </a:xfrm>
          <a:prstGeom prst="snip2Diag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4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СОГЛАШЕНИЯ АДМИНИСТРАЦИИ ГОРОДА </a:t>
            </a:r>
          </a:p>
          <a:p>
            <a:pPr algn="ctr">
              <a:spcAft>
                <a:spcPts val="0"/>
              </a:spcAft>
            </a:pPr>
            <a:r>
              <a:rPr lang="ru-RU" sz="24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О ВЗАИМОДЕЙСТВИИ </a:t>
            </a:r>
            <a:r>
              <a:rPr lang="ru-RU" sz="2400" b="1" dirty="0" smtClean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С </a:t>
            </a:r>
            <a:r>
              <a:rPr lang="ru-RU" sz="24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БИЗНЕСОМ И НАУЧНЫМ СООБЩЕСТВОМ</a:t>
            </a:r>
          </a:p>
        </p:txBody>
      </p:sp>
      <p:pic>
        <p:nvPicPr>
          <p:cNvPr id="85" name="Рисунок 8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99" y="364158"/>
            <a:ext cx="394474" cy="444065"/>
          </a:xfrm>
          <a:prstGeom prst="rect">
            <a:avLst/>
          </a:prstGeom>
        </p:spPr>
      </p:pic>
      <p:sp>
        <p:nvSpPr>
          <p:cNvPr id="86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11733602" y="6356844"/>
            <a:ext cx="457799" cy="50115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chemeClr val="bg1">
                    <a:lumMod val="75000"/>
                    <a:alpha val="53000"/>
                  </a:schemeClr>
                </a:solidFill>
                <a:latin typeface="+mn-lt"/>
                <a:ea typeface="+mn-ea"/>
                <a:cs typeface="+mn-cs"/>
              </a:rPr>
              <a:t>3</a:t>
            </a:r>
            <a:endParaRPr lang="ru-RU" sz="3200" b="1" dirty="0">
              <a:solidFill>
                <a:schemeClr val="bg1">
                  <a:lumMod val="75000"/>
                  <a:alpha val="53000"/>
                </a:schemeClr>
              </a:solidFill>
              <a:latin typeface="+mn-lt"/>
              <a:ea typeface="+mn-ea"/>
              <a:cs typeface="+mn-cs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5820151"/>
              </p:ext>
            </p:extLst>
          </p:nvPr>
        </p:nvGraphicFramePr>
        <p:xfrm>
          <a:off x="606764" y="1155239"/>
          <a:ext cx="11012952" cy="554389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{C083E6E3-FA7D-4D7B-A595-EF9225AFEA82}</a:tableStyleId>
              </a:tblPr>
              <a:tblGrid>
                <a:gridCol w="571156">
                  <a:extLst>
                    <a:ext uri="{9D8B030D-6E8A-4147-A177-3AD203B41FA5}">
                      <a16:colId xmlns:a16="http://schemas.microsoft.com/office/drawing/2014/main" val="3649350001"/>
                    </a:ext>
                  </a:extLst>
                </a:gridCol>
                <a:gridCol w="4935321">
                  <a:extLst>
                    <a:ext uri="{9D8B030D-6E8A-4147-A177-3AD203B41FA5}">
                      <a16:colId xmlns:a16="http://schemas.microsoft.com/office/drawing/2014/main" val="312480481"/>
                    </a:ext>
                  </a:extLst>
                </a:gridCol>
                <a:gridCol w="596540">
                  <a:extLst>
                    <a:ext uri="{9D8B030D-6E8A-4147-A177-3AD203B41FA5}">
                      <a16:colId xmlns:a16="http://schemas.microsoft.com/office/drawing/2014/main" val="3199852871"/>
                    </a:ext>
                  </a:extLst>
                </a:gridCol>
                <a:gridCol w="4909935">
                  <a:extLst>
                    <a:ext uri="{9D8B030D-6E8A-4147-A177-3AD203B41FA5}">
                      <a16:colId xmlns:a16="http://schemas.microsoft.com/office/drawing/2014/main" val="1495745590"/>
                    </a:ext>
                  </a:extLst>
                </a:gridCol>
              </a:tblGrid>
              <a:tr h="369134"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800" b="1" dirty="0" smtClean="0">
                          <a:effectLst/>
                          <a:latin typeface="Gabriola" panose="04040605051002020D02" pitchFamily="82" charset="0"/>
                        </a:rPr>
                        <a:t>1</a:t>
                      </a:r>
                      <a:endParaRPr lang="ru-RU" sz="18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 err="1" smtClean="0">
                          <a:effectLst/>
                          <a:latin typeface="Gabriola" panose="04040605051002020D02" pitchFamily="82" charset="0"/>
                        </a:rPr>
                        <a:t>Нижневартовская</a:t>
                      </a:r>
                      <a:r>
                        <a:rPr lang="ru-RU" sz="1800" b="1" dirty="0" smtClean="0">
                          <a:effectLst/>
                          <a:latin typeface="Gabriola" panose="04040605051002020D02" pitchFamily="82" charset="0"/>
                        </a:rPr>
                        <a:t> Торгово-промышленная  палата  </a:t>
                      </a:r>
                      <a:r>
                        <a:rPr lang="ru-RU" sz="1600" b="0" i="0" dirty="0" smtClean="0">
                          <a:effectLst/>
                          <a:latin typeface="Gabriola" panose="04040605051002020D02" pitchFamily="82" charset="0"/>
                        </a:rPr>
                        <a:t>(2 соглашения)</a:t>
                      </a:r>
                      <a:endParaRPr lang="ru-RU" sz="1400" b="0" i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377" rtl="0" eaLnBrk="1" latinLnBrk="0" hangingPunct="1">
                        <a:spcAft>
                          <a:spcPts val="0"/>
                        </a:spcAft>
                      </a:pPr>
                      <a:r>
                        <a:rPr lang="ru-RU" sz="1800" b="1" kern="1200" smtClean="0">
                          <a:effectLst/>
                          <a:latin typeface="Gabriola" panose="04040605051002020D02" pitchFamily="82" charset="0"/>
                        </a:rPr>
                        <a:t>13</a:t>
                      </a:r>
                      <a:endParaRPr lang="ru-RU" sz="18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Gabriola" panose="04040605051002020D02" pitchFamily="82" charset="0"/>
                        </a:rPr>
                        <a:t>ХМРО  "Деловая Россия"</a:t>
                      </a:r>
                      <a:endParaRPr lang="ru-RU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8358838"/>
                  </a:ext>
                </a:extLst>
              </a:tr>
              <a:tr h="3506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Gabriola" panose="04040605051002020D02" pitchFamily="82" charset="0"/>
                        </a:rPr>
                        <a:t>2</a:t>
                      </a:r>
                      <a:endParaRPr lang="ru-RU" sz="18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Gabriola" panose="04040605051002020D02" pitchFamily="82" charset="0"/>
                        </a:rPr>
                        <a:t>Западно-Сибирская ассоциация строителей</a:t>
                      </a:r>
                      <a:endParaRPr lang="ru-RU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377" rtl="0" eaLnBrk="1" latinLnBrk="0" hangingPunct="1">
                        <a:spcAft>
                          <a:spcPts val="0"/>
                        </a:spcAft>
                      </a:pPr>
                      <a:r>
                        <a:rPr lang="ru-RU" sz="1800" b="1" kern="1200" smtClean="0">
                          <a:effectLst/>
                          <a:latin typeface="Gabriola" panose="04040605051002020D02" pitchFamily="82" charset="0"/>
                        </a:rPr>
                        <a:t>14</a:t>
                      </a:r>
                      <a:endParaRPr lang="ru-RU" sz="18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smtClean="0">
                          <a:effectLst/>
                          <a:latin typeface="Gabriola" panose="04040605051002020D02" pitchFamily="82" charset="0"/>
                        </a:rPr>
                        <a:t>АО "Управляющая компания №1"</a:t>
                      </a:r>
                      <a:endParaRPr lang="ru-RU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22237560"/>
                  </a:ext>
                </a:extLst>
              </a:tr>
              <a:tr h="3691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smtClean="0">
                          <a:effectLst/>
                          <a:latin typeface="Gabriola" panose="04040605051002020D02" pitchFamily="82" charset="0"/>
                        </a:rPr>
                        <a:t>3</a:t>
                      </a:r>
                      <a:endParaRPr lang="ru-RU" sz="18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Gabriola" panose="04040605051002020D02" pitchFamily="82" charset="0"/>
                        </a:rPr>
                        <a:t>ООО "Союз архитекторов России" </a:t>
                      </a:r>
                      <a:endParaRPr lang="ru-RU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377" rtl="0" eaLnBrk="1" latinLnBrk="0" hangingPunct="1">
                        <a:spcAft>
                          <a:spcPts val="0"/>
                        </a:spcAft>
                      </a:pPr>
                      <a:r>
                        <a:rPr lang="ru-RU" sz="1800" b="1" kern="1200" dirty="0" smtClean="0">
                          <a:effectLst/>
                          <a:latin typeface="Gabriola" panose="04040605051002020D02" pitchFamily="82" charset="0"/>
                        </a:rPr>
                        <a:t>15</a:t>
                      </a:r>
                      <a:endParaRPr lang="ru-RU" sz="18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+mn-ea"/>
                        <a:cs typeface="+mn-cs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effectLst/>
                          <a:latin typeface="Gabriola" panose="04040605051002020D02" pitchFamily="82" charset="0"/>
                        </a:rPr>
                        <a:t>АО "Управляющая компания №2</a:t>
                      </a:r>
                      <a:r>
                        <a:rPr lang="ru-RU" sz="1800" b="1" dirty="0" smtClean="0">
                          <a:effectLst/>
                          <a:latin typeface="Gabriola" panose="04040605051002020D02" pitchFamily="82" charset="0"/>
                        </a:rPr>
                        <a:t>"</a:t>
                      </a:r>
                      <a:endParaRPr lang="ru-RU" sz="14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67836770"/>
                  </a:ext>
                </a:extLst>
              </a:tr>
              <a:tr h="3978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smtClean="0">
                          <a:effectLst/>
                          <a:latin typeface="Gabriola" panose="04040605051002020D02" pitchFamily="82" charset="0"/>
                        </a:rPr>
                        <a:t>4</a:t>
                      </a:r>
                      <a:endParaRPr lang="ru-RU" sz="18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Gabriola" panose="04040605051002020D02" pitchFamily="82" charset="0"/>
                        </a:rPr>
                        <a:t>ХМРО "Опора России"</a:t>
                      </a:r>
                      <a:endParaRPr lang="ru-RU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377" rtl="0" eaLnBrk="1" latinLnBrk="0" hangingPunct="1">
                        <a:spcAft>
                          <a:spcPts val="0"/>
                        </a:spcAft>
                      </a:pPr>
                      <a:r>
                        <a:rPr lang="ru-RU" sz="1800" b="1" kern="1200" smtClean="0">
                          <a:effectLst/>
                          <a:latin typeface="Gabriola" panose="04040605051002020D02" pitchFamily="82" charset="0"/>
                        </a:rPr>
                        <a:t>16</a:t>
                      </a:r>
                      <a:endParaRPr lang="ru-RU" sz="18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smtClean="0">
                          <a:effectLst/>
                          <a:latin typeface="Gabriola" panose="04040605051002020D02" pitchFamily="82" charset="0"/>
                        </a:rPr>
                        <a:t>МУП города Нижневартовска "ПРЭТ №3"</a:t>
                      </a:r>
                      <a:endParaRPr lang="ru-RU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37524480"/>
                  </a:ext>
                </a:extLst>
              </a:tr>
              <a:tr h="2637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smtClean="0">
                          <a:effectLst/>
                          <a:latin typeface="Gabriola" panose="04040605051002020D02" pitchFamily="82" charset="0"/>
                        </a:rPr>
                        <a:t>5</a:t>
                      </a:r>
                      <a:endParaRPr lang="ru-RU" sz="18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Gabriola" panose="04040605051002020D02" pitchFamily="82" charset="0"/>
                        </a:rPr>
                        <a:t>ФГАОУ ВО "Южно-Уральский государственный университет (национальный исследовательский университет)"</a:t>
                      </a:r>
                      <a:endParaRPr lang="ru-RU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377" rtl="0" eaLnBrk="1" latinLnBrk="0" hangingPunct="1">
                        <a:spcAft>
                          <a:spcPts val="0"/>
                        </a:spcAft>
                      </a:pPr>
                      <a:r>
                        <a:rPr lang="ru-RU" sz="1800" b="1" kern="1200" smtClean="0">
                          <a:effectLst/>
                          <a:latin typeface="Gabriola" panose="04040605051002020D02" pitchFamily="82" charset="0"/>
                        </a:rPr>
                        <a:t>17</a:t>
                      </a:r>
                      <a:endParaRPr lang="ru-RU" sz="18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smtClean="0">
                          <a:effectLst/>
                          <a:latin typeface="Gabriola" panose="04040605051002020D02" pitchFamily="82" charset="0"/>
                        </a:rPr>
                        <a:t>МБУ "Управление по дорожному хозяйству и благоустройству города Нижневартовска"</a:t>
                      </a:r>
                      <a:endParaRPr lang="ru-RU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54257296"/>
                  </a:ext>
                </a:extLst>
              </a:tr>
              <a:tr h="3839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smtClean="0">
                          <a:effectLst/>
                          <a:latin typeface="Gabriola" panose="04040605051002020D02" pitchFamily="82" charset="0"/>
                        </a:rPr>
                        <a:t>6</a:t>
                      </a:r>
                      <a:endParaRPr lang="ru-RU" sz="18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effectLst/>
                          <a:latin typeface="Gabriola" panose="04040605051002020D02" pitchFamily="82" charset="0"/>
                        </a:rPr>
                        <a:t>ФГБОУ ВО  "</a:t>
                      </a:r>
                      <a:r>
                        <a:rPr lang="ru-RU" sz="1800" b="1" kern="1200" dirty="0" err="1" smtClean="0">
                          <a:effectLst/>
                          <a:latin typeface="Gabriola" panose="04040605051002020D02" pitchFamily="82" charset="0"/>
                        </a:rPr>
                        <a:t>Нижневартовский</a:t>
                      </a:r>
                      <a:r>
                        <a:rPr lang="ru-RU" sz="1800" b="1" kern="1200" dirty="0" smtClean="0">
                          <a:effectLst/>
                          <a:latin typeface="Gabriola" panose="04040605051002020D02" pitchFamily="82" charset="0"/>
                        </a:rPr>
                        <a:t> государственный университет</a:t>
                      </a:r>
                      <a:r>
                        <a:rPr lang="ru-RU" sz="1800" b="1" dirty="0" smtClean="0">
                          <a:effectLst/>
                          <a:latin typeface="Gabriola" panose="04040605051002020D02" pitchFamily="82" charset="0"/>
                        </a:rPr>
                        <a:t>"</a:t>
                      </a:r>
                      <a:endParaRPr lang="ru-RU" sz="14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377" rtl="0" eaLnBrk="1" latinLnBrk="0" hangingPunct="1">
                        <a:spcAft>
                          <a:spcPts val="0"/>
                        </a:spcAft>
                      </a:pPr>
                      <a:r>
                        <a:rPr lang="ru-RU" sz="1800" b="1" kern="1200" dirty="0" smtClean="0">
                          <a:effectLst/>
                          <a:latin typeface="Gabriola" panose="04040605051002020D02" pitchFamily="82" charset="0"/>
                        </a:rPr>
                        <a:t>18</a:t>
                      </a:r>
                      <a:endParaRPr lang="ru-RU" sz="18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Gabriola" panose="04040605051002020D02" pitchFamily="82" charset="0"/>
                        </a:rPr>
                        <a:t>АО "Жилищный трест №1"	</a:t>
                      </a:r>
                      <a:endParaRPr lang="ru-RU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45462763"/>
                  </a:ext>
                </a:extLst>
              </a:tr>
              <a:tr h="3971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smtClean="0">
                          <a:effectLst/>
                          <a:latin typeface="Gabriola" panose="04040605051002020D02" pitchFamily="82" charset="0"/>
                        </a:rPr>
                        <a:t>7</a:t>
                      </a:r>
                      <a:endParaRPr lang="ru-RU" sz="18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effectLst/>
                          <a:latin typeface="Gabriola" panose="04040605051002020D02" pitchFamily="82" charset="0"/>
                        </a:rPr>
                        <a:t>АО "Городские электрические сети"</a:t>
                      </a:r>
                      <a:endParaRPr lang="ru-RU" sz="1800" b="1" kern="12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+mn-ea"/>
                        <a:cs typeface="+mn-cs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377" rtl="0" eaLnBrk="1" latinLnBrk="0" hangingPunct="1">
                        <a:spcAft>
                          <a:spcPts val="0"/>
                        </a:spcAft>
                      </a:pPr>
                      <a:r>
                        <a:rPr lang="ru-RU" sz="1800" b="1" kern="1200" dirty="0" smtClean="0">
                          <a:effectLst/>
                          <a:latin typeface="Gabriola" panose="04040605051002020D02" pitchFamily="82" charset="0"/>
                        </a:rPr>
                        <a:t>19</a:t>
                      </a:r>
                      <a:endParaRPr lang="ru-RU" sz="18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Gabriola" panose="04040605051002020D02" pitchFamily="82" charset="0"/>
                        </a:rPr>
                        <a:t>ИП Мустафина Олеся Вадимовна</a:t>
                      </a:r>
                      <a:endParaRPr lang="ru-RU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10390863"/>
                  </a:ext>
                </a:extLst>
              </a:tr>
              <a:tr h="4344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smtClean="0">
                          <a:effectLst/>
                          <a:latin typeface="Gabriola" panose="04040605051002020D02" pitchFamily="82" charset="0"/>
                        </a:rPr>
                        <a:t>8</a:t>
                      </a:r>
                      <a:endParaRPr lang="ru-RU" sz="18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effectLst/>
                          <a:latin typeface="Gabriola" panose="04040605051002020D02" pitchFamily="82" charset="0"/>
                        </a:rPr>
                        <a:t>ООО "</a:t>
                      </a:r>
                      <a:r>
                        <a:rPr lang="ru-RU" sz="1800" b="1" dirty="0" err="1" smtClean="0">
                          <a:effectLst/>
                          <a:latin typeface="Gabriola" panose="04040605051002020D02" pitchFamily="82" charset="0"/>
                        </a:rPr>
                        <a:t>Кроха.Ру</a:t>
                      </a:r>
                      <a:r>
                        <a:rPr lang="ru-RU" sz="1800" b="1" dirty="0" smtClean="0">
                          <a:effectLst/>
                          <a:latin typeface="Gabriola" panose="04040605051002020D02" pitchFamily="82" charset="0"/>
                        </a:rPr>
                        <a:t>"</a:t>
                      </a:r>
                      <a:endParaRPr lang="ru-RU" sz="14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377" rtl="0" eaLnBrk="1" latinLnBrk="0" hangingPunct="1">
                        <a:spcAft>
                          <a:spcPts val="0"/>
                        </a:spcAft>
                      </a:pPr>
                      <a:r>
                        <a:rPr lang="ru-RU" sz="1800" b="1" kern="1200" dirty="0" smtClean="0">
                          <a:effectLst/>
                          <a:latin typeface="Gabriola" panose="04040605051002020D02" pitchFamily="82" charset="0"/>
                        </a:rPr>
                        <a:t>20</a:t>
                      </a:r>
                      <a:endParaRPr lang="ru-RU" sz="18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Gabriola" panose="04040605051002020D02" pitchFamily="82" charset="0"/>
                        </a:rPr>
                        <a:t>ИП Карпенко Светлана Владимировна</a:t>
                      </a:r>
                      <a:r>
                        <a:rPr lang="ru-RU" sz="1100" b="1" dirty="0" smtClean="0">
                          <a:effectLst/>
                          <a:latin typeface="Gabriola" panose="04040605051002020D02" pitchFamily="82" charset="0"/>
                        </a:rPr>
                        <a:t> </a:t>
                      </a:r>
                      <a:endParaRPr lang="ru-RU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4460632"/>
                  </a:ext>
                </a:extLst>
              </a:tr>
              <a:tr h="406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Gabriola" panose="04040605051002020D02" pitchFamily="82" charset="0"/>
                        </a:rPr>
                        <a:t>9</a:t>
                      </a:r>
                      <a:endParaRPr lang="ru-RU" sz="18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effectLst/>
                          <a:latin typeface="Gabriola" panose="04040605051002020D02" pitchFamily="82" charset="0"/>
                        </a:rPr>
                        <a:t>ООО "Европа"</a:t>
                      </a:r>
                      <a:endParaRPr lang="ru-RU" sz="18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377" rtl="0" eaLnBrk="1" latinLnBrk="0" hangingPunct="1">
                        <a:spcAft>
                          <a:spcPts val="0"/>
                        </a:spcAft>
                      </a:pPr>
                      <a:r>
                        <a:rPr lang="ru-RU" sz="1800" b="1" kern="1200" dirty="0" smtClean="0">
                          <a:effectLst/>
                          <a:latin typeface="Gabriola" panose="04040605051002020D02" pitchFamily="82" charset="0"/>
                        </a:rPr>
                        <a:t>21</a:t>
                      </a:r>
                      <a:endParaRPr lang="ru-RU" sz="18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Gabriola" panose="04040605051002020D02" pitchFamily="82" charset="0"/>
                        </a:rPr>
                        <a:t>ИП Куприенко Наталья Владимировна</a:t>
                      </a:r>
                      <a:endParaRPr lang="ru-RU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6406092"/>
                  </a:ext>
                </a:extLst>
              </a:tr>
              <a:tr h="399565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smtClean="0">
                          <a:effectLst/>
                          <a:latin typeface="Gabriola" panose="04040605051002020D02" pitchFamily="82" charset="0"/>
                        </a:rPr>
                        <a:t>10</a:t>
                      </a:r>
                      <a:endParaRPr lang="ru-RU" sz="18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just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effectLst/>
                          <a:latin typeface="Gabriola" panose="04040605051002020D02" pitchFamily="82" charset="0"/>
                        </a:rPr>
                        <a:t>ООО "</a:t>
                      </a:r>
                      <a:r>
                        <a:rPr lang="ru-RU" sz="1800" b="1" dirty="0" err="1" smtClean="0">
                          <a:effectLst/>
                          <a:latin typeface="Gabriola" panose="04040605051002020D02" pitchFamily="82" charset="0"/>
                        </a:rPr>
                        <a:t>Нижневартовское</a:t>
                      </a:r>
                      <a:r>
                        <a:rPr lang="ru-RU" sz="1800" b="1" dirty="0" smtClean="0">
                          <a:effectLst/>
                          <a:latin typeface="Gabriola" panose="04040605051002020D02" pitchFamily="82" charset="0"/>
                        </a:rPr>
                        <a:t> пассажирское автотранспортное предприятие №1"</a:t>
                      </a:r>
                      <a:endParaRPr lang="ru-RU" sz="14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377" rtl="0" eaLnBrk="1" latinLnBrk="0" hangingPunct="1">
                        <a:spcAft>
                          <a:spcPts val="0"/>
                        </a:spcAft>
                      </a:pPr>
                      <a:endParaRPr lang="ru-RU" sz="18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5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</a:endParaRPr>
                    </a:p>
                  </a:txBody>
                  <a:tcPr marL="42383" marR="42383" marT="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0590124"/>
                  </a:ext>
                </a:extLst>
              </a:tr>
              <a:tr h="263717"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just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dirty="0" smtClean="0"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377" rtl="0" eaLnBrk="1" latinLnBrk="0" hangingPunct="1">
                        <a:spcAft>
                          <a:spcPts val="0"/>
                        </a:spcAft>
                      </a:pPr>
                      <a:r>
                        <a:rPr lang="ru-RU" sz="1800" b="1" kern="1200" dirty="0" smtClean="0">
                          <a:effectLst/>
                          <a:latin typeface="Gabriola" panose="04040605051002020D02" pitchFamily="82" charset="0"/>
                        </a:rPr>
                        <a:t>22</a:t>
                      </a:r>
                      <a:endParaRPr lang="ru-RU" sz="18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+mn-ea"/>
                        <a:cs typeface="+mn-cs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kern="1200" dirty="0" smtClean="0">
                          <a:effectLst/>
                          <a:latin typeface="Gabriola" panose="04040605051002020D02" pitchFamily="82" charset="0"/>
                        </a:rPr>
                        <a:t>ООО  "</a:t>
                      </a:r>
                      <a:r>
                        <a:rPr lang="ru-RU" sz="1800" b="1" kern="1200" dirty="0" err="1" smtClean="0">
                          <a:effectLst/>
                          <a:latin typeface="Gabriola" panose="04040605051002020D02" pitchFamily="82" charset="0"/>
                        </a:rPr>
                        <a:t>Нижневартовский</a:t>
                      </a:r>
                      <a:r>
                        <a:rPr lang="ru-RU" sz="1800" b="1" kern="1200" dirty="0" smtClean="0">
                          <a:effectLst/>
                          <a:latin typeface="Gabriola" panose="04040605051002020D02" pitchFamily="82" charset="0"/>
                        </a:rPr>
                        <a:t>  рыбоконсервный комбинат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kern="1200" dirty="0" smtClean="0">
                          <a:effectLst/>
                          <a:latin typeface="Gabriola" panose="04040605051002020D02" pitchFamily="82" charset="0"/>
                        </a:rPr>
                        <a:t>"Санта – Мария"  </a:t>
                      </a:r>
                      <a:endParaRPr lang="ru-RU" sz="18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+mn-ea"/>
                        <a:cs typeface="+mn-cs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5971148"/>
                  </a:ext>
                </a:extLst>
              </a:tr>
              <a:tr h="263717"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effectLst/>
                          <a:latin typeface="Gabriola" panose="04040605051002020D02" pitchFamily="82" charset="0"/>
                        </a:rPr>
                        <a:t>11</a:t>
                      </a:r>
                      <a:endParaRPr lang="ru-RU" sz="18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effectLst/>
                          <a:latin typeface="Gabriola" panose="04040605051002020D02" pitchFamily="82" charset="0"/>
                        </a:rPr>
                        <a:t>АО "</a:t>
                      </a:r>
                      <a:r>
                        <a:rPr lang="ru-RU" sz="1800" b="1" kern="1200" dirty="0" err="1" smtClean="0">
                          <a:effectLst/>
                          <a:latin typeface="Gabriola" panose="04040605051002020D02" pitchFamily="82" charset="0"/>
                        </a:rPr>
                        <a:t>Нижневартовское</a:t>
                      </a:r>
                      <a:r>
                        <a:rPr lang="ru-RU" sz="1800" b="1" kern="1200" dirty="0" smtClean="0">
                          <a:effectLst/>
                          <a:latin typeface="Gabriola" panose="04040605051002020D02" pitchFamily="82" charset="0"/>
                        </a:rPr>
                        <a:t> пассажирское автотранспортное предприятие №2"</a:t>
                      </a:r>
                      <a:endParaRPr lang="ru-RU" sz="1800" b="1" kern="12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+mn-ea"/>
                        <a:cs typeface="+mn-cs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377" rtl="0" eaLnBrk="1" latinLnBrk="0" hangingPunct="1">
                        <a:spcAft>
                          <a:spcPts val="0"/>
                        </a:spcAft>
                      </a:pPr>
                      <a:r>
                        <a:rPr lang="ru-RU" sz="1800" b="1" kern="1200" smtClean="0">
                          <a:effectLst/>
                          <a:latin typeface="Gabriola" panose="04040605051002020D02" pitchFamily="82" charset="0"/>
                        </a:rPr>
                        <a:t>23</a:t>
                      </a:r>
                      <a:endParaRPr lang="ru-RU" sz="18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+mn-ea"/>
                        <a:cs typeface="+mn-cs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kern="1200" dirty="0" smtClean="0">
                          <a:effectLst/>
                          <a:latin typeface="Gabriola" panose="04040605051002020D02" pitchFamily="82" charset="0"/>
                        </a:rPr>
                        <a:t>Уполномоченный по защите прав предпринимателей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kern="1200" dirty="0" smtClean="0">
                          <a:effectLst/>
                          <a:latin typeface="Gabriola" panose="04040605051002020D02" pitchFamily="82" charset="0"/>
                        </a:rPr>
                        <a:t>в Ханты-Мансийском автономном округе – Югре </a:t>
                      </a:r>
                      <a:endParaRPr lang="ru-RU" sz="18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+mn-ea"/>
                        <a:cs typeface="+mn-cs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54252038"/>
                  </a:ext>
                </a:extLst>
              </a:tr>
              <a:tr h="3897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Gabriola" panose="04040605051002020D02" pitchFamily="82" charset="0"/>
                        </a:rPr>
                        <a:t>12</a:t>
                      </a:r>
                      <a:endParaRPr lang="ru-RU" sz="18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Times New Roman" panose="02020603050405020304" pitchFamily="18" charset="0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effectLst/>
                          <a:latin typeface="Gabriola" panose="04040605051002020D02" pitchFamily="82" charset="0"/>
                        </a:rPr>
                        <a:t>ЗАО "</a:t>
                      </a:r>
                      <a:r>
                        <a:rPr lang="ru-RU" sz="1800" b="1" kern="1200" dirty="0" err="1" smtClean="0">
                          <a:effectLst/>
                          <a:latin typeface="Gabriola" panose="04040605051002020D02" pitchFamily="82" charset="0"/>
                        </a:rPr>
                        <a:t>Нижневартовскстройдеталь</a:t>
                      </a:r>
                      <a:r>
                        <a:rPr lang="ru-RU" sz="1800" b="1" kern="1200" dirty="0" smtClean="0">
                          <a:effectLst/>
                          <a:latin typeface="Gabriola" panose="04040605051002020D02" pitchFamily="82" charset="0"/>
                        </a:rPr>
                        <a:t>"</a:t>
                      </a:r>
                      <a:endParaRPr lang="ru-RU" sz="1800" b="1" kern="12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+mn-ea"/>
                        <a:cs typeface="+mn-cs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377" rtl="0" eaLnBrk="1" latinLnBrk="0" hangingPunct="1">
                        <a:spcAft>
                          <a:spcPts val="0"/>
                        </a:spcAft>
                      </a:pPr>
                      <a:r>
                        <a:rPr lang="ru-RU" sz="1600" b="1" kern="1200" smtClean="0">
                          <a:effectLst/>
                          <a:latin typeface="Gabriola" panose="04040605051002020D02" pitchFamily="82" charset="0"/>
                        </a:rPr>
                        <a:t>24</a:t>
                      </a:r>
                      <a:endParaRPr lang="ru-RU" sz="16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+mn-ea"/>
                        <a:cs typeface="+mn-cs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kern="1200" dirty="0" smtClean="0">
                          <a:effectLst/>
                          <a:latin typeface="Gabriola" panose="04040605051002020D02" pitchFamily="82" charset="0"/>
                        </a:rPr>
                        <a:t>ООО "Управляющая компания "Диалог"</a:t>
                      </a:r>
                      <a:endParaRPr lang="ru-RU" sz="1800" b="1" kern="12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abriola" panose="04040605051002020D02" pitchFamily="82" charset="0"/>
                        <a:ea typeface="+mn-ea"/>
                        <a:cs typeface="+mn-cs"/>
                      </a:endParaRPr>
                    </a:p>
                  </a:txBody>
                  <a:tcPr marL="42383" marR="42383" marT="0" marB="0" anchor="b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4775078"/>
                  </a:ext>
                </a:extLst>
              </a:tr>
            </a:tbl>
          </a:graphicData>
        </a:graphic>
      </p:graphicFrame>
      <p:sp>
        <p:nvSpPr>
          <p:cNvPr id="88" name="Прямоугольник 87"/>
          <p:cNvSpPr/>
          <p:nvPr/>
        </p:nvSpPr>
        <p:spPr>
          <a:xfrm>
            <a:off x="8040668" y="4566434"/>
            <a:ext cx="1686001" cy="707886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2675B"/>
                </a:solidFill>
                <a:latin typeface="Gabriola" panose="04040605051002020D02" pitchFamily="82" charset="0"/>
              </a:rPr>
              <a:t>в </a:t>
            </a:r>
            <a:r>
              <a:rPr lang="ru-RU" sz="4000" b="1" u="sng" dirty="0" smtClean="0">
                <a:solidFill>
                  <a:srgbClr val="F2675B"/>
                </a:solidFill>
                <a:latin typeface="Gabriola" panose="04040605051002020D02" pitchFamily="82" charset="0"/>
              </a:rPr>
              <a:t>2022</a:t>
            </a:r>
            <a:r>
              <a:rPr lang="ru-RU" sz="3200" b="1" dirty="0" smtClean="0">
                <a:solidFill>
                  <a:srgbClr val="F2675B"/>
                </a:solidFill>
                <a:latin typeface="Gabriola" panose="04040605051002020D02" pitchFamily="82" charset="0"/>
              </a:rPr>
              <a:t> </a:t>
            </a:r>
            <a:r>
              <a:rPr lang="ru-RU" sz="2800" b="1" dirty="0" smtClean="0">
                <a:solidFill>
                  <a:srgbClr val="F2675B"/>
                </a:solidFill>
                <a:latin typeface="Gabriola" panose="04040605051002020D02" pitchFamily="82" charset="0"/>
              </a:rPr>
              <a:t>году</a:t>
            </a:r>
            <a:endParaRPr lang="ru-RU" sz="2800" b="1" dirty="0">
              <a:solidFill>
                <a:srgbClr val="F2675B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4501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091" y="0"/>
            <a:ext cx="4572000" cy="6858000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-56690" y="0"/>
            <a:ext cx="4055466" cy="6858000"/>
          </a:xfrm>
          <a:prstGeom prst="rect">
            <a:avLst/>
          </a:prstGeom>
          <a:solidFill>
            <a:srgbClr val="EFEFEF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>
            <a:off x="3908898" y="0"/>
            <a:ext cx="8283102" cy="6858000"/>
          </a:xfrm>
          <a:prstGeom prst="rect">
            <a:avLst/>
          </a:prstGeom>
          <a:pattFill prst="wdDnDiag">
            <a:fgClr>
              <a:srgbClr val="EFEFEF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двумя усеченными противолежащими углами 20"/>
          <p:cNvSpPr/>
          <p:nvPr/>
        </p:nvSpPr>
        <p:spPr>
          <a:xfrm>
            <a:off x="0" y="180931"/>
            <a:ext cx="12192456" cy="810521"/>
          </a:xfrm>
          <a:prstGeom prst="snip2DiagRect">
            <a:avLst/>
          </a:prstGeom>
          <a:solidFill>
            <a:srgbClr val="1990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73536" y="331245"/>
            <a:ext cx="1152122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ВЗАИМОДЕЙСТВИЕ </a:t>
            </a:r>
            <a:r>
              <a:rPr lang="ru-RU" sz="2800" b="1" dirty="0" smtClean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С </a:t>
            </a:r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БИЗНЕСОМ И НАУЧНЫМ СООБЩЕСТВОМ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10718" y="1939101"/>
            <a:ext cx="33705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При проведении </a:t>
            </a:r>
            <a:endParaRPr lang="ru-RU" sz="20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публичных </a:t>
            </a: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консультаций </a:t>
            </a:r>
            <a:endParaRPr lang="ru-RU" sz="20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от </a:t>
            </a: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представителей </a:t>
            </a: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бизнеса </a:t>
            </a:r>
          </a:p>
          <a:p>
            <a:pPr algn="ctr"/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и научного сообщества </a:t>
            </a:r>
          </a:p>
          <a:p>
            <a:pPr algn="ctr"/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поступило</a:t>
            </a:r>
            <a:endParaRPr lang="ru-RU" sz="2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660704" y="1337721"/>
            <a:ext cx="15314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b="1" dirty="0" smtClean="0">
                <a:solidFill>
                  <a:srgbClr val="3FA8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71</a:t>
            </a:r>
            <a:r>
              <a:rPr lang="ru-RU" sz="3600" b="1" dirty="0" smtClean="0">
                <a:solidFill>
                  <a:srgbClr val="3FA8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%</a:t>
            </a:r>
            <a:endParaRPr lang="ru-RU" sz="3600" b="1" dirty="0">
              <a:solidFill>
                <a:srgbClr val="3FA8A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901923" y="2908597"/>
            <a:ext cx="12902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b="1" dirty="0" smtClean="0">
                <a:solidFill>
                  <a:srgbClr val="1990B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72</a:t>
            </a:r>
            <a:r>
              <a:rPr lang="ru-RU" sz="3600" b="1" dirty="0" smtClean="0">
                <a:solidFill>
                  <a:srgbClr val="1990B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%</a:t>
            </a:r>
            <a:endParaRPr lang="ru-RU" sz="3600" b="1" dirty="0">
              <a:solidFill>
                <a:srgbClr val="1990B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633929" y="1801377"/>
            <a:ext cx="380306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u="sng" dirty="0" smtClean="0">
                <a:solidFill>
                  <a:srgbClr val="3FA8A4"/>
                </a:solidFill>
              </a:rPr>
              <a:t>105 отзывов</a:t>
            </a:r>
            <a:r>
              <a:rPr lang="en-US" sz="2400" b="1" u="sng" dirty="0" smtClean="0">
                <a:solidFill>
                  <a:srgbClr val="3FA8A4"/>
                </a:solidFill>
              </a:rPr>
              <a:t> </a:t>
            </a:r>
          </a:p>
          <a:p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 </a:t>
            </a: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электронном виде </a:t>
            </a:r>
            <a:endParaRPr lang="ru-RU" sz="20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через </a:t>
            </a: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Портал ОРВ </a:t>
            </a: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Югр</a:t>
            </a: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ы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7633929" y="3304289"/>
            <a:ext cx="436083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u="sng" dirty="0" smtClean="0">
                <a:solidFill>
                  <a:srgbClr val="1990BA"/>
                </a:solidFill>
              </a:rPr>
              <a:t>107 </a:t>
            </a:r>
            <a:r>
              <a:rPr lang="ru-RU" sz="2400" b="1" u="sng" dirty="0">
                <a:solidFill>
                  <a:srgbClr val="1990BA"/>
                </a:solidFill>
              </a:rPr>
              <a:t>отзывов</a:t>
            </a:r>
            <a:r>
              <a:rPr lang="en-US" sz="2400" b="1" u="sng" dirty="0">
                <a:solidFill>
                  <a:srgbClr val="1990BA"/>
                </a:solidFill>
              </a:rPr>
              <a:t> </a:t>
            </a:r>
          </a:p>
          <a:p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от субъектов</a:t>
            </a: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с которыми заключены соглашения о </a:t>
            </a: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взаимодействии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901923" y="4429632"/>
            <a:ext cx="12902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b="1" dirty="0" smtClean="0">
                <a:solidFill>
                  <a:srgbClr val="0058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98</a:t>
            </a:r>
            <a:r>
              <a:rPr lang="ru-RU" sz="3600" b="1" dirty="0" smtClean="0">
                <a:solidFill>
                  <a:srgbClr val="0058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%</a:t>
            </a:r>
            <a:endParaRPr lang="ru-RU" sz="3600" b="1" dirty="0">
              <a:solidFill>
                <a:srgbClr val="0058A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633929" y="4726653"/>
            <a:ext cx="3803062" cy="107721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sz="2400" b="1" u="sng" dirty="0" smtClean="0">
                <a:solidFill>
                  <a:srgbClr val="0058A2"/>
                </a:solidFill>
              </a:rPr>
              <a:t>146 </a:t>
            </a:r>
            <a:r>
              <a:rPr lang="ru-RU" sz="2400" b="1" u="sng" dirty="0">
                <a:solidFill>
                  <a:srgbClr val="0058A2"/>
                </a:solidFill>
              </a:rPr>
              <a:t>отзывов</a:t>
            </a:r>
            <a:r>
              <a:rPr lang="en-US" sz="2400" b="1" u="sng" dirty="0">
                <a:solidFill>
                  <a:srgbClr val="0058A2"/>
                </a:solidFill>
              </a:rPr>
              <a:t> </a:t>
            </a:r>
          </a:p>
          <a:p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об отсутствии предложений </a:t>
            </a:r>
          </a:p>
          <a:p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и замечаний</a:t>
            </a: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99" y="364158"/>
            <a:ext cx="394474" cy="44406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308398" y="3395524"/>
            <a:ext cx="33548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>
                <a:solidFill>
                  <a:srgbClr val="F2675B"/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148</a:t>
            </a:r>
            <a:r>
              <a:rPr lang="ru-RU" sz="6000" b="1" dirty="0">
                <a:solidFill>
                  <a:srgbClr val="F2675B"/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ru-RU" sz="4000" b="1" dirty="0">
                <a:solidFill>
                  <a:srgbClr val="F2675B"/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отзывов</a:t>
            </a:r>
          </a:p>
        </p:txBody>
      </p:sp>
      <p:graphicFrame>
        <p:nvGraphicFramePr>
          <p:cNvPr id="24" name="Диаграмма 23"/>
          <p:cNvGraphicFramePr/>
          <p:nvPr>
            <p:extLst>
              <p:ext uri="{D42A27DB-BD31-4B8C-83A1-F6EECF244321}">
                <p14:modId xmlns:p14="http://schemas.microsoft.com/office/powerpoint/2010/main" val="858647742"/>
              </p:ext>
            </p:extLst>
          </p:nvPr>
        </p:nvGraphicFramePr>
        <p:xfrm>
          <a:off x="4250104" y="1453062"/>
          <a:ext cx="1584442" cy="15808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6" name="Диаграмма 25"/>
          <p:cNvGraphicFramePr/>
          <p:nvPr>
            <p:extLst>
              <p:ext uri="{D42A27DB-BD31-4B8C-83A1-F6EECF244321}">
                <p14:modId xmlns:p14="http://schemas.microsoft.com/office/powerpoint/2010/main" val="3802994349"/>
              </p:ext>
            </p:extLst>
          </p:nvPr>
        </p:nvGraphicFramePr>
        <p:xfrm>
          <a:off x="4250104" y="3029519"/>
          <a:ext cx="1584442" cy="15808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9" name="Диаграмма 28"/>
          <p:cNvGraphicFramePr/>
          <p:nvPr>
            <p:extLst>
              <p:ext uri="{D42A27DB-BD31-4B8C-83A1-F6EECF244321}">
                <p14:modId xmlns:p14="http://schemas.microsoft.com/office/powerpoint/2010/main" val="1601763061"/>
              </p:ext>
            </p:extLst>
          </p:nvPr>
        </p:nvGraphicFramePr>
        <p:xfrm>
          <a:off x="4247783" y="4595532"/>
          <a:ext cx="1584442" cy="15808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8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11733602" y="6356844"/>
            <a:ext cx="457799" cy="50115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chemeClr val="bg1">
                    <a:lumMod val="75000"/>
                    <a:alpha val="53000"/>
                  </a:schemeClr>
                </a:solidFill>
                <a:latin typeface="+mn-lt"/>
                <a:ea typeface="+mn-ea"/>
                <a:cs typeface="+mn-cs"/>
              </a:rPr>
              <a:t>4</a:t>
            </a:r>
            <a:endParaRPr lang="ru-RU" sz="3200" b="1" dirty="0">
              <a:solidFill>
                <a:schemeClr val="bg1">
                  <a:lumMod val="75000"/>
                  <a:alpha val="53000"/>
                </a:schemeClr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3285" y="4638832"/>
            <a:ext cx="905038" cy="905038"/>
          </a:xfrm>
          <a:prstGeom prst="rect">
            <a:avLst/>
          </a:prstGeom>
        </p:spPr>
      </p:pic>
      <p:cxnSp>
        <p:nvCxnSpPr>
          <p:cNvPr id="20" name="Прямая соединительная линия 19"/>
          <p:cNvCxnSpPr/>
          <p:nvPr/>
        </p:nvCxnSpPr>
        <p:spPr>
          <a:xfrm flipV="1">
            <a:off x="7409895" y="1337721"/>
            <a:ext cx="0" cy="5114107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0993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Прямоугольник с двумя усеченными противолежащими углами 34"/>
          <p:cNvSpPr/>
          <p:nvPr/>
        </p:nvSpPr>
        <p:spPr>
          <a:xfrm>
            <a:off x="0" y="180931"/>
            <a:ext cx="12192456" cy="810521"/>
          </a:xfrm>
          <a:prstGeom prst="snip2DiagRect">
            <a:avLst/>
          </a:prstGeom>
          <a:solidFill>
            <a:srgbClr val="1990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697833" y="310116"/>
            <a:ext cx="1121127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b="1" dirty="0" smtClean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ОТЗЫВЫ В ЭЛЕКТРОННОМ ВИДЕ ЧЕРЕЗ ПОРТАЛ ОРВ ЮГРЫ</a:t>
            </a:r>
            <a:endParaRPr lang="ru-RU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5948329" y="1769930"/>
            <a:ext cx="5803529" cy="4670058"/>
            <a:chOff x="6780294" y="3102678"/>
            <a:chExt cx="2584734" cy="1655359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255"/>
            <a:stretch/>
          </p:blipFill>
          <p:spPr>
            <a:xfrm>
              <a:off x="6780294" y="3102678"/>
              <a:ext cx="2584638" cy="1655359"/>
            </a:xfrm>
            <a:prstGeom prst="snip2Diag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</a:ln>
            <a:effectLst/>
            <a:scene3d>
              <a:camera prst="orthographicFront"/>
              <a:lightRig rig="twoPt" dir="t">
                <a:rot lat="0" lon="0" rev="7200000"/>
              </a:lightRig>
            </a:scene3d>
            <a:sp3d>
              <a:contourClr>
                <a:srgbClr val="FFFFFF"/>
              </a:contourClr>
            </a:sp3d>
          </p:spPr>
        </p:pic>
        <p:sp>
          <p:nvSpPr>
            <p:cNvPr id="25" name="Прямоугольник 24"/>
            <p:cNvSpPr/>
            <p:nvPr/>
          </p:nvSpPr>
          <p:spPr>
            <a:xfrm>
              <a:off x="6780390" y="3102678"/>
              <a:ext cx="2584638" cy="1655359"/>
            </a:xfrm>
            <a:prstGeom prst="rect">
              <a:avLst/>
            </a:prstGeom>
            <a:solidFill>
              <a:srgbClr val="EFEFEF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553454" y="3407347"/>
            <a:ext cx="2459257" cy="2823893"/>
            <a:chOff x="717081" y="3503597"/>
            <a:chExt cx="2459257" cy="2823893"/>
          </a:xfrm>
        </p:grpSpPr>
        <p:sp>
          <p:nvSpPr>
            <p:cNvPr id="3" name="Стрелка вправо 2"/>
            <p:cNvSpPr/>
            <p:nvPr/>
          </p:nvSpPr>
          <p:spPr>
            <a:xfrm rot="16200000">
              <a:off x="554524" y="3810534"/>
              <a:ext cx="2784374" cy="2170500"/>
            </a:xfrm>
            <a:prstGeom prst="rightArrow">
              <a:avLst>
                <a:gd name="adj1" fmla="val 99593"/>
                <a:gd name="adj2" fmla="val 31708"/>
              </a:avLst>
            </a:prstGeom>
            <a:solidFill>
              <a:srgbClr val="F267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9" name="Группа 8"/>
            <p:cNvGrpSpPr/>
            <p:nvPr/>
          </p:nvGrpSpPr>
          <p:grpSpPr>
            <a:xfrm>
              <a:off x="972152" y="5886920"/>
              <a:ext cx="760395" cy="261485"/>
              <a:chOff x="933651" y="5619551"/>
              <a:chExt cx="760395" cy="261485"/>
            </a:xfrm>
          </p:grpSpPr>
          <p:cxnSp>
            <p:nvCxnSpPr>
              <p:cNvPr id="8" name="Прямая соединительная линия 7"/>
              <p:cNvCxnSpPr/>
              <p:nvPr/>
            </p:nvCxnSpPr>
            <p:spPr>
              <a:xfrm>
                <a:off x="933651" y="5881036"/>
                <a:ext cx="760395" cy="0"/>
              </a:xfrm>
              <a:prstGeom prst="line">
                <a:avLst/>
              </a:prstGeom>
              <a:ln w="38100">
                <a:solidFill>
                  <a:srgbClr val="F0F0F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Прямая соединительная линия 20"/>
              <p:cNvCxnSpPr/>
              <p:nvPr/>
            </p:nvCxnSpPr>
            <p:spPr>
              <a:xfrm>
                <a:off x="933651" y="5792805"/>
                <a:ext cx="760395" cy="0"/>
              </a:xfrm>
              <a:prstGeom prst="line">
                <a:avLst/>
              </a:prstGeom>
              <a:ln w="38100">
                <a:solidFill>
                  <a:srgbClr val="F0F0F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Прямая соединительная линия 21"/>
              <p:cNvCxnSpPr/>
              <p:nvPr/>
            </p:nvCxnSpPr>
            <p:spPr>
              <a:xfrm>
                <a:off x="933651" y="5706178"/>
                <a:ext cx="760395" cy="0"/>
              </a:xfrm>
              <a:prstGeom prst="line">
                <a:avLst/>
              </a:prstGeom>
              <a:ln w="38100">
                <a:solidFill>
                  <a:srgbClr val="F0F0F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Прямая соединительная линия 22"/>
              <p:cNvCxnSpPr/>
              <p:nvPr/>
            </p:nvCxnSpPr>
            <p:spPr>
              <a:xfrm>
                <a:off x="933651" y="5619551"/>
                <a:ext cx="760395" cy="0"/>
              </a:xfrm>
              <a:prstGeom prst="line">
                <a:avLst/>
              </a:prstGeom>
              <a:ln w="38100">
                <a:solidFill>
                  <a:srgbClr val="F0F0F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4" name="TextBox 23"/>
            <p:cNvSpPr txBox="1"/>
            <p:nvPr/>
          </p:nvSpPr>
          <p:spPr>
            <a:xfrm>
              <a:off x="1701302" y="5619604"/>
              <a:ext cx="1256774" cy="707886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3200" b="1" dirty="0" smtClean="0">
                  <a:solidFill>
                    <a:srgbClr val="F0F0F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2021</a:t>
              </a:r>
              <a:r>
                <a:rPr lang="ru-RU" sz="4000" b="1" dirty="0" smtClean="0">
                  <a:solidFill>
                    <a:srgbClr val="F0F0F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ru-RU" sz="1600" b="1" dirty="0" smtClean="0">
                  <a:solidFill>
                    <a:srgbClr val="F0F0F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г.</a:t>
              </a:r>
              <a:endParaRPr lang="ru-RU" sz="4000" b="1" dirty="0" smtClean="0">
                <a:solidFill>
                  <a:srgbClr val="F0F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graphicFrame>
          <p:nvGraphicFramePr>
            <p:cNvPr id="14" name="Диаграмма 13"/>
            <p:cNvGraphicFramePr/>
            <p:nvPr>
              <p:extLst>
                <p:ext uri="{D42A27DB-BD31-4B8C-83A1-F6EECF244321}">
                  <p14:modId xmlns:p14="http://schemas.microsoft.com/office/powerpoint/2010/main" val="2733689819"/>
                </p:ext>
              </p:extLst>
            </p:nvPr>
          </p:nvGraphicFramePr>
          <p:xfrm>
            <a:off x="717081" y="3797462"/>
            <a:ext cx="2459257" cy="196350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31" name="TextBox 30"/>
            <p:cNvSpPr txBox="1"/>
            <p:nvPr/>
          </p:nvSpPr>
          <p:spPr>
            <a:xfrm>
              <a:off x="1508104" y="4302805"/>
              <a:ext cx="87721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44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Gabriola" panose="04040605051002020D02" pitchFamily="82" charset="0"/>
                </a:rPr>
                <a:t>46</a:t>
              </a:r>
              <a:r>
                <a:rPr lang="ru-RU" sz="24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Gabriola" panose="04040605051002020D02" pitchFamily="82" charset="0"/>
                </a:rPr>
                <a:t>%</a:t>
              </a:r>
              <a:endParaRPr lang="ru-RU" sz="24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abriola" panose="04040605051002020D02" pitchFamily="82" charset="0"/>
              </a:endParaRPr>
            </a:p>
          </p:txBody>
        </p:sp>
      </p:grpSp>
      <p:grpSp>
        <p:nvGrpSpPr>
          <p:cNvPr id="36" name="Группа 35"/>
          <p:cNvGrpSpPr/>
          <p:nvPr/>
        </p:nvGrpSpPr>
        <p:grpSpPr>
          <a:xfrm>
            <a:off x="3188329" y="2127186"/>
            <a:ext cx="2459257" cy="4104054"/>
            <a:chOff x="728319" y="2223436"/>
            <a:chExt cx="2459257" cy="4104054"/>
          </a:xfrm>
        </p:grpSpPr>
        <p:sp>
          <p:nvSpPr>
            <p:cNvPr id="37" name="Стрелка вправо 36"/>
            <p:cNvSpPr/>
            <p:nvPr/>
          </p:nvSpPr>
          <p:spPr>
            <a:xfrm rot="16200000">
              <a:off x="-85557" y="3170454"/>
              <a:ext cx="4064535" cy="2170500"/>
            </a:xfrm>
            <a:prstGeom prst="rightArrow">
              <a:avLst>
                <a:gd name="adj1" fmla="val 99593"/>
                <a:gd name="adj2" fmla="val 31708"/>
              </a:avLst>
            </a:prstGeom>
            <a:solidFill>
              <a:srgbClr val="1990B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38" name="Группа 37"/>
            <p:cNvGrpSpPr/>
            <p:nvPr/>
          </p:nvGrpSpPr>
          <p:grpSpPr>
            <a:xfrm>
              <a:off x="972152" y="5886920"/>
              <a:ext cx="760395" cy="261485"/>
              <a:chOff x="933651" y="5619551"/>
              <a:chExt cx="760395" cy="261485"/>
            </a:xfrm>
          </p:grpSpPr>
          <p:cxnSp>
            <p:nvCxnSpPr>
              <p:cNvPr id="42" name="Прямая соединительная линия 41"/>
              <p:cNvCxnSpPr/>
              <p:nvPr/>
            </p:nvCxnSpPr>
            <p:spPr>
              <a:xfrm>
                <a:off x="933651" y="5881036"/>
                <a:ext cx="760395" cy="0"/>
              </a:xfrm>
              <a:prstGeom prst="line">
                <a:avLst/>
              </a:prstGeom>
              <a:ln w="38100">
                <a:solidFill>
                  <a:srgbClr val="F0F0F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Прямая соединительная линия 42"/>
              <p:cNvCxnSpPr/>
              <p:nvPr/>
            </p:nvCxnSpPr>
            <p:spPr>
              <a:xfrm>
                <a:off x="933651" y="5792805"/>
                <a:ext cx="760395" cy="0"/>
              </a:xfrm>
              <a:prstGeom prst="line">
                <a:avLst/>
              </a:prstGeom>
              <a:ln w="38100">
                <a:solidFill>
                  <a:srgbClr val="F0F0F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Прямая соединительная линия 43"/>
              <p:cNvCxnSpPr/>
              <p:nvPr/>
            </p:nvCxnSpPr>
            <p:spPr>
              <a:xfrm>
                <a:off x="933651" y="5706178"/>
                <a:ext cx="760395" cy="0"/>
              </a:xfrm>
              <a:prstGeom prst="line">
                <a:avLst/>
              </a:prstGeom>
              <a:ln w="38100">
                <a:solidFill>
                  <a:srgbClr val="F0F0F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Прямая соединительная линия 44"/>
              <p:cNvCxnSpPr/>
              <p:nvPr/>
            </p:nvCxnSpPr>
            <p:spPr>
              <a:xfrm>
                <a:off x="933651" y="5619551"/>
                <a:ext cx="760395" cy="0"/>
              </a:xfrm>
              <a:prstGeom prst="line">
                <a:avLst/>
              </a:prstGeom>
              <a:ln w="38100">
                <a:solidFill>
                  <a:srgbClr val="F0F0F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9" name="TextBox 38"/>
            <p:cNvSpPr txBox="1"/>
            <p:nvPr/>
          </p:nvSpPr>
          <p:spPr>
            <a:xfrm>
              <a:off x="1701302" y="5619604"/>
              <a:ext cx="1256774" cy="707886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3200" b="1" dirty="0" smtClean="0">
                  <a:solidFill>
                    <a:srgbClr val="F0F0F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2022</a:t>
              </a:r>
              <a:r>
                <a:rPr lang="ru-RU" sz="4000" b="1" dirty="0" smtClean="0">
                  <a:solidFill>
                    <a:srgbClr val="F0F0F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ru-RU" sz="1600" b="1" dirty="0" smtClean="0">
                  <a:solidFill>
                    <a:srgbClr val="F0F0F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г.</a:t>
              </a:r>
              <a:endParaRPr lang="ru-RU" sz="4000" b="1" dirty="0" smtClean="0">
                <a:solidFill>
                  <a:srgbClr val="F0F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graphicFrame>
          <p:nvGraphicFramePr>
            <p:cNvPr id="40" name="Диаграмма 39"/>
            <p:cNvGraphicFramePr/>
            <p:nvPr>
              <p:extLst>
                <p:ext uri="{D42A27DB-BD31-4B8C-83A1-F6EECF244321}">
                  <p14:modId xmlns:p14="http://schemas.microsoft.com/office/powerpoint/2010/main" val="411842354"/>
                </p:ext>
              </p:extLst>
            </p:nvPr>
          </p:nvGraphicFramePr>
          <p:xfrm>
            <a:off x="728319" y="2704564"/>
            <a:ext cx="2459257" cy="196350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41" name="TextBox 40"/>
            <p:cNvSpPr txBox="1"/>
            <p:nvPr/>
          </p:nvSpPr>
          <p:spPr>
            <a:xfrm>
              <a:off x="1550157" y="3117846"/>
              <a:ext cx="87721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48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Gabriola" panose="04040605051002020D02" pitchFamily="82" charset="0"/>
                </a:rPr>
                <a:t>71</a:t>
              </a:r>
              <a:r>
                <a:rPr lang="ru-RU" sz="24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Gabriola" panose="04040605051002020D02" pitchFamily="82" charset="0"/>
                </a:rPr>
                <a:t>%</a:t>
              </a:r>
              <a:endParaRPr lang="ru-RU" sz="24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abriola" panose="04040605051002020D02" pitchFamily="82" charset="0"/>
              </a:endParaRPr>
            </a:p>
          </p:txBody>
        </p:sp>
      </p:grp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23575" flipH="1">
            <a:off x="300617" y="1627208"/>
            <a:ext cx="3842140" cy="1921070"/>
          </a:xfrm>
          <a:prstGeom prst="rect">
            <a:avLst/>
          </a:prstGeom>
        </p:spPr>
      </p:pic>
      <p:grpSp>
        <p:nvGrpSpPr>
          <p:cNvPr id="11" name="Группа 10"/>
          <p:cNvGrpSpPr/>
          <p:nvPr/>
        </p:nvGrpSpPr>
        <p:grpSpPr>
          <a:xfrm>
            <a:off x="5934527" y="1491052"/>
            <a:ext cx="5820099" cy="954402"/>
            <a:chOff x="526094" y="2533650"/>
            <a:chExt cx="11113456" cy="1795277"/>
          </a:xfrm>
        </p:grpSpPr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52450" y="2533650"/>
              <a:ext cx="11087100" cy="1790700"/>
            </a:xfrm>
            <a:prstGeom prst="snip2Diag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</a:ln>
            <a:effectLst/>
            <a:scene3d>
              <a:camera prst="orthographicFront"/>
              <a:lightRig rig="twoPt" dir="t">
                <a:rot lat="0" lon="0" rev="7200000"/>
              </a:lightRig>
            </a:scene3d>
            <a:sp3d>
              <a:contourClr>
                <a:srgbClr val="FFFFFF"/>
              </a:contourClr>
            </a:sp3d>
          </p:spPr>
        </p:pic>
        <p:sp>
          <p:nvSpPr>
            <p:cNvPr id="32" name="Прямоугольник 31"/>
            <p:cNvSpPr/>
            <p:nvPr/>
          </p:nvSpPr>
          <p:spPr>
            <a:xfrm>
              <a:off x="526094" y="2533650"/>
              <a:ext cx="11107758" cy="1795277"/>
            </a:xfrm>
            <a:prstGeom prst="rect">
              <a:avLst/>
            </a:prstGeom>
            <a:solidFill>
              <a:srgbClr val="EFEFEF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2" name="Прямоугольник с двумя усеченными противолежащими углами 11"/>
          <p:cNvSpPr/>
          <p:nvPr/>
        </p:nvSpPr>
        <p:spPr>
          <a:xfrm>
            <a:off x="7232335" y="2445936"/>
            <a:ext cx="4522290" cy="550962"/>
          </a:xfrm>
          <a:prstGeom prst="snip2DiagRect">
            <a:avLst/>
          </a:prstGeom>
          <a:solidFill>
            <a:schemeClr val="bg1">
              <a:lumMod val="95000"/>
              <a:alpha val="79000"/>
            </a:schemeClr>
          </a:solidFill>
        </p:spPr>
        <p:txBody>
          <a:bodyPr wrap="square">
            <a:spAutoFit/>
          </a:bodyPr>
          <a:lstStyle/>
          <a:p>
            <a:r>
              <a:rPr lang="ru-RU" sz="2400" b="1" i="1" u="sng" dirty="0">
                <a:solidFill>
                  <a:srgbClr val="F2675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http://regulation.admhmao.ru/</a:t>
            </a:r>
          </a:p>
        </p:txBody>
      </p:sp>
      <p:sp>
        <p:nvSpPr>
          <p:cNvPr id="34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11733602" y="6356844"/>
            <a:ext cx="457799" cy="50115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chemeClr val="bg1">
                    <a:lumMod val="75000"/>
                    <a:alpha val="53000"/>
                  </a:schemeClr>
                </a:solidFill>
                <a:latin typeface="+mn-lt"/>
                <a:ea typeface="+mn-ea"/>
                <a:cs typeface="+mn-cs"/>
              </a:rPr>
              <a:t>5</a:t>
            </a:r>
            <a:endParaRPr lang="ru-RU" sz="3200" b="1" dirty="0">
              <a:solidFill>
                <a:schemeClr val="bg1">
                  <a:lumMod val="75000"/>
                  <a:alpha val="53000"/>
                </a:schemeClr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6" name="Рисунок 4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99" y="364158"/>
            <a:ext cx="394474" cy="444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843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Прямоугольник с двумя усеченными противолежащими углами 34"/>
          <p:cNvSpPr/>
          <p:nvPr/>
        </p:nvSpPr>
        <p:spPr>
          <a:xfrm>
            <a:off x="0" y="180931"/>
            <a:ext cx="12192456" cy="810521"/>
          </a:xfrm>
          <a:prstGeom prst="snip2DiagRect">
            <a:avLst/>
          </a:prstGeom>
          <a:solidFill>
            <a:srgbClr val="1990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697833" y="310116"/>
            <a:ext cx="1121127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b="1" dirty="0" smtClean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РАЗВИТИЕ ИНСТИТУТА ОРВ, ЭКСПЕРТИЗЫ И ОФВ</a:t>
            </a:r>
            <a:endParaRPr lang="ru-RU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4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11733602" y="6356844"/>
            <a:ext cx="457799" cy="50115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chemeClr val="bg1">
                    <a:lumMod val="75000"/>
                    <a:alpha val="53000"/>
                  </a:schemeClr>
                </a:solidFill>
                <a:latin typeface="+mn-lt"/>
                <a:ea typeface="+mn-ea"/>
                <a:cs typeface="+mn-cs"/>
              </a:rPr>
              <a:t>6</a:t>
            </a:r>
            <a:endParaRPr lang="ru-RU" sz="3200" b="1" dirty="0">
              <a:solidFill>
                <a:schemeClr val="bg1">
                  <a:lumMod val="75000"/>
                  <a:alpha val="53000"/>
                </a:schemeClr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6" name="Рисунок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99" y="364158"/>
            <a:ext cx="394474" cy="444065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1159459" y="4930041"/>
            <a:ext cx="13156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smtClean="0">
                <a:solidFill>
                  <a:srgbClr val="F2675B"/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  16</a:t>
            </a:r>
            <a:endParaRPr lang="ru-RU" sz="40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schemeClr val="bg1">
                    <a:lumMod val="65000"/>
                    <a:alpha val="62000"/>
                  </a:scheme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646976" y="5884149"/>
            <a:ext cx="25254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исполнение</a:t>
            </a:r>
            <a:endParaRPr lang="ru-RU" sz="40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schemeClr val="bg1">
                    <a:lumMod val="65000"/>
                    <a:alpha val="62000"/>
                  </a:scheme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646976" y="5321388"/>
            <a:ext cx="27788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мероприятий</a:t>
            </a:r>
            <a:endParaRPr lang="ru-RU" sz="40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schemeClr val="bg1">
                    <a:lumMod val="65000"/>
                    <a:alpha val="62000"/>
                  </a:scheme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159459" y="5530206"/>
            <a:ext cx="17107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 smtClean="0">
                <a:solidFill>
                  <a:srgbClr val="F2675B"/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100</a:t>
            </a:r>
            <a:r>
              <a:rPr lang="ru-RU" sz="3600" b="1" dirty="0" smtClean="0">
                <a:solidFill>
                  <a:srgbClr val="F2675B"/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%</a:t>
            </a:r>
            <a:endParaRPr lang="ru-RU" sz="40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schemeClr val="bg1">
                    <a:lumMod val="65000"/>
                    <a:alpha val="62000"/>
                  </a:schemeClr>
                </a:outerShdw>
              </a:effectLst>
              <a:latin typeface="Gabriola" panose="04040605051002020D02" pitchFamily="82" charset="0"/>
            </a:endParaRPr>
          </a:p>
        </p:txBody>
      </p:sp>
      <p:cxnSp>
        <p:nvCxnSpPr>
          <p:cNvPr id="52" name="Прямая соединительная линия 51"/>
          <p:cNvCxnSpPr/>
          <p:nvPr/>
        </p:nvCxnSpPr>
        <p:spPr>
          <a:xfrm flipV="1">
            <a:off x="6250685" y="1348744"/>
            <a:ext cx="0" cy="5055478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709168" y="1120637"/>
            <a:ext cx="131569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b="1" dirty="0" smtClean="0">
                <a:solidFill>
                  <a:srgbClr val="1990BA"/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10</a:t>
            </a:r>
            <a:endParaRPr lang="ru-RU" sz="4800" b="1" dirty="0">
              <a:solidFill>
                <a:srgbClr val="1990BA"/>
              </a:solidFill>
              <a:effectLst>
                <a:outerShdw blurRad="50800" dist="38100" dir="2700000" algn="tl" rotWithShape="0">
                  <a:schemeClr val="bg1">
                    <a:lumMod val="65000"/>
                    <a:alpha val="62000"/>
                  </a:scheme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116967" y="1120637"/>
            <a:ext cx="344241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м</a:t>
            </a:r>
            <a:r>
              <a:rPr lang="ru-RU" sz="40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ероприятий</a:t>
            </a:r>
          </a:p>
          <a:p>
            <a:r>
              <a:rPr lang="ru-RU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п</a:t>
            </a:r>
            <a:r>
              <a:rPr lang="ru-R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о информированию </a:t>
            </a:r>
            <a:r>
              <a:rPr lang="ru-RU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субъектов предпринимательской деятельности об участии в ОРВ</a:t>
            </a:r>
            <a:endParaRPr lang="ru-RU" sz="24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schemeClr val="bg1">
                    <a:lumMod val="65000"/>
                    <a:alpha val="62000"/>
                  </a:schemeClr>
                </a:outerShdw>
              </a:effectLst>
              <a:latin typeface="Gabriola" panose="04040605051002020D02" pitchFamily="82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33" y="1406988"/>
            <a:ext cx="4865168" cy="367605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12700" cap="sq">
            <a:solidFill>
              <a:schemeClr val="bg1">
                <a:lumMod val="85000"/>
              </a:schemeClr>
            </a:solidFill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contourClr>
              <a:srgbClr val="FFFFFF"/>
            </a:contourClr>
          </a:sp3d>
        </p:spPr>
      </p:pic>
      <p:grpSp>
        <p:nvGrpSpPr>
          <p:cNvPr id="7" name="Группа 6"/>
          <p:cNvGrpSpPr/>
          <p:nvPr/>
        </p:nvGrpSpPr>
        <p:grpSpPr>
          <a:xfrm>
            <a:off x="6870442" y="3092217"/>
            <a:ext cx="4666554" cy="3112718"/>
            <a:chOff x="5428243" y="2220639"/>
            <a:chExt cx="5255246" cy="3505391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28243" y="2220639"/>
              <a:ext cx="5255246" cy="3505391"/>
            </a:xfrm>
            <a:prstGeom prst="snip2Diag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</a:ln>
            <a:effectLst/>
            <a:scene3d>
              <a:camera prst="orthographicFront"/>
              <a:lightRig rig="twoPt" dir="t">
                <a:rot lat="0" lon="0" rev="7200000"/>
              </a:lightRig>
            </a:scene3d>
            <a:sp3d>
              <a:contourClr>
                <a:srgbClr val="FFFFFF"/>
              </a:contourClr>
            </a:sp3d>
          </p:spPr>
        </p:pic>
        <p:sp>
          <p:nvSpPr>
            <p:cNvPr id="15" name="Прямоугольник с двумя усеченными противолежащими углами 14"/>
            <p:cNvSpPr/>
            <p:nvPr/>
          </p:nvSpPr>
          <p:spPr>
            <a:xfrm>
              <a:off x="5428243" y="2220639"/>
              <a:ext cx="5255246" cy="3505391"/>
            </a:xfrm>
            <a:prstGeom prst="snip2DiagRect">
              <a:avLst/>
            </a:prstGeom>
            <a:solidFill>
              <a:srgbClr val="EFEFEF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313553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Прямоугольник с двумя усеченными противолежащими углами 34"/>
          <p:cNvSpPr/>
          <p:nvPr/>
        </p:nvSpPr>
        <p:spPr>
          <a:xfrm>
            <a:off x="0" y="180931"/>
            <a:ext cx="12192456" cy="810521"/>
          </a:xfrm>
          <a:prstGeom prst="snip2DiagRect">
            <a:avLst/>
          </a:prstGeom>
          <a:solidFill>
            <a:srgbClr val="1990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96233" y="180931"/>
            <a:ext cx="1121127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400" b="1" dirty="0" smtClean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ГОРОД НИЖНЕВАРТОВСК - ЛИДЕР КАЧЕСТВА </a:t>
            </a:r>
          </a:p>
          <a:p>
            <a:pPr algn="ctr">
              <a:spcAft>
                <a:spcPts val="0"/>
              </a:spcAft>
            </a:pPr>
            <a:r>
              <a:rPr lang="ru-RU" sz="2400" b="1" dirty="0" smtClean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ПРОВЕДЕНИЯ ОРВ НА МУНИЦИПАЛЬНОМ УРОВНЕ</a:t>
            </a:r>
            <a:endParaRPr lang="ru-RU" sz="24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4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11733602" y="6356844"/>
            <a:ext cx="457799" cy="50115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chemeClr val="bg1">
                    <a:lumMod val="75000"/>
                    <a:alpha val="53000"/>
                  </a:schemeClr>
                </a:solidFill>
                <a:latin typeface="+mn-lt"/>
                <a:ea typeface="+mn-ea"/>
                <a:cs typeface="+mn-cs"/>
              </a:rPr>
              <a:t>7</a:t>
            </a:r>
            <a:endParaRPr lang="ru-RU" sz="3200" b="1" dirty="0">
              <a:solidFill>
                <a:schemeClr val="bg1">
                  <a:lumMod val="75000"/>
                  <a:alpha val="53000"/>
                </a:schemeClr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6" name="Рисунок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99" y="364158"/>
            <a:ext cx="394474" cy="44406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8" t="1107" r="2292" b="852"/>
          <a:stretch/>
        </p:blipFill>
        <p:spPr>
          <a:xfrm>
            <a:off x="1139016" y="1220030"/>
            <a:ext cx="3848564" cy="538424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6" name="Группа 5"/>
          <p:cNvGrpSpPr/>
          <p:nvPr/>
        </p:nvGrpSpPr>
        <p:grpSpPr>
          <a:xfrm>
            <a:off x="5616573" y="991452"/>
            <a:ext cx="2015397" cy="1460894"/>
            <a:chOff x="5717157" y="1030847"/>
            <a:chExt cx="2015397" cy="1460894"/>
          </a:xfrm>
        </p:grpSpPr>
        <p:sp>
          <p:nvSpPr>
            <p:cNvPr id="18" name="TextBox 17"/>
            <p:cNvSpPr txBox="1"/>
            <p:nvPr/>
          </p:nvSpPr>
          <p:spPr>
            <a:xfrm>
              <a:off x="5717157" y="1030847"/>
              <a:ext cx="189360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7200" b="1" dirty="0" smtClean="0">
                  <a:solidFill>
                    <a:srgbClr val="F2675B"/>
                  </a:solidFill>
                  <a:effectLst>
                    <a:outerShdw blurRad="50800" dist="38100" dir="2700000" algn="tl" rotWithShape="0">
                      <a:schemeClr val="bg1">
                        <a:lumMod val="65000"/>
                        <a:alpha val="62000"/>
                      </a:schemeClr>
                    </a:outerShdw>
                  </a:effectLst>
                  <a:latin typeface="Gabriola" panose="04040605051002020D02" pitchFamily="82" charset="0"/>
                </a:rPr>
                <a:t>  </a:t>
              </a:r>
              <a:r>
                <a:rPr lang="ru-RU" sz="7200" b="1" dirty="0" smtClean="0">
                  <a:solidFill>
                    <a:srgbClr val="1990BA"/>
                  </a:solidFill>
                  <a:effectLst>
                    <a:outerShdw blurRad="50800" dist="38100" dir="2700000" algn="tl" rotWithShape="0">
                      <a:schemeClr val="bg1">
                        <a:lumMod val="65000"/>
                        <a:alpha val="62000"/>
                      </a:schemeClr>
                    </a:outerShdw>
                  </a:effectLst>
                  <a:latin typeface="Gabriola" panose="04040605051002020D02" pitchFamily="82" charset="0"/>
                </a:rPr>
                <a:t>100</a:t>
              </a:r>
              <a:endParaRPr lang="ru-RU" sz="4000" b="1" dirty="0">
                <a:solidFill>
                  <a:srgbClr val="1990BA"/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127980" y="1968521"/>
              <a:ext cx="160457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b="1" dirty="0" smtClean="0">
                  <a:solidFill>
                    <a:srgbClr val="1990BA"/>
                  </a:solidFill>
                  <a:effectLst>
                    <a:outerShdw blurRad="50800" dist="38100" dir="2700000" algn="tl" rotWithShape="0">
                      <a:schemeClr val="bg1">
                        <a:lumMod val="65000"/>
                        <a:alpha val="62000"/>
                      </a:schemeClr>
                    </a:outerShdw>
                  </a:effectLst>
                  <a:latin typeface="Gabriola" panose="04040605051002020D02" pitchFamily="82" charset="0"/>
                </a:rPr>
                <a:t>баллов</a:t>
              </a:r>
              <a:endParaRPr lang="ru-RU" sz="2800" b="1" dirty="0">
                <a:solidFill>
                  <a:srgbClr val="1990BA"/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endParaRP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5856455" y="4313344"/>
            <a:ext cx="131569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 smtClean="0">
                <a:solidFill>
                  <a:srgbClr val="F2675B"/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3</a:t>
            </a:r>
            <a:endParaRPr lang="ru-RU" sz="36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schemeClr val="bg1">
                    <a:lumMod val="65000"/>
                    <a:alpha val="62000"/>
                  </a:scheme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856455" y="5156515"/>
            <a:ext cx="13156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 smtClean="0">
                <a:solidFill>
                  <a:srgbClr val="F2675B"/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2</a:t>
            </a:r>
            <a:endParaRPr lang="ru-RU" sz="40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schemeClr val="bg1">
                    <a:lumMod val="65000"/>
                    <a:alpha val="62000"/>
                  </a:scheme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957085" y="4901186"/>
            <a:ext cx="47172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положительных </a:t>
            </a:r>
            <a:r>
              <a:rPr lang="ru-R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заключения об </a:t>
            </a:r>
            <a:r>
              <a:rPr lang="ru-RU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ОРВ </a:t>
            </a:r>
            <a:endParaRPr lang="ru-RU" sz="24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schemeClr val="bg1">
                    <a:lumMod val="65000"/>
                    <a:alpha val="62000"/>
                  </a:scheme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957085" y="5659192"/>
            <a:ext cx="47172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отрицательных </a:t>
            </a:r>
            <a:r>
              <a:rPr lang="ru-R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заключения об </a:t>
            </a:r>
            <a:r>
              <a:rPr lang="ru-RU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экспертизе</a:t>
            </a:r>
            <a:endParaRPr lang="ru-RU" sz="24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schemeClr val="bg1">
                    <a:lumMod val="65000"/>
                    <a:alpha val="62000"/>
                  </a:scheme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217508" y="2711825"/>
            <a:ext cx="44568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Максимальный результат </a:t>
            </a:r>
          </a:p>
          <a:p>
            <a:r>
              <a:rPr lang="ru-R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по мнению независимых экспертов </a:t>
            </a:r>
          </a:p>
          <a:p>
            <a:r>
              <a:rPr lang="ru-R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из числа предпринимателей</a:t>
            </a:r>
            <a:endParaRPr lang="ru-RU" sz="24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schemeClr val="bg1">
                    <a:lumMod val="65000"/>
                    <a:alpha val="62000"/>
                  </a:scheme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217508" y="1483743"/>
            <a:ext cx="473186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Лучший результат </a:t>
            </a:r>
          </a:p>
          <a:p>
            <a:r>
              <a:rPr lang="ru-R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среди </a:t>
            </a:r>
            <a:r>
              <a:rPr lang="ru-RU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22</a:t>
            </a:r>
            <a:r>
              <a:rPr lang="ru-R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 муниципальных образований Югры</a:t>
            </a:r>
            <a:endParaRPr lang="ru-RU" sz="24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schemeClr val="bg1">
                    <a:lumMod val="65000"/>
                    <a:alpha val="62000"/>
                  </a:schemeClr>
                </a:outerShdw>
              </a:effectLst>
              <a:latin typeface="Gabriola" panose="04040605051002020D02" pitchFamily="82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5812253" y="2428600"/>
            <a:ext cx="1893608" cy="1435743"/>
            <a:chOff x="5935565" y="2652072"/>
            <a:chExt cx="1893608" cy="1435743"/>
          </a:xfrm>
        </p:grpSpPr>
        <p:sp>
          <p:nvSpPr>
            <p:cNvPr id="20" name="TextBox 19"/>
            <p:cNvSpPr txBox="1"/>
            <p:nvPr/>
          </p:nvSpPr>
          <p:spPr>
            <a:xfrm>
              <a:off x="5935565" y="2652072"/>
              <a:ext cx="189360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7200" b="1" dirty="0" smtClean="0">
                  <a:solidFill>
                    <a:srgbClr val="1990BA"/>
                  </a:solidFill>
                  <a:effectLst>
                    <a:outerShdw blurRad="50800" dist="38100" dir="2700000" algn="tl" rotWithShape="0">
                      <a:schemeClr val="bg1">
                        <a:lumMod val="65000"/>
                        <a:alpha val="62000"/>
                      </a:schemeClr>
                    </a:outerShdw>
                  </a:effectLst>
                  <a:latin typeface="Gabriola" panose="04040605051002020D02" pitchFamily="82" charset="0"/>
                </a:rPr>
                <a:t>  </a:t>
              </a:r>
              <a:r>
                <a:rPr lang="ru-RU" sz="7200" b="1" dirty="0" smtClean="0">
                  <a:solidFill>
                    <a:srgbClr val="1990BA"/>
                  </a:solidFill>
                  <a:effectLst>
                    <a:outerShdw blurRad="50800" dist="38100" dir="2700000" algn="tl" rotWithShape="0">
                      <a:schemeClr val="bg1">
                        <a:lumMod val="65000"/>
                        <a:alpha val="62000"/>
                      </a:schemeClr>
                    </a:outerShdw>
                  </a:effectLst>
                  <a:latin typeface="Gabriola" panose="04040605051002020D02" pitchFamily="82" charset="0"/>
                </a:rPr>
                <a:t>20</a:t>
              </a:r>
              <a:endParaRPr lang="ru-RU" sz="4000" b="1" dirty="0">
                <a:solidFill>
                  <a:srgbClr val="1990BA"/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6150708" y="3564595"/>
              <a:ext cx="160457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b="1" dirty="0" smtClean="0">
                  <a:solidFill>
                    <a:srgbClr val="1990BA"/>
                  </a:solidFill>
                  <a:effectLst>
                    <a:outerShdw blurRad="50800" dist="38100" dir="2700000" algn="tl" rotWithShape="0">
                      <a:schemeClr val="bg1">
                        <a:lumMod val="65000"/>
                        <a:alpha val="62000"/>
                      </a:schemeClr>
                    </a:outerShdw>
                  </a:effectLst>
                  <a:latin typeface="Gabriola" panose="04040605051002020D02" pitchFamily="82" charset="0"/>
                </a:rPr>
                <a:t>баллов</a:t>
              </a:r>
              <a:endParaRPr lang="ru-RU" sz="2800" b="1" dirty="0">
                <a:solidFill>
                  <a:srgbClr val="1990BA"/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384993" y="4317639"/>
            <a:ext cx="47172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u="sng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ЛУЧШИЕ ПРАКТИКИ</a:t>
            </a:r>
            <a:endParaRPr lang="ru-RU" sz="2800" b="1" u="sng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schemeClr val="bg1">
                    <a:lumMod val="65000"/>
                    <a:alpha val="62000"/>
                  </a:schemeClr>
                </a:outerShdw>
              </a:effectLst>
              <a:latin typeface="Gabriola" panose="04040605051002020D02" pitchFamily="82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5812253" y="4143064"/>
            <a:ext cx="5618005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1992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5531288" y="1328286"/>
            <a:ext cx="5287509" cy="3778145"/>
            <a:chOff x="6621600" y="1754309"/>
            <a:chExt cx="5031403" cy="361949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40199" y="1754309"/>
              <a:ext cx="4312804" cy="2856636"/>
            </a:xfrm>
            <a:prstGeom prst="rect">
              <a:avLst/>
            </a:prstGeom>
            <a:ln>
              <a:solidFill>
                <a:srgbClr val="1990BA"/>
              </a:solidFill>
            </a:ln>
          </p:spPr>
        </p:pic>
        <p:pic>
          <p:nvPicPr>
            <p:cNvPr id="7" name="Рисунок 6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33" r="1761"/>
            <a:stretch/>
          </p:blipFill>
          <p:spPr>
            <a:xfrm>
              <a:off x="7026277" y="2245830"/>
              <a:ext cx="4312803" cy="2856636"/>
            </a:xfrm>
            <a:prstGeom prst="rect">
              <a:avLst/>
            </a:prstGeom>
            <a:ln>
              <a:solidFill>
                <a:srgbClr val="1990BA"/>
              </a:solidFill>
            </a:ln>
          </p:spPr>
        </p:pic>
        <p:pic>
          <p:nvPicPr>
            <p:cNvPr id="8" name="Рисунок 7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47"/>
            <a:stretch/>
          </p:blipFill>
          <p:spPr>
            <a:xfrm>
              <a:off x="6621600" y="2712504"/>
              <a:ext cx="4308520" cy="2661298"/>
            </a:xfrm>
            <a:prstGeom prst="rect">
              <a:avLst/>
            </a:prstGeom>
            <a:ln>
              <a:solidFill>
                <a:srgbClr val="1990BA"/>
              </a:solidFill>
            </a:ln>
          </p:spPr>
        </p:pic>
      </p:grpSp>
      <p:sp>
        <p:nvSpPr>
          <p:cNvPr id="35" name="Прямоугольник с двумя усеченными противолежащими углами 34"/>
          <p:cNvSpPr/>
          <p:nvPr/>
        </p:nvSpPr>
        <p:spPr>
          <a:xfrm>
            <a:off x="0" y="180931"/>
            <a:ext cx="12192456" cy="810521"/>
          </a:xfrm>
          <a:prstGeom prst="snip2DiagRect">
            <a:avLst/>
          </a:prstGeom>
          <a:solidFill>
            <a:srgbClr val="1990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11733602" y="6356844"/>
            <a:ext cx="457799" cy="50115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chemeClr val="bg1">
                    <a:lumMod val="75000"/>
                    <a:alpha val="53000"/>
                  </a:schemeClr>
                </a:solidFill>
                <a:latin typeface="+mn-lt"/>
                <a:ea typeface="+mn-ea"/>
                <a:cs typeface="+mn-cs"/>
              </a:rPr>
              <a:t>8</a:t>
            </a:r>
            <a:endParaRPr lang="ru-RU" sz="3200" b="1" dirty="0">
              <a:solidFill>
                <a:schemeClr val="bg1">
                  <a:lumMod val="75000"/>
                  <a:alpha val="53000"/>
                </a:schemeClr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6" name="Рисунок 4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99" y="364158"/>
            <a:ext cx="394474" cy="444065"/>
          </a:xfrm>
          <a:prstGeom prst="rect">
            <a:avLst/>
          </a:prstGeom>
        </p:spPr>
      </p:pic>
      <p:sp>
        <p:nvSpPr>
          <p:cNvPr id="21" name="Прямоугольник 20"/>
          <p:cNvSpPr/>
          <p:nvPr/>
        </p:nvSpPr>
        <p:spPr>
          <a:xfrm>
            <a:off x="697833" y="310116"/>
            <a:ext cx="1121127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b="1" dirty="0" smtClean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РАЗВИТИЕ ИНСТИТУТА ОРВ, ЭКСПЕРТИЗЫ И </a:t>
            </a:r>
            <a:r>
              <a:rPr lang="ru-RU" sz="2800" b="1" dirty="0" smtClean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ОФВ В 2023 ГОДУ</a:t>
            </a:r>
            <a:endParaRPr lang="ru-RU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439794" y="5060998"/>
            <a:ext cx="13156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smtClean="0">
                <a:solidFill>
                  <a:srgbClr val="F2675B"/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  </a:t>
            </a:r>
            <a:r>
              <a:rPr lang="ru-RU" sz="7200" b="1" dirty="0" smtClean="0">
                <a:solidFill>
                  <a:srgbClr val="F2675B"/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17</a:t>
            </a:r>
            <a:endParaRPr lang="ru-RU" sz="40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schemeClr val="bg1">
                    <a:lumMod val="65000"/>
                    <a:alpha val="62000"/>
                  </a:scheme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927311" y="5452345"/>
            <a:ext cx="27788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мероприятий</a:t>
            </a:r>
            <a:endParaRPr lang="ru-RU" sz="40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schemeClr val="bg1">
                    <a:lumMod val="65000"/>
                    <a:alpha val="62000"/>
                  </a:schemeClr>
                </a:outerShdw>
              </a:effectLst>
              <a:latin typeface="Gabriola" panose="04040605051002020D02" pitchFamily="82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6106" y="1120637"/>
            <a:ext cx="3956261" cy="5587980"/>
          </a:xfrm>
          <a:prstGeom prst="rect">
            <a:avLst/>
          </a:prstGeom>
          <a:ln>
            <a:solidFill>
              <a:srgbClr val="1990BA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9005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Прямоугольник с двумя усеченными противолежащими углами 34"/>
          <p:cNvSpPr/>
          <p:nvPr/>
        </p:nvSpPr>
        <p:spPr>
          <a:xfrm>
            <a:off x="0" y="180931"/>
            <a:ext cx="12192456" cy="810521"/>
          </a:xfrm>
          <a:prstGeom prst="snip2DiagRect">
            <a:avLst/>
          </a:prstGeom>
          <a:solidFill>
            <a:srgbClr val="1990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11733602" y="6356844"/>
            <a:ext cx="457799" cy="50115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chemeClr val="bg1">
                    <a:lumMod val="75000"/>
                    <a:alpha val="53000"/>
                  </a:schemeClr>
                </a:solidFill>
                <a:latin typeface="+mn-lt"/>
                <a:ea typeface="+mn-ea"/>
                <a:cs typeface="+mn-cs"/>
              </a:rPr>
              <a:t>9</a:t>
            </a:r>
            <a:endParaRPr lang="ru-RU" sz="3200" b="1" dirty="0">
              <a:solidFill>
                <a:schemeClr val="bg1">
                  <a:lumMod val="75000"/>
                  <a:alpha val="53000"/>
                </a:schemeClr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6" name="Рисунок 4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99" y="364158"/>
            <a:ext cx="394474" cy="444065"/>
          </a:xfrm>
          <a:prstGeom prst="rect">
            <a:avLst/>
          </a:prstGeom>
        </p:spPr>
      </p:pic>
      <p:sp>
        <p:nvSpPr>
          <p:cNvPr id="21" name="Прямоугольник 20"/>
          <p:cNvSpPr/>
          <p:nvPr/>
        </p:nvSpPr>
        <p:spPr>
          <a:xfrm>
            <a:off x="697833" y="310116"/>
            <a:ext cx="1121127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b="1" dirty="0" smtClean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ИНФОРМАЦИОННАЯ ОТКРЫТОСТЬ </a:t>
            </a:r>
            <a:endParaRPr lang="ru-RU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369" y="1120637"/>
            <a:ext cx="4874580" cy="355668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79643" y="1136704"/>
            <a:ext cx="4715782" cy="355668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5" name="TextBox 14"/>
          <p:cNvSpPr txBox="1"/>
          <p:nvPr/>
        </p:nvSpPr>
        <p:spPr>
          <a:xfrm>
            <a:off x="7486232" y="4099600"/>
            <a:ext cx="37370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>
                <a:solidFill>
                  <a:srgbClr val="F2675B"/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http://regulation.admhmao.ru/</a:t>
            </a:r>
            <a:endParaRPr lang="ru-RU" sz="2800" b="1" u="sng" dirty="0">
              <a:solidFill>
                <a:srgbClr val="F2675B"/>
              </a:solidFill>
              <a:effectLst>
                <a:outerShdw blurRad="50800" dist="38100" dir="2700000" algn="tl" rotWithShape="0">
                  <a:schemeClr val="bg1">
                    <a:lumMod val="65000"/>
                    <a:alpha val="62000"/>
                  </a:scheme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755700" y="4099600"/>
            <a:ext cx="4428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>
                <a:solidFill>
                  <a:srgbClr val="F2675B"/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https://www.n-vartovsk.ru/inf/orv/</a:t>
            </a:r>
            <a:endParaRPr lang="ru-RU" sz="2800" b="1" u="sng" dirty="0">
              <a:solidFill>
                <a:srgbClr val="F2675B"/>
              </a:solidFill>
              <a:effectLst>
                <a:outerShdw blurRad="50800" dist="38100" dir="2700000" algn="tl" rotWithShape="0">
                  <a:schemeClr val="bg1">
                    <a:lumMod val="65000"/>
                    <a:alpha val="62000"/>
                  </a:schemeClr>
                </a:outerShdw>
              </a:effectLst>
              <a:latin typeface="Gabriola" panose="04040605051002020D02" pitchFamily="82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629" y="5849863"/>
            <a:ext cx="898142" cy="89814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595" y="4934506"/>
            <a:ext cx="712211" cy="71221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426531" y="4978197"/>
            <a:ext cx="28424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>
                <a:solidFill>
                  <a:srgbClr val="F2675B"/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https://vk.com/ofnv86</a:t>
            </a:r>
            <a:endParaRPr lang="ru-RU" sz="2800" b="1" u="sng" dirty="0">
              <a:solidFill>
                <a:srgbClr val="F2675B"/>
              </a:solidFill>
              <a:effectLst>
                <a:outerShdw blurRad="50800" dist="38100" dir="2700000" algn="tl" rotWithShape="0">
                  <a:schemeClr val="bg1">
                    <a:lumMod val="65000"/>
                    <a:alpha val="62000"/>
                  </a:scheme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426531" y="5966990"/>
            <a:ext cx="28424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>
                <a:solidFill>
                  <a:srgbClr val="F2675B"/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https://ok.ru/ofnv86</a:t>
            </a:r>
            <a:endParaRPr lang="ru-RU" sz="2800" b="1" u="sng" dirty="0">
              <a:solidFill>
                <a:srgbClr val="F2675B"/>
              </a:solidFill>
              <a:effectLst>
                <a:outerShdw blurRad="50800" dist="38100" dir="2700000" algn="tl" rotWithShape="0">
                  <a:schemeClr val="bg1">
                    <a:lumMod val="65000"/>
                    <a:alpha val="62000"/>
                  </a:scheme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316329" y="5789558"/>
            <a:ext cx="28424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>
                <a:solidFill>
                  <a:srgbClr val="F2675B"/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  <a:latin typeface="Gabriola" panose="04040605051002020D02" pitchFamily="82" charset="0"/>
              </a:rPr>
              <a:t>https://gazeta-varta.ru/</a:t>
            </a:r>
            <a:endParaRPr lang="ru-RU" sz="2800" b="1" u="sng" dirty="0">
              <a:solidFill>
                <a:srgbClr val="F2675B"/>
              </a:solidFill>
              <a:effectLst>
                <a:outerShdw blurRad="50800" dist="38100" dir="2700000" algn="tl" rotWithShape="0">
                  <a:schemeClr val="bg1">
                    <a:lumMod val="65000"/>
                    <a:alpha val="62000"/>
                  </a:schemeClr>
                </a:outerShdw>
              </a:effectLst>
              <a:latin typeface="Gabriola" panose="04040605051002020D02" pitchFamily="82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256"/>
          <a:stretch/>
        </p:blipFill>
        <p:spPr>
          <a:xfrm>
            <a:off x="6506468" y="5217879"/>
            <a:ext cx="4086254" cy="562281"/>
          </a:xfrm>
          <a:prstGeom prst="rect">
            <a:avLst/>
          </a:prstGeom>
        </p:spPr>
      </p:pic>
      <p:cxnSp>
        <p:nvCxnSpPr>
          <p:cNvPr id="24" name="Прямая соединительная линия 23"/>
          <p:cNvCxnSpPr/>
          <p:nvPr/>
        </p:nvCxnSpPr>
        <p:spPr>
          <a:xfrm flipV="1">
            <a:off x="6044662" y="1692527"/>
            <a:ext cx="0" cy="4664317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3235659" y="4835791"/>
            <a:ext cx="5618005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3899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 radius="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618"/>
            <a:ext cx="12192000" cy="6862618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3A62C24-D04B-48C3-AA2C-139B09BA2CCB}"/>
              </a:ext>
            </a:extLst>
          </p:cNvPr>
          <p:cNvSpPr/>
          <p:nvPr/>
        </p:nvSpPr>
        <p:spPr>
          <a:xfrm>
            <a:off x="1245825" y="683550"/>
            <a:ext cx="9720000" cy="5467500"/>
          </a:xfrm>
          <a:prstGeom prst="rect">
            <a:avLst/>
          </a:prstGeom>
          <a:solidFill>
            <a:srgbClr val="1990BA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B7677A69-23E8-4468-B0C1-F200BA6A0BB0}"/>
              </a:ext>
            </a:extLst>
          </p:cNvPr>
          <p:cNvSpPr/>
          <p:nvPr/>
        </p:nvSpPr>
        <p:spPr>
          <a:xfrm>
            <a:off x="456450" y="257400"/>
            <a:ext cx="11318400" cy="6366600"/>
          </a:xfrm>
          <a:prstGeom prst="rect">
            <a:avLst/>
          </a:prstGeom>
          <a:noFill/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0" y="6198119"/>
            <a:ext cx="12192000" cy="22428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50000"/>
              </a:lnSpc>
              <a:buNone/>
            </a:pPr>
            <a:r>
              <a:rPr lang="ru-RU" sz="1400" dirty="0" smtClean="0">
                <a:solidFill>
                  <a:schemeClr val="bg1">
                    <a:lumMod val="95000"/>
                  </a:schemeClr>
                </a:solidFill>
              </a:rPr>
              <a:t>г. Нижневартовск </a:t>
            </a:r>
          </a:p>
          <a:p>
            <a:pPr marL="0" indent="0" algn="ctr">
              <a:lnSpc>
                <a:spcPct val="50000"/>
              </a:lnSpc>
              <a:buNone/>
            </a:pPr>
            <a:r>
              <a:rPr lang="ru-RU" sz="1400" dirty="0" smtClean="0">
                <a:solidFill>
                  <a:schemeClr val="bg1">
                    <a:lumMod val="95000"/>
                  </a:schemeClr>
                </a:solidFill>
              </a:rPr>
              <a:t>2023 </a:t>
            </a:r>
            <a:r>
              <a:rPr lang="ru-RU" sz="1200" dirty="0" smtClean="0">
                <a:solidFill>
                  <a:schemeClr val="bg1">
                    <a:lumMod val="95000"/>
                  </a:schemeClr>
                </a:solidFill>
              </a:rPr>
              <a:t>г</a:t>
            </a:r>
            <a:r>
              <a:rPr lang="ru-RU" sz="1200" dirty="0">
                <a:solidFill>
                  <a:schemeClr val="bg1">
                    <a:lumMod val="95000"/>
                  </a:schemeClr>
                </a:solidFill>
              </a:rPr>
              <a:t>.</a:t>
            </a:r>
          </a:p>
        </p:txBody>
      </p:sp>
      <p:sp>
        <p:nvSpPr>
          <p:cNvPr id="13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1236000" y="2406358"/>
            <a:ext cx="9729825" cy="2125267"/>
          </a:xfrm>
          <a:prstGeom prst="rect">
            <a:avLst/>
          </a:prstGeom>
          <a:solidFill>
            <a:sysClr val="window" lastClr="FFFFFF">
              <a:lumMod val="75000"/>
              <a:alpha val="60000"/>
            </a:sys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ru-RU" sz="4300" b="1" dirty="0">
                <a:solidFill>
                  <a:sysClr val="window" lastClr="FFFFFF"/>
                </a:solidFill>
              </a:rPr>
              <a:t>БЛАГОДАРЮ ЗА ВНИМАНИЕ!</a:t>
            </a:r>
            <a:endParaRPr kumimoji="0" lang="ru-RU" sz="43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6944" y="1103293"/>
            <a:ext cx="836736" cy="941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706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8088</TotalTime>
  <Words>474</Words>
  <Application>Microsoft Office PowerPoint</Application>
  <PresentationFormat>Широкоэкранный</PresentationFormat>
  <Paragraphs>150</Paragraphs>
  <Slides>10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9" baseType="lpstr">
      <vt:lpstr>Arial</vt:lpstr>
      <vt:lpstr>Bahnschrift Light</vt:lpstr>
      <vt:lpstr>Bahnschrift SemiLight Condensed</vt:lpstr>
      <vt:lpstr>Calibri</vt:lpstr>
      <vt:lpstr>Calibri Light</vt:lpstr>
      <vt:lpstr>Cambria</vt:lpstr>
      <vt:lpstr>Gabriola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Шебуняева Ксения Олеговна</dc:creator>
  <cp:lastModifiedBy>Шебуняева Ксения Олеговна</cp:lastModifiedBy>
  <cp:revision>1005</cp:revision>
  <dcterms:created xsi:type="dcterms:W3CDTF">2020-10-16T05:51:13Z</dcterms:created>
  <dcterms:modified xsi:type="dcterms:W3CDTF">2023-04-19T10:41:09Z</dcterms:modified>
</cp:coreProperties>
</file>