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77"/>
  </p:notesMasterIdLst>
  <p:handoutMasterIdLst>
    <p:handoutMasterId r:id="rId178"/>
  </p:handoutMasterIdLst>
  <p:sldIdLst>
    <p:sldId id="293" r:id="rId2"/>
    <p:sldId id="338" r:id="rId3"/>
    <p:sldId id="341" r:id="rId4"/>
    <p:sldId id="342" r:id="rId5"/>
    <p:sldId id="407" r:id="rId6"/>
    <p:sldId id="340" r:id="rId7"/>
    <p:sldId id="394" r:id="rId8"/>
    <p:sldId id="410" r:id="rId9"/>
    <p:sldId id="367" r:id="rId10"/>
    <p:sldId id="350" r:id="rId11"/>
    <p:sldId id="383" r:id="rId12"/>
    <p:sldId id="373" r:id="rId13"/>
    <p:sldId id="412" r:id="rId14"/>
    <p:sldId id="411" r:id="rId15"/>
    <p:sldId id="369" r:id="rId16"/>
    <p:sldId id="370" r:id="rId17"/>
    <p:sldId id="371" r:id="rId18"/>
    <p:sldId id="374" r:id="rId19"/>
    <p:sldId id="377" r:id="rId20"/>
    <p:sldId id="376" r:id="rId21"/>
    <p:sldId id="378" r:id="rId22"/>
    <p:sldId id="379" r:id="rId23"/>
    <p:sldId id="380" r:id="rId24"/>
    <p:sldId id="381" r:id="rId25"/>
    <p:sldId id="384" r:id="rId26"/>
    <p:sldId id="385" r:id="rId27"/>
    <p:sldId id="386" r:id="rId28"/>
    <p:sldId id="387" r:id="rId29"/>
    <p:sldId id="388" r:id="rId30"/>
    <p:sldId id="389" r:id="rId31"/>
    <p:sldId id="390" r:id="rId32"/>
    <p:sldId id="391" r:id="rId33"/>
    <p:sldId id="392" r:id="rId34"/>
    <p:sldId id="393" r:id="rId35"/>
    <p:sldId id="395" r:id="rId36"/>
    <p:sldId id="396" r:id="rId37"/>
    <p:sldId id="397" r:id="rId38"/>
    <p:sldId id="398" r:id="rId39"/>
    <p:sldId id="399" r:id="rId40"/>
    <p:sldId id="400" r:id="rId41"/>
    <p:sldId id="401" r:id="rId42"/>
    <p:sldId id="402" r:id="rId43"/>
    <p:sldId id="403" r:id="rId44"/>
    <p:sldId id="404" r:id="rId45"/>
    <p:sldId id="405" r:id="rId46"/>
    <p:sldId id="406" r:id="rId47"/>
    <p:sldId id="413" r:id="rId48"/>
    <p:sldId id="414" r:id="rId49"/>
    <p:sldId id="347" r:id="rId50"/>
    <p:sldId id="360" r:id="rId51"/>
    <p:sldId id="354" r:id="rId52"/>
    <p:sldId id="353" r:id="rId53"/>
    <p:sldId id="349" r:id="rId54"/>
    <p:sldId id="355" r:id="rId55"/>
    <p:sldId id="415" r:id="rId56"/>
    <p:sldId id="416" r:id="rId57"/>
    <p:sldId id="417" r:id="rId58"/>
    <p:sldId id="418" r:id="rId59"/>
    <p:sldId id="419" r:id="rId60"/>
    <p:sldId id="420" r:id="rId61"/>
    <p:sldId id="421" r:id="rId62"/>
    <p:sldId id="422" r:id="rId63"/>
    <p:sldId id="423" r:id="rId64"/>
    <p:sldId id="424" r:id="rId65"/>
    <p:sldId id="425" r:id="rId66"/>
    <p:sldId id="426" r:id="rId67"/>
    <p:sldId id="427" r:id="rId68"/>
    <p:sldId id="428" r:id="rId69"/>
    <p:sldId id="429" r:id="rId70"/>
    <p:sldId id="430" r:id="rId71"/>
    <p:sldId id="431" r:id="rId72"/>
    <p:sldId id="432" r:id="rId73"/>
    <p:sldId id="433" r:id="rId74"/>
    <p:sldId id="434" r:id="rId75"/>
    <p:sldId id="435" r:id="rId76"/>
    <p:sldId id="436" r:id="rId77"/>
    <p:sldId id="437" r:id="rId78"/>
    <p:sldId id="438" r:id="rId79"/>
    <p:sldId id="439" r:id="rId80"/>
    <p:sldId id="440" r:id="rId81"/>
    <p:sldId id="441" r:id="rId82"/>
    <p:sldId id="442" r:id="rId83"/>
    <p:sldId id="443" r:id="rId84"/>
    <p:sldId id="444" r:id="rId85"/>
    <p:sldId id="445" r:id="rId86"/>
    <p:sldId id="446" r:id="rId87"/>
    <p:sldId id="483" r:id="rId88"/>
    <p:sldId id="484" r:id="rId89"/>
    <p:sldId id="485" r:id="rId90"/>
    <p:sldId id="486" r:id="rId91"/>
    <p:sldId id="487" r:id="rId92"/>
    <p:sldId id="488" r:id="rId93"/>
    <p:sldId id="489" r:id="rId94"/>
    <p:sldId id="490" r:id="rId95"/>
    <p:sldId id="491" r:id="rId96"/>
    <p:sldId id="492" r:id="rId97"/>
    <p:sldId id="493" r:id="rId98"/>
    <p:sldId id="494" r:id="rId99"/>
    <p:sldId id="495" r:id="rId100"/>
    <p:sldId id="496" r:id="rId101"/>
    <p:sldId id="497" r:id="rId102"/>
    <p:sldId id="498" r:id="rId103"/>
    <p:sldId id="499" r:id="rId104"/>
    <p:sldId id="500" r:id="rId105"/>
    <p:sldId id="501" r:id="rId106"/>
    <p:sldId id="502" r:id="rId107"/>
    <p:sldId id="503" r:id="rId108"/>
    <p:sldId id="504" r:id="rId109"/>
    <p:sldId id="505" r:id="rId110"/>
    <p:sldId id="506" r:id="rId111"/>
    <p:sldId id="507" r:id="rId112"/>
    <p:sldId id="508" r:id="rId113"/>
    <p:sldId id="509" r:id="rId114"/>
    <p:sldId id="510" r:id="rId115"/>
    <p:sldId id="511" r:id="rId116"/>
    <p:sldId id="512" r:id="rId117"/>
    <p:sldId id="514" r:id="rId118"/>
    <p:sldId id="515" r:id="rId119"/>
    <p:sldId id="516" r:id="rId120"/>
    <p:sldId id="517" r:id="rId121"/>
    <p:sldId id="518" r:id="rId122"/>
    <p:sldId id="519" r:id="rId123"/>
    <p:sldId id="520" r:id="rId124"/>
    <p:sldId id="521" r:id="rId125"/>
    <p:sldId id="522" r:id="rId126"/>
    <p:sldId id="523" r:id="rId127"/>
    <p:sldId id="524" r:id="rId128"/>
    <p:sldId id="525" r:id="rId129"/>
    <p:sldId id="527" r:id="rId130"/>
    <p:sldId id="528" r:id="rId131"/>
    <p:sldId id="530" r:id="rId132"/>
    <p:sldId id="531" r:id="rId133"/>
    <p:sldId id="532" r:id="rId134"/>
    <p:sldId id="533" r:id="rId135"/>
    <p:sldId id="534" r:id="rId136"/>
    <p:sldId id="536" r:id="rId137"/>
    <p:sldId id="537" r:id="rId138"/>
    <p:sldId id="538" r:id="rId139"/>
    <p:sldId id="539" r:id="rId140"/>
    <p:sldId id="540" r:id="rId141"/>
    <p:sldId id="541" r:id="rId142"/>
    <p:sldId id="542" r:id="rId143"/>
    <p:sldId id="543" r:id="rId144"/>
    <p:sldId id="544" r:id="rId145"/>
    <p:sldId id="545" r:id="rId146"/>
    <p:sldId id="546" r:id="rId147"/>
    <p:sldId id="547" r:id="rId148"/>
    <p:sldId id="548" r:id="rId149"/>
    <p:sldId id="549" r:id="rId150"/>
    <p:sldId id="550" r:id="rId151"/>
    <p:sldId id="551" r:id="rId152"/>
    <p:sldId id="552" r:id="rId153"/>
    <p:sldId id="553" r:id="rId154"/>
    <p:sldId id="554" r:id="rId155"/>
    <p:sldId id="555" r:id="rId156"/>
    <p:sldId id="556" r:id="rId157"/>
    <p:sldId id="557" r:id="rId158"/>
    <p:sldId id="558" r:id="rId159"/>
    <p:sldId id="559" r:id="rId160"/>
    <p:sldId id="560" r:id="rId161"/>
    <p:sldId id="561" r:id="rId162"/>
    <p:sldId id="562" r:id="rId163"/>
    <p:sldId id="563" r:id="rId164"/>
    <p:sldId id="564" r:id="rId165"/>
    <p:sldId id="565" r:id="rId166"/>
    <p:sldId id="566" r:id="rId167"/>
    <p:sldId id="567" r:id="rId168"/>
    <p:sldId id="568" r:id="rId169"/>
    <p:sldId id="569" r:id="rId170"/>
    <p:sldId id="570" r:id="rId171"/>
    <p:sldId id="571" r:id="rId172"/>
    <p:sldId id="572" r:id="rId173"/>
    <p:sldId id="573" r:id="rId174"/>
    <p:sldId id="574" r:id="rId175"/>
    <p:sldId id="575" r:id="rId176"/>
  </p:sldIdLst>
  <p:sldSz cx="12192000" cy="6858000"/>
  <p:notesSz cx="7010400" cy="92964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211" userDrawn="1">
          <p15:clr>
            <a:srgbClr val="A4A3A4"/>
          </p15:clr>
        </p15:guide>
        <p15:guide id="2" pos="2638" userDrawn="1">
          <p15:clr>
            <a:srgbClr val="A4A3A4"/>
          </p15:clr>
        </p15:guide>
        <p15:guide id="3" pos="5110" userDrawn="1">
          <p15:clr>
            <a:srgbClr val="A4A3A4"/>
          </p15:clr>
        </p15:guide>
        <p15:guide id="4" pos="7401" userDrawn="1">
          <p15:clr>
            <a:srgbClr val="A4A3A4"/>
          </p15:clr>
        </p15:guide>
        <p15:guide id="5" orient="horz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6B6B6"/>
    <a:srgbClr val="33829B"/>
    <a:srgbClr val="F45967"/>
    <a:srgbClr val="FCFCFD"/>
    <a:srgbClr val="99FF99"/>
    <a:srgbClr val="36F656"/>
    <a:srgbClr val="F24943"/>
    <a:srgbClr val="F56351"/>
    <a:srgbClr val="F5F6F7"/>
    <a:srgbClr val="CF1B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Светлый стиль 1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A107856-5554-42FB-B03E-39F5DBC370BA}" styleName="Средний стиль 4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05" autoAdjust="0"/>
    <p:restoredTop sz="96433" autoAdjust="0"/>
  </p:normalViewPr>
  <p:slideViewPr>
    <p:cSldViewPr snapToGrid="0">
      <p:cViewPr varScale="1">
        <p:scale>
          <a:sx n="89" d="100"/>
          <a:sy n="89" d="100"/>
        </p:scale>
        <p:origin x="114" y="192"/>
      </p:cViewPr>
      <p:guideLst>
        <p:guide pos="211"/>
        <p:guide pos="2638"/>
        <p:guide pos="5110"/>
        <p:guide pos="7401"/>
        <p:guide orient="horz"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38" Type="http://schemas.openxmlformats.org/officeDocument/2006/relationships/slide" Target="slides/slide137.xml"/><Relationship Id="rId154" Type="http://schemas.openxmlformats.org/officeDocument/2006/relationships/slide" Target="slides/slide153.xml"/><Relationship Id="rId159" Type="http://schemas.openxmlformats.org/officeDocument/2006/relationships/slide" Target="slides/slide158.xml"/><Relationship Id="rId175" Type="http://schemas.openxmlformats.org/officeDocument/2006/relationships/slide" Target="slides/slide174.xml"/><Relationship Id="rId170" Type="http://schemas.openxmlformats.org/officeDocument/2006/relationships/slide" Target="slides/slide169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144" Type="http://schemas.openxmlformats.org/officeDocument/2006/relationships/slide" Target="slides/slide143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165" Type="http://schemas.openxmlformats.org/officeDocument/2006/relationships/slide" Target="slides/slide164.xml"/><Relationship Id="rId181" Type="http://schemas.openxmlformats.org/officeDocument/2006/relationships/theme" Target="theme/theme1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34" Type="http://schemas.openxmlformats.org/officeDocument/2006/relationships/slide" Target="slides/slide133.xml"/><Relationship Id="rId139" Type="http://schemas.openxmlformats.org/officeDocument/2006/relationships/slide" Target="slides/slide13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55" Type="http://schemas.openxmlformats.org/officeDocument/2006/relationships/slide" Target="slides/slide154.xml"/><Relationship Id="rId171" Type="http://schemas.openxmlformats.org/officeDocument/2006/relationships/slide" Target="slides/slide170.xml"/><Relationship Id="rId176" Type="http://schemas.openxmlformats.org/officeDocument/2006/relationships/slide" Target="slides/slide175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45" Type="http://schemas.openxmlformats.org/officeDocument/2006/relationships/slide" Target="slides/slide144.xml"/><Relationship Id="rId161" Type="http://schemas.openxmlformats.org/officeDocument/2006/relationships/slide" Target="slides/slide160.xml"/><Relationship Id="rId166" Type="http://schemas.openxmlformats.org/officeDocument/2006/relationships/slide" Target="slides/slide165.xml"/><Relationship Id="rId18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151" Type="http://schemas.openxmlformats.org/officeDocument/2006/relationships/slide" Target="slides/slide150.xml"/><Relationship Id="rId156" Type="http://schemas.openxmlformats.org/officeDocument/2006/relationships/slide" Target="slides/slide155.xml"/><Relationship Id="rId177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72" Type="http://schemas.openxmlformats.org/officeDocument/2006/relationships/slide" Target="slides/slide171.xml"/><Relationship Id="rId180" Type="http://schemas.openxmlformats.org/officeDocument/2006/relationships/viewProps" Target="viewProps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slide" Target="slides/slide140.xml"/><Relationship Id="rId146" Type="http://schemas.openxmlformats.org/officeDocument/2006/relationships/slide" Target="slides/slide145.xml"/><Relationship Id="rId167" Type="http://schemas.openxmlformats.org/officeDocument/2006/relationships/slide" Target="slides/slide166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162" Type="http://schemas.openxmlformats.org/officeDocument/2006/relationships/slide" Target="slides/slide16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178" Type="http://schemas.openxmlformats.org/officeDocument/2006/relationships/handoutMaster" Target="handoutMasters/handoutMaster1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52" Type="http://schemas.openxmlformats.org/officeDocument/2006/relationships/slide" Target="slides/slide151.xml"/><Relationship Id="rId173" Type="http://schemas.openxmlformats.org/officeDocument/2006/relationships/slide" Target="slides/slide172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168" Type="http://schemas.openxmlformats.org/officeDocument/2006/relationships/slide" Target="slides/slide16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slide" Target="slides/slide162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Relationship Id="rId174" Type="http://schemas.openxmlformats.org/officeDocument/2006/relationships/slide" Target="slides/slide173.xml"/><Relationship Id="rId179" Type="http://schemas.openxmlformats.org/officeDocument/2006/relationships/presProps" Target="presProps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64" Type="http://schemas.openxmlformats.org/officeDocument/2006/relationships/slide" Target="slides/slide163.xml"/><Relationship Id="rId169" Type="http://schemas.openxmlformats.org/officeDocument/2006/relationships/slide" Target="slides/slide16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D87DDA5E-C069-43C7-8399-AC3ADAAD322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04877F37-65F9-487E-943A-EC4744CEE6A4}" type="datetimeFigureOut">
              <a:rPr lang="ru-RU" smtClean="0"/>
              <a:t>23.05.2024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8C0286D9-E05C-43F5-9848-A5B9CCF16E4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03158BF7-B4FC-4670-943E-8E8157ED544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A34E2C65-CDB5-49E6-A81E-4453AAB1256F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97192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CA12F77B-EA5F-4879-AAC1-9663C607F526}" type="datetimeFigureOut">
              <a:rPr lang="ru-RU" smtClean="0"/>
              <a:t>23.05.2024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9389A851-C557-4CBE-AC74-28F3CCEDE4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63803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89A851-C557-4CBE-AC74-28F3CCEDE449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52964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Есть исключения</a:t>
            </a:r>
            <a:r>
              <a:rPr lang="ru-RU" baseline="0" dirty="0" smtClean="0"/>
              <a:t> в части 616 </a:t>
            </a:r>
            <a:r>
              <a:rPr lang="ru-RU" baseline="0" dirty="0" err="1" smtClean="0"/>
              <a:t>пп</a:t>
            </a:r>
            <a:r>
              <a:rPr lang="ru-RU" baseline="0" dirty="0" smtClean="0"/>
              <a:t> </a:t>
            </a:r>
            <a:r>
              <a:rPr lang="ru-RU" baseline="0" dirty="0" err="1" smtClean="0"/>
              <a:t>рф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89A851-C557-4CBE-AC74-28F3CCEDE449}" type="slidenum">
              <a:rPr lang="ru-RU" smtClean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64338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89A851-C557-4CBE-AC74-28F3CCEDE449}" type="slidenum">
              <a:rPr lang="ru-RU" smtClean="0"/>
              <a:t>114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66930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6">
            <a:extLst>
              <a:ext uri="{FF2B5EF4-FFF2-40B4-BE49-F238E27FC236}">
                <a16:creationId xmlns:a16="http://schemas.microsoft.com/office/drawing/2014/main" xmlns="" id="{8813FE31-D67C-4D7A-8339-E8EC5D955B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9939" y="361993"/>
            <a:ext cx="9544559" cy="657340"/>
          </a:xfrm>
        </p:spPr>
        <p:txBody>
          <a:bodyPr lIns="0" anchor="t">
            <a:normAutofit/>
          </a:bodyPr>
          <a:lstStyle>
            <a:lvl1pPr>
              <a:defRPr sz="2400">
                <a:solidFill>
                  <a:schemeClr val="tx2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FA806E57-5EE8-4DEF-8C57-E6415DD9780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0308"/>
          <a:stretch/>
        </p:blipFill>
        <p:spPr>
          <a:xfrm>
            <a:off x="10343073" y="294758"/>
            <a:ext cx="473312" cy="502673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5839" y="346139"/>
            <a:ext cx="399910" cy="39991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1472456" y="382922"/>
            <a:ext cx="457499" cy="32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11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6">
            <a:extLst>
              <a:ext uri="{FF2B5EF4-FFF2-40B4-BE49-F238E27FC236}">
                <a16:creationId xmlns:a16="http://schemas.microsoft.com/office/drawing/2014/main" xmlns="" id="{8813FE31-D67C-4D7A-8339-E8EC5D955B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9939" y="361993"/>
            <a:ext cx="9544559" cy="657340"/>
          </a:xfrm>
        </p:spPr>
        <p:txBody>
          <a:bodyPr lIns="0" anchor="t">
            <a:normAutofit/>
          </a:bodyPr>
          <a:lstStyle>
            <a:lvl1pPr>
              <a:defRPr sz="2400">
                <a:solidFill>
                  <a:schemeClr val="tx2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FA806E57-5EE8-4DEF-8C57-E6415DD9780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0308"/>
          <a:stretch/>
        </p:blipFill>
        <p:spPr>
          <a:xfrm>
            <a:off x="10343073" y="294758"/>
            <a:ext cx="473312" cy="50267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5839" y="346139"/>
            <a:ext cx="399910" cy="39991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1472456" y="382922"/>
            <a:ext cx="457499" cy="326344"/>
          </a:xfrm>
          <a:prstGeom prst="rect">
            <a:avLst/>
          </a:prstGeom>
        </p:spPr>
      </p:pic>
      <p:sp>
        <p:nvSpPr>
          <p:cNvPr id="10" name="Текст 9"/>
          <p:cNvSpPr>
            <a:spLocks noGrp="1"/>
          </p:cNvSpPr>
          <p:nvPr>
            <p:ph type="body" sz="quarter" idx="10"/>
          </p:nvPr>
        </p:nvSpPr>
        <p:spPr>
          <a:xfrm>
            <a:off x="349250" y="1268413"/>
            <a:ext cx="9545638" cy="52959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742951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21152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ЛОЖКА ГЛАВНА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Скругленный прямоугольник 17"/>
          <p:cNvSpPr/>
          <p:nvPr userDrawn="1"/>
        </p:nvSpPr>
        <p:spPr>
          <a:xfrm>
            <a:off x="10887176" y="5690759"/>
            <a:ext cx="862555" cy="862555"/>
          </a:xfrm>
          <a:prstGeom prst="roundRect">
            <a:avLst>
              <a:gd name="adj" fmla="val 8871"/>
            </a:avLst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/>
          <p:nvPr userDrawn="1"/>
        </p:nvSpPr>
        <p:spPr>
          <a:xfrm>
            <a:off x="10401536" y="2191662"/>
            <a:ext cx="1635838" cy="1635838"/>
          </a:xfrm>
          <a:prstGeom prst="roundRect">
            <a:avLst>
              <a:gd name="adj" fmla="val 8871"/>
            </a:avLst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кругленный прямоугольник 2"/>
          <p:cNvSpPr/>
          <p:nvPr userDrawn="1"/>
        </p:nvSpPr>
        <p:spPr>
          <a:xfrm>
            <a:off x="7168801" y="432775"/>
            <a:ext cx="2033044" cy="2033044"/>
          </a:xfrm>
          <a:prstGeom prst="roundRect">
            <a:avLst>
              <a:gd name="adj" fmla="val 8871"/>
            </a:avLst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-354"/>
          <a:stretch/>
        </p:blipFill>
        <p:spPr>
          <a:xfrm>
            <a:off x="4535465" y="328403"/>
            <a:ext cx="7384950" cy="651896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25" t="590"/>
          <a:stretch/>
        </p:blipFill>
        <p:spPr>
          <a:xfrm>
            <a:off x="-31898" y="-16329"/>
            <a:ext cx="6880485" cy="6874328"/>
          </a:xfrm>
          <a:prstGeom prst="rect">
            <a:avLst/>
          </a:prstGeom>
        </p:spPr>
      </p:pic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D3E5B787-BCB5-4F24-9852-237B8C27A04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6414" y="2306601"/>
            <a:ext cx="6113242" cy="173355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None/>
              <a:defRPr sz="3200" spc="120" baseline="0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 dirty="0" smtClean="0"/>
              <a:t>КОНТАКТЫ</a:t>
            </a:r>
            <a:endParaRPr lang="ru-RU" dirty="0"/>
          </a:p>
        </p:txBody>
      </p:sp>
      <p:sp>
        <p:nvSpPr>
          <p:cNvPr id="7" name="Прямоугольник: скругленные верхние углы 6">
            <a:extLst>
              <a:ext uri="{FF2B5EF4-FFF2-40B4-BE49-F238E27FC236}">
                <a16:creationId xmlns:a16="http://schemas.microsoft.com/office/drawing/2014/main" xmlns="" id="{DE84F865-83E7-49F9-A6E2-02F76BBD0C1A}"/>
              </a:ext>
            </a:extLst>
          </p:cNvPr>
          <p:cNvSpPr/>
          <p:nvPr userDrawn="1"/>
        </p:nvSpPr>
        <p:spPr>
          <a:xfrm>
            <a:off x="208574" y="443433"/>
            <a:ext cx="2392864" cy="926432"/>
          </a:xfrm>
          <a:prstGeom prst="round2SameRect">
            <a:avLst/>
          </a:prstGeom>
          <a:solidFill>
            <a:srgbClr val="F249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9C7DACA9-565F-41C2-95ED-E737551E7EC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779" y="443433"/>
            <a:ext cx="1591169" cy="670735"/>
          </a:xfrm>
          <a:prstGeom prst="rect">
            <a:avLst/>
          </a:prstGeom>
        </p:spPr>
      </p:pic>
      <p:sp>
        <p:nvSpPr>
          <p:cNvPr id="11" name="Скругленный прямоугольник 10"/>
          <p:cNvSpPr/>
          <p:nvPr userDrawn="1"/>
        </p:nvSpPr>
        <p:spPr>
          <a:xfrm>
            <a:off x="5644665" y="5416388"/>
            <a:ext cx="1203922" cy="1203922"/>
          </a:xfrm>
          <a:prstGeom prst="roundRect">
            <a:avLst>
              <a:gd name="adj" fmla="val 8871"/>
            </a:avLst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олилиния 15"/>
          <p:cNvSpPr/>
          <p:nvPr userDrawn="1"/>
        </p:nvSpPr>
        <p:spPr>
          <a:xfrm>
            <a:off x="11318454" y="-16328"/>
            <a:ext cx="873546" cy="795129"/>
          </a:xfrm>
          <a:custGeom>
            <a:avLst/>
            <a:gdLst>
              <a:gd name="connsiteX0" fmla="*/ 0 w 873546"/>
              <a:gd name="connsiteY0" fmla="*/ 0 h 795129"/>
              <a:gd name="connsiteX1" fmla="*/ 873546 w 873546"/>
              <a:gd name="connsiteY1" fmla="*/ 0 h 795129"/>
              <a:gd name="connsiteX2" fmla="*/ 873546 w 873546"/>
              <a:gd name="connsiteY2" fmla="*/ 795129 h 795129"/>
              <a:gd name="connsiteX3" fmla="*/ 106800 w 873546"/>
              <a:gd name="connsiteY3" fmla="*/ 795129 h 795129"/>
              <a:gd name="connsiteX4" fmla="*/ 0 w 873546"/>
              <a:gd name="connsiteY4" fmla="*/ 688329 h 795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73546" h="795129">
                <a:moveTo>
                  <a:pt x="0" y="0"/>
                </a:moveTo>
                <a:lnTo>
                  <a:pt x="873546" y="0"/>
                </a:lnTo>
                <a:lnTo>
                  <a:pt x="873546" y="795129"/>
                </a:lnTo>
                <a:lnTo>
                  <a:pt x="106800" y="795129"/>
                </a:lnTo>
                <a:cubicBezTo>
                  <a:pt x="47816" y="795129"/>
                  <a:pt x="0" y="747313"/>
                  <a:pt x="0" y="688329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16457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ОБЛОЖКА ГЛАВНА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 userDrawn="1"/>
        </p:nvSpPr>
        <p:spPr>
          <a:xfrm>
            <a:off x="0" y="0"/>
            <a:ext cx="12174279" cy="6858000"/>
          </a:xfrm>
          <a:prstGeom prst="rect">
            <a:avLst/>
          </a:prstGeom>
          <a:gradFill flip="none" rotWithShape="1">
            <a:gsLst>
              <a:gs pos="0">
                <a:schemeClr val="tx2"/>
              </a:gs>
              <a:gs pos="100000">
                <a:schemeClr val="accent1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кругленный прямоугольник 17"/>
          <p:cNvSpPr/>
          <p:nvPr userDrawn="1"/>
        </p:nvSpPr>
        <p:spPr>
          <a:xfrm>
            <a:off x="7090693" y="549979"/>
            <a:ext cx="862555" cy="862555"/>
          </a:xfrm>
          <a:prstGeom prst="roundRect">
            <a:avLst>
              <a:gd name="adj" fmla="val 8871"/>
            </a:avLst>
          </a:prstGeom>
          <a:solidFill>
            <a:srgbClr val="F249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кругленный прямоугольник 2"/>
          <p:cNvSpPr/>
          <p:nvPr userDrawn="1"/>
        </p:nvSpPr>
        <p:spPr>
          <a:xfrm>
            <a:off x="9704462" y="1808232"/>
            <a:ext cx="2033044" cy="2033044"/>
          </a:xfrm>
          <a:prstGeom prst="roundRect">
            <a:avLst>
              <a:gd name="adj" fmla="val 8871"/>
            </a:avLst>
          </a:prstGeom>
          <a:solidFill>
            <a:srgbClr val="F249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D3E5B787-BCB5-4F24-9852-237B8C27A04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6414" y="2306601"/>
            <a:ext cx="6113242" cy="173355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None/>
              <a:defRPr sz="3200" spc="120" baseline="0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 dirty="0"/>
              <a:t>НАЗВАНИЕ ПРЕЗЕНТАЦИИ</a:t>
            </a:r>
          </a:p>
        </p:txBody>
      </p:sp>
      <p:sp>
        <p:nvSpPr>
          <p:cNvPr id="11" name="Скругленный прямоугольник 10"/>
          <p:cNvSpPr/>
          <p:nvPr userDrawn="1"/>
        </p:nvSpPr>
        <p:spPr>
          <a:xfrm>
            <a:off x="5644665" y="5416388"/>
            <a:ext cx="1203922" cy="1203922"/>
          </a:xfrm>
          <a:prstGeom prst="roundRect">
            <a:avLst>
              <a:gd name="adj" fmla="val 8871"/>
            </a:avLst>
          </a:prstGeom>
          <a:solidFill>
            <a:srgbClr val="F249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олилиния 15"/>
          <p:cNvSpPr/>
          <p:nvPr userDrawn="1"/>
        </p:nvSpPr>
        <p:spPr>
          <a:xfrm>
            <a:off x="11300733" y="29423"/>
            <a:ext cx="873546" cy="795129"/>
          </a:xfrm>
          <a:custGeom>
            <a:avLst/>
            <a:gdLst>
              <a:gd name="connsiteX0" fmla="*/ 0 w 873546"/>
              <a:gd name="connsiteY0" fmla="*/ 0 h 795129"/>
              <a:gd name="connsiteX1" fmla="*/ 873546 w 873546"/>
              <a:gd name="connsiteY1" fmla="*/ 0 h 795129"/>
              <a:gd name="connsiteX2" fmla="*/ 873546 w 873546"/>
              <a:gd name="connsiteY2" fmla="*/ 795129 h 795129"/>
              <a:gd name="connsiteX3" fmla="*/ 106800 w 873546"/>
              <a:gd name="connsiteY3" fmla="*/ 795129 h 795129"/>
              <a:gd name="connsiteX4" fmla="*/ 0 w 873546"/>
              <a:gd name="connsiteY4" fmla="*/ 688329 h 795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73546" h="795129">
                <a:moveTo>
                  <a:pt x="0" y="0"/>
                </a:moveTo>
                <a:lnTo>
                  <a:pt x="873546" y="0"/>
                </a:lnTo>
                <a:lnTo>
                  <a:pt x="873546" y="795129"/>
                </a:lnTo>
                <a:lnTo>
                  <a:pt x="106800" y="795129"/>
                </a:lnTo>
                <a:cubicBezTo>
                  <a:pt x="47816" y="795129"/>
                  <a:pt x="0" y="747313"/>
                  <a:pt x="0" y="688329"/>
                </a:cubicBezTo>
                <a:close/>
              </a:path>
            </a:pathLst>
          </a:custGeom>
          <a:solidFill>
            <a:srgbClr val="F249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96098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35EDDDC-38EA-46F2-845E-54863CDFA3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24EAD357-026D-4CDB-905A-6A91660049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C43A4B82-9609-43C5-A0A9-36D0DF94484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595AB8-4484-4066-AE73-BA3C51E442F0}" type="datetimeFigureOut">
              <a:rPr lang="ru-RU" smtClean="0"/>
              <a:t>23.05.2024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FAE7235-23AD-4CE5-AE1D-A47EC383C7A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5398B3A5-1B95-48C4-8EDD-BBF8D0B524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89C3D-80D3-4965-A330-AE3C4F8FC0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9403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6" r:id="rId2"/>
    <p:sldLayoutId id="2147483668" r:id="rId3"/>
    <p:sldLayoutId id="2147483662" r:id="rId4"/>
    <p:sldLayoutId id="2147483667" r:id="rId5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hyperlink" Target="https://gisp.gov.ru/nmck/" TargetMode="Externa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hyperlink" Target="https://login.consultant.ru/link/?rnd=F87BC510576589B840459CEC77F7D118&amp;req=doc&amp;base=LAW&amp;n=382633&amp;REFFIELD=134&amp;REFDST=100734&amp;REFDOC=370114&amp;REFBASE=LAW&amp;stat=refcode%3D16876;index%3D857&amp;date=20.05.2021" TargetMode="Externa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emf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emf"/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emf"/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emf"/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emf"/><Relationship Id="rId2" Type="http://schemas.openxmlformats.org/officeDocument/2006/relationships/image" Target="../media/image55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png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1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image" Target="../media/image71.png"/><Relationship Id="rId18" Type="http://schemas.openxmlformats.org/officeDocument/2006/relationships/image" Target="../media/image76.png"/><Relationship Id="rId3" Type="http://schemas.openxmlformats.org/officeDocument/2006/relationships/image" Target="../media/image61.png"/><Relationship Id="rId7" Type="http://schemas.openxmlformats.org/officeDocument/2006/relationships/image" Target="../media/image65.png"/><Relationship Id="rId12" Type="http://schemas.openxmlformats.org/officeDocument/2006/relationships/image" Target="../media/image70.png"/><Relationship Id="rId17" Type="http://schemas.openxmlformats.org/officeDocument/2006/relationships/image" Target="../media/image75.png"/><Relationship Id="rId2" Type="http://schemas.openxmlformats.org/officeDocument/2006/relationships/image" Target="../media/image60.png"/><Relationship Id="rId16" Type="http://schemas.openxmlformats.org/officeDocument/2006/relationships/image" Target="../media/image74.png"/><Relationship Id="rId20" Type="http://schemas.openxmlformats.org/officeDocument/2006/relationships/image" Target="../media/image7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png"/><Relationship Id="rId11" Type="http://schemas.openxmlformats.org/officeDocument/2006/relationships/image" Target="../media/image69.png"/><Relationship Id="rId5" Type="http://schemas.openxmlformats.org/officeDocument/2006/relationships/image" Target="../media/image63.png"/><Relationship Id="rId15" Type="http://schemas.openxmlformats.org/officeDocument/2006/relationships/image" Target="../media/image73.png"/><Relationship Id="rId10" Type="http://schemas.openxmlformats.org/officeDocument/2006/relationships/image" Target="../media/image68.png"/><Relationship Id="rId19" Type="http://schemas.openxmlformats.org/officeDocument/2006/relationships/image" Target="../media/image77.png"/><Relationship Id="rId4" Type="http://schemas.openxmlformats.org/officeDocument/2006/relationships/image" Target="../media/image62.png"/><Relationship Id="rId9" Type="http://schemas.openxmlformats.org/officeDocument/2006/relationships/image" Target="../media/image67.png"/><Relationship Id="rId14" Type="http://schemas.openxmlformats.org/officeDocument/2006/relationships/image" Target="../media/image72.png"/></Relationships>
</file>

<file path=ppt/slides/_rels/slide1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/Relationships>
</file>

<file path=ppt/slides/_rels/slide1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/Relationships>
</file>

<file path=ppt/slides/_rels/slide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/Relationships>
</file>

<file path=ppt/slides/_rels/slide1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/Relationships>
</file>

<file path=ppt/slides/_rels/slide1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/Relationships>
</file>

<file path=ppt/slides/_rels/slide1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8.png"/></Relationships>
</file>

<file path=ppt/slides/_rels/slide1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2.xml"/></Relationships>
</file>

<file path=ppt/slides/_rels/slide1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/Relationships>
</file>

<file path=ppt/slides/_rels/slide1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.xml"/></Relationships>
</file>

<file path=ppt/slides/_rels/slide1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.xml"/></Relationships>
</file>

<file path=ppt/slides/_rels/slide1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2.xml"/></Relationships>
</file>

<file path=ppt/slides/_rels/slide1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9.png"/></Relationships>
</file>

<file path=ppt/slides/_rels/slide1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/Relationships>
</file>

<file path=ppt/slides/_rels/slide1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2.xml"/></Relationships>
</file>

<file path=ppt/slides/_rels/slide1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2.xml"/></Relationships>
</file>

<file path=ppt/slides/_rels/slide1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2.xml"/></Relationships>
</file>

<file path=ppt/slides/_rels/slide1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login.consultant.ru/link/?req=doc&amp;base=LAW&amp;n=388926&amp;dst=100356&amp;field=134&amp;date=07.12.2021" TargetMode="External"/><Relationship Id="rId4" Type="http://schemas.openxmlformats.org/officeDocument/2006/relationships/hyperlink" Target="https://login.consultant.ru/link/?req=doc&amp;base=LAW&amp;n=388926&amp;dst=79&amp;field=134&amp;date=07.12.2021" TargetMode="External"/></Relationships>
</file>

<file path=ppt/slides/_rels/slide1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7" Type="http://schemas.openxmlformats.org/officeDocument/2006/relationships/hyperlink" Target="https://login.consultant.ru/link/?req=doc&amp;base=LAW&amp;n=388926&amp;dst=2646&amp;field=134&amp;date=07.12.2021" TargetMode="External"/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1.png"/><Relationship Id="rId5" Type="http://schemas.openxmlformats.org/officeDocument/2006/relationships/image" Target="../media/image110.png"/><Relationship Id="rId4" Type="http://schemas.openxmlformats.org/officeDocument/2006/relationships/image" Target="../media/image109.png"/></Relationships>
</file>

<file path=ppt/slides/_rels/slide1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hyperlink" Target="https://zakupki.gov.ru/epz/order/notice/ezt20/view/common-info.html?regNumber=0334100005022000025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4.png"/><Relationship Id="rId4" Type="http://schemas.openxmlformats.org/officeDocument/2006/relationships/image" Target="../media/image113.png"/></Relationships>
</file>

<file path=ppt/slides/_rels/slide1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hyperlink" Target="https://zakupki.gov.ru/epz/order/notice/ezt20/view/common-info.html?regNumber=0339100000723000014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6.png"/></Relationships>
</file>

<file path=ppt/slides/_rels/slide1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png"/><Relationship Id="rId2" Type="http://schemas.openxmlformats.org/officeDocument/2006/relationships/hyperlink" Target="https://zakupki.gov.ru/epz/order/notice/ezt20/view/common-info.html?regNumber=0356500006423000418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8.png"/></Relationships>
</file>

<file path=ppt/slides/_rels/slide1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2.png"/><Relationship Id="rId13" Type="http://schemas.openxmlformats.org/officeDocument/2006/relationships/image" Target="../media/image125.png"/><Relationship Id="rId3" Type="http://schemas.openxmlformats.org/officeDocument/2006/relationships/hyperlink" Target="https://t.me/rtstenderinfo" TargetMode="External"/><Relationship Id="rId7" Type="http://schemas.openxmlformats.org/officeDocument/2006/relationships/hyperlink" Target="https://dzen.ru/rtstender" TargetMode="External"/><Relationship Id="rId12" Type="http://schemas.openxmlformats.org/officeDocument/2006/relationships/image" Target="../media/image124.png"/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1.png"/><Relationship Id="rId11" Type="http://schemas.openxmlformats.org/officeDocument/2006/relationships/hyperlink" Target="https://www.rts-tender.ru/trainings" TargetMode="External"/><Relationship Id="rId5" Type="http://schemas.openxmlformats.org/officeDocument/2006/relationships/hyperlink" Target="https://vk.com/rtstender" TargetMode="External"/><Relationship Id="rId15" Type="http://schemas.openxmlformats.org/officeDocument/2006/relationships/image" Target="../media/image127.jpeg"/><Relationship Id="rId10" Type="http://schemas.openxmlformats.org/officeDocument/2006/relationships/image" Target="../media/image123.png"/><Relationship Id="rId4" Type="http://schemas.openxmlformats.org/officeDocument/2006/relationships/image" Target="../media/image120.png"/><Relationship Id="rId9" Type="http://schemas.openxmlformats.org/officeDocument/2006/relationships/hyperlink" Target="https://www.youtube.com/channel/UCvA114k2xebV4FaaEQaQg1A" TargetMode="External"/><Relationship Id="rId14" Type="http://schemas.openxmlformats.org/officeDocument/2006/relationships/image" Target="../media/image1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1E38D32E-A0E8-46AD-B50E-0904E0D1AE7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82882" y="2379488"/>
            <a:ext cx="4912132" cy="1733550"/>
          </a:xfrm>
        </p:spPr>
        <p:txBody>
          <a:bodyPr lIns="0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4000" spc="0" dirty="0" smtClean="0"/>
              <a:t>Инструменты импортозамещения</a:t>
            </a:r>
          </a:p>
          <a:p>
            <a:pPr>
              <a:lnSpc>
                <a:spcPct val="100000"/>
              </a:lnSpc>
              <a:spcBef>
                <a:spcPts val="2400"/>
              </a:spcBef>
            </a:pPr>
            <a:r>
              <a:rPr lang="ru-RU" sz="2000" spc="0" dirty="0" smtClean="0"/>
              <a:t>ДЛЯ ЗАКАЗЧИКОВ ПО 44-ФЗ</a:t>
            </a:r>
            <a:endParaRPr lang="ru-RU" sz="2000" spc="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7546" y="469557"/>
            <a:ext cx="570470" cy="57047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685" y="386537"/>
            <a:ext cx="938318" cy="72813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6519446"/>
            <a:ext cx="35012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FCFCFD"/>
                </a:solidFill>
                <a:latin typeface="+mj-lt"/>
              </a:rPr>
              <a:t>Спирин Андрей Андреевич</a:t>
            </a:r>
            <a:endParaRPr lang="ru-RU" sz="2000" b="1" dirty="0">
              <a:solidFill>
                <a:srgbClr val="FCFCFD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34692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ЕВРАЗИЙСКИЙ ЭКОНОМИЧЕСКИЙ СОЮЗ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grpSp>
        <p:nvGrpSpPr>
          <p:cNvPr id="6" name="Группа 5">
            <a:extLst>
              <a:ext uri="{FF2B5EF4-FFF2-40B4-BE49-F238E27FC236}">
                <a16:creationId xmlns:a16="http://schemas.microsoft.com/office/drawing/2014/main" xmlns="" id="{A28A0BFD-D92E-41CF-AF8D-12ACFD35B71F}"/>
              </a:ext>
            </a:extLst>
          </p:cNvPr>
          <p:cNvGrpSpPr/>
          <p:nvPr/>
        </p:nvGrpSpPr>
        <p:grpSpPr>
          <a:xfrm>
            <a:off x="214137" y="997285"/>
            <a:ext cx="4570382" cy="2981061"/>
            <a:chOff x="259080" y="3856266"/>
            <a:chExt cx="5836920" cy="2278380"/>
          </a:xfrm>
        </p:grpSpPr>
        <p:sp>
          <p:nvSpPr>
            <p:cNvPr id="7" name="object 10">
              <a:extLst>
                <a:ext uri="{FF2B5EF4-FFF2-40B4-BE49-F238E27FC236}">
                  <a16:creationId xmlns:a16="http://schemas.microsoft.com/office/drawing/2014/main" xmlns="" id="{C199D684-3FBD-4AE2-B858-611E18618E14}"/>
                </a:ext>
              </a:extLst>
            </p:cNvPr>
            <p:cNvSpPr/>
            <p:nvPr/>
          </p:nvSpPr>
          <p:spPr>
            <a:xfrm>
              <a:off x="259080" y="3856266"/>
              <a:ext cx="5836920" cy="2278380"/>
            </a:xfrm>
            <a:custGeom>
              <a:avLst/>
              <a:gdLst/>
              <a:ahLst/>
              <a:cxnLst/>
              <a:rect l="l" t="t" r="r" b="b"/>
              <a:pathLst>
                <a:path w="5836920" h="2278379">
                  <a:moveTo>
                    <a:pt x="0" y="2278380"/>
                  </a:moveTo>
                  <a:lnTo>
                    <a:pt x="5836920" y="2278380"/>
                  </a:lnTo>
                  <a:lnTo>
                    <a:pt x="5836920" y="0"/>
                  </a:lnTo>
                  <a:lnTo>
                    <a:pt x="0" y="0"/>
                  </a:lnTo>
                  <a:lnTo>
                    <a:pt x="0" y="2278380"/>
                  </a:lnTo>
                  <a:close/>
                </a:path>
              </a:pathLst>
            </a:custGeom>
            <a:ln w="57150">
              <a:solidFill>
                <a:schemeClr val="bg2">
                  <a:lumMod val="40000"/>
                  <a:lumOff val="60000"/>
                </a:schemeClr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object 15">
              <a:extLst>
                <a:ext uri="{FF2B5EF4-FFF2-40B4-BE49-F238E27FC236}">
                  <a16:creationId xmlns:a16="http://schemas.microsoft.com/office/drawing/2014/main" xmlns="" id="{A8689F24-0342-4C1B-A4C3-50BBC3EE5B2E}"/>
                </a:ext>
              </a:extLst>
            </p:cNvPr>
            <p:cNvSpPr txBox="1"/>
            <p:nvPr/>
          </p:nvSpPr>
          <p:spPr>
            <a:xfrm>
              <a:off x="445992" y="3856266"/>
              <a:ext cx="5523668" cy="2166557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marL="342900" marR="64135" lvl="0" indent="-342900">
                <a:lnSpc>
                  <a:spcPct val="150000"/>
                </a:lnSpc>
                <a:spcBef>
                  <a:spcPts val="105"/>
                </a:spcBef>
                <a:buClr>
                  <a:schemeClr val="tx2"/>
                </a:buClr>
                <a:buFont typeface="Arial" panose="020B0604020202020204" pitchFamily="34" charset="0"/>
                <a:buChar char="•"/>
                <a:defRPr/>
              </a:pPr>
              <a:r>
                <a:rPr lang="ru-RU" sz="2400" b="1" spc="-5" dirty="0" smtClean="0">
                  <a:solidFill>
                    <a:schemeClr val="bg2">
                      <a:lumMod val="50000"/>
                    </a:schemeClr>
                  </a:solidFill>
                  <a:cs typeface="Segoe UI"/>
                </a:rPr>
                <a:t>Российская </a:t>
              </a:r>
              <a:r>
                <a:rPr lang="ru-RU" sz="2400" b="1" spc="-5" dirty="0">
                  <a:solidFill>
                    <a:schemeClr val="bg2">
                      <a:lumMod val="50000"/>
                    </a:schemeClr>
                  </a:solidFill>
                  <a:cs typeface="Segoe UI"/>
                </a:rPr>
                <a:t>Федерация</a:t>
              </a:r>
            </a:p>
            <a:p>
              <a:pPr marL="342900" marR="64135" lvl="0" indent="-342900">
                <a:lnSpc>
                  <a:spcPct val="150000"/>
                </a:lnSpc>
                <a:spcBef>
                  <a:spcPts val="105"/>
                </a:spcBef>
                <a:buClr>
                  <a:schemeClr val="tx2"/>
                </a:buClr>
                <a:buFont typeface="Arial" panose="020B0604020202020204" pitchFamily="34" charset="0"/>
                <a:buChar char="•"/>
                <a:defRPr/>
              </a:pPr>
              <a:r>
                <a:rPr lang="ru-RU" sz="2400" b="1" spc="-5" dirty="0">
                  <a:solidFill>
                    <a:schemeClr val="bg2">
                      <a:lumMod val="50000"/>
                    </a:schemeClr>
                  </a:solidFill>
                  <a:cs typeface="Segoe UI"/>
                </a:rPr>
                <a:t>Республика Беларусь</a:t>
              </a:r>
            </a:p>
            <a:p>
              <a:pPr marL="342900" marR="64135" lvl="0" indent="-342900">
                <a:lnSpc>
                  <a:spcPct val="150000"/>
                </a:lnSpc>
                <a:spcBef>
                  <a:spcPts val="105"/>
                </a:spcBef>
                <a:buClr>
                  <a:schemeClr val="tx2"/>
                </a:buClr>
                <a:buFont typeface="Arial" panose="020B0604020202020204" pitchFamily="34" charset="0"/>
                <a:buChar char="•"/>
                <a:defRPr/>
              </a:pPr>
              <a:r>
                <a:rPr lang="ru-RU" sz="2400" b="1" spc="-5" dirty="0">
                  <a:solidFill>
                    <a:schemeClr val="bg2">
                      <a:lumMod val="50000"/>
                    </a:schemeClr>
                  </a:solidFill>
                  <a:cs typeface="Segoe UI"/>
                </a:rPr>
                <a:t>Республика Казахстан</a:t>
              </a:r>
            </a:p>
            <a:p>
              <a:pPr marL="342900" marR="64135" lvl="0" indent="-342900">
                <a:lnSpc>
                  <a:spcPct val="150000"/>
                </a:lnSpc>
                <a:spcBef>
                  <a:spcPts val="105"/>
                </a:spcBef>
                <a:buClr>
                  <a:schemeClr val="tx2"/>
                </a:buClr>
                <a:buFont typeface="Arial" panose="020B0604020202020204" pitchFamily="34" charset="0"/>
                <a:buChar char="•"/>
                <a:defRPr/>
              </a:pPr>
              <a:r>
                <a:rPr lang="ru-RU" sz="2400" b="1" spc="-5" dirty="0">
                  <a:solidFill>
                    <a:schemeClr val="bg2">
                      <a:lumMod val="50000"/>
                    </a:schemeClr>
                  </a:solidFill>
                  <a:cs typeface="Segoe UI"/>
                </a:rPr>
                <a:t>Республика Армения</a:t>
              </a:r>
            </a:p>
            <a:p>
              <a:pPr marL="342900" marR="64135" lvl="0" indent="-342900">
                <a:lnSpc>
                  <a:spcPct val="150000"/>
                </a:lnSpc>
                <a:spcBef>
                  <a:spcPts val="105"/>
                </a:spcBef>
                <a:buClr>
                  <a:schemeClr val="tx2"/>
                </a:buClr>
                <a:buFont typeface="Arial" panose="020B0604020202020204" pitchFamily="34" charset="0"/>
                <a:buChar char="•"/>
                <a:defRPr/>
              </a:pPr>
              <a:r>
                <a:rPr lang="ru-RU" sz="2400" b="1" spc="-5" dirty="0">
                  <a:solidFill>
                    <a:schemeClr val="bg2">
                      <a:lumMod val="50000"/>
                    </a:schemeClr>
                  </a:solidFill>
                  <a:cs typeface="Segoe UI"/>
                </a:rPr>
                <a:t>Кыргызская Республика</a:t>
              </a:r>
            </a:p>
          </p:txBody>
        </p:sp>
      </p:grp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xmlns="" id="{A28A0BFD-D92E-41CF-AF8D-12ACFD35B71F}"/>
              </a:ext>
            </a:extLst>
          </p:cNvPr>
          <p:cNvGrpSpPr/>
          <p:nvPr/>
        </p:nvGrpSpPr>
        <p:grpSpPr>
          <a:xfrm>
            <a:off x="4930873" y="1019333"/>
            <a:ext cx="6981100" cy="5486172"/>
            <a:chOff x="259080" y="3856266"/>
            <a:chExt cx="5836920" cy="2293572"/>
          </a:xfrm>
        </p:grpSpPr>
        <p:sp>
          <p:nvSpPr>
            <p:cNvPr id="12" name="object 10">
              <a:extLst>
                <a:ext uri="{FF2B5EF4-FFF2-40B4-BE49-F238E27FC236}">
                  <a16:creationId xmlns:a16="http://schemas.microsoft.com/office/drawing/2014/main" xmlns="" id="{C199D684-3FBD-4AE2-B858-611E18618E14}"/>
                </a:ext>
              </a:extLst>
            </p:cNvPr>
            <p:cNvSpPr/>
            <p:nvPr/>
          </p:nvSpPr>
          <p:spPr>
            <a:xfrm>
              <a:off x="259080" y="3856266"/>
              <a:ext cx="5836920" cy="2278380"/>
            </a:xfrm>
            <a:custGeom>
              <a:avLst/>
              <a:gdLst/>
              <a:ahLst/>
              <a:cxnLst/>
              <a:rect l="l" t="t" r="r" b="b"/>
              <a:pathLst>
                <a:path w="5836920" h="2278379">
                  <a:moveTo>
                    <a:pt x="0" y="2278380"/>
                  </a:moveTo>
                  <a:lnTo>
                    <a:pt x="5836920" y="2278380"/>
                  </a:lnTo>
                  <a:lnTo>
                    <a:pt x="5836920" y="0"/>
                  </a:lnTo>
                  <a:lnTo>
                    <a:pt x="0" y="0"/>
                  </a:lnTo>
                  <a:lnTo>
                    <a:pt x="0" y="2278380"/>
                  </a:lnTo>
                  <a:close/>
                </a:path>
              </a:pathLst>
            </a:custGeom>
            <a:ln w="57150">
              <a:solidFill>
                <a:schemeClr val="bg2">
                  <a:lumMod val="40000"/>
                  <a:lumOff val="60000"/>
                </a:schemeClr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" name="object 11">
              <a:extLst>
                <a:ext uri="{FF2B5EF4-FFF2-40B4-BE49-F238E27FC236}">
                  <a16:creationId xmlns:a16="http://schemas.microsoft.com/office/drawing/2014/main" xmlns="" id="{C3437491-5BB5-4928-ADBA-50F762D6EC36}"/>
                </a:ext>
              </a:extLst>
            </p:cNvPr>
            <p:cNvSpPr/>
            <p:nvPr/>
          </p:nvSpPr>
          <p:spPr>
            <a:xfrm>
              <a:off x="259080" y="3868459"/>
              <a:ext cx="5836920" cy="413178"/>
            </a:xfrm>
            <a:custGeom>
              <a:avLst/>
              <a:gdLst/>
              <a:ahLst/>
              <a:cxnLst/>
              <a:rect l="l" t="t" r="r" b="b"/>
              <a:pathLst>
                <a:path w="5836920" h="353694">
                  <a:moveTo>
                    <a:pt x="5836920" y="0"/>
                  </a:moveTo>
                  <a:lnTo>
                    <a:pt x="0" y="0"/>
                  </a:lnTo>
                  <a:lnTo>
                    <a:pt x="0" y="353567"/>
                  </a:lnTo>
                  <a:lnTo>
                    <a:pt x="5836920" y="353567"/>
                  </a:lnTo>
                  <a:lnTo>
                    <a:pt x="5836920" y="0"/>
                  </a:lnTo>
                  <a:close/>
                </a:path>
              </a:pathLst>
            </a:custGeom>
            <a:solidFill>
              <a:schemeClr val="bg2">
                <a:lumMod val="40000"/>
                <a:lumOff val="60000"/>
              </a:schemeClr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" name="object 15">
              <a:extLst>
                <a:ext uri="{FF2B5EF4-FFF2-40B4-BE49-F238E27FC236}">
                  <a16:creationId xmlns:a16="http://schemas.microsoft.com/office/drawing/2014/main" xmlns="" id="{A8689F24-0342-4C1B-A4C3-50BBC3EE5B2E}"/>
                </a:ext>
              </a:extLst>
            </p:cNvPr>
            <p:cNvSpPr txBox="1"/>
            <p:nvPr/>
          </p:nvSpPr>
          <p:spPr>
            <a:xfrm>
              <a:off x="922693" y="4408231"/>
              <a:ext cx="4692318" cy="1741607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marL="342900" marR="64135" lvl="0" indent="-342900">
                <a:lnSpc>
                  <a:spcPct val="150000"/>
                </a:lnSpc>
                <a:spcBef>
                  <a:spcPts val="1200"/>
                </a:spcBef>
                <a:buClr>
                  <a:schemeClr val="tx2"/>
                </a:buClr>
                <a:buFont typeface="Arial" panose="020B0604020202020204" pitchFamily="34" charset="0"/>
                <a:buChar char="•"/>
                <a:defRPr/>
              </a:pPr>
              <a:r>
                <a:rPr lang="ru-RU" sz="1400" b="1" spc="-5" dirty="0">
                  <a:solidFill>
                    <a:schemeClr val="bg2">
                      <a:lumMod val="50000"/>
                    </a:schemeClr>
                  </a:solidFill>
                  <a:cs typeface="Segoe UI"/>
                </a:rPr>
                <a:t>ТОВАРЫ ИЗ СТРАН ЕАЭС НА РАВНЫХ УСЛОВИЯХ С ТОВАРАМИ РОССИЙСКОГО ПРОИСХОЖДЕНИЯ</a:t>
              </a:r>
            </a:p>
            <a:p>
              <a:pPr marL="342900" marR="64135" lvl="0" indent="-342900">
                <a:lnSpc>
                  <a:spcPct val="150000"/>
                </a:lnSpc>
                <a:spcBef>
                  <a:spcPts val="1200"/>
                </a:spcBef>
                <a:buClr>
                  <a:schemeClr val="tx2"/>
                </a:buClr>
                <a:buFont typeface="Arial" panose="020B0604020202020204" pitchFamily="34" charset="0"/>
                <a:buChar char="•"/>
                <a:defRPr/>
              </a:pPr>
              <a:r>
                <a:rPr lang="ru-RU" sz="1400" b="1" spc="-5" dirty="0">
                  <a:solidFill>
                    <a:schemeClr val="bg2">
                      <a:lumMod val="50000"/>
                    </a:schemeClr>
                  </a:solidFill>
                  <a:cs typeface="Segoe UI"/>
                </a:rPr>
                <a:t>ПРИМЕНЯЕТСЯ ЗАПРЕТ ТОВАРОВ ИН. ПРОИСХОЖДЕНИЯ, ОГРАНИЧЕНИЯ, УСЛОВИЯ ДОПУСКА</a:t>
              </a:r>
            </a:p>
            <a:p>
              <a:pPr marL="342900" marR="64135" lvl="0" indent="-342900">
                <a:lnSpc>
                  <a:spcPct val="150000"/>
                </a:lnSpc>
                <a:spcBef>
                  <a:spcPts val="1200"/>
                </a:spcBef>
                <a:buClr>
                  <a:schemeClr val="tx2"/>
                </a:buClr>
                <a:buFont typeface="Arial" panose="020B0604020202020204" pitchFamily="34" charset="0"/>
                <a:buChar char="•"/>
                <a:defRPr/>
              </a:pPr>
              <a:r>
                <a:rPr lang="ru-RU" sz="1400" b="1" spc="-5" dirty="0">
                  <a:solidFill>
                    <a:schemeClr val="bg2">
                      <a:lumMod val="50000"/>
                    </a:schemeClr>
                  </a:solidFill>
                  <a:cs typeface="Segoe UI"/>
                </a:rPr>
                <a:t>ПОЛОЖЕНИЯ СТАТЬИ НЕ ПРИМЕНЯЮТСЯ ПРИ ЗАКУПКЕ ТРУ ДЛЯ:</a:t>
              </a:r>
            </a:p>
            <a:p>
              <a:pPr marL="800100" marR="64135" lvl="1" indent="-342900">
                <a:lnSpc>
                  <a:spcPct val="150000"/>
                </a:lnSpc>
                <a:spcBef>
                  <a:spcPts val="1200"/>
                </a:spcBef>
                <a:buClr>
                  <a:schemeClr val="tx2"/>
                </a:buClr>
                <a:buFont typeface="+mj-lt"/>
                <a:buAutoNum type="arabicPeriod"/>
                <a:defRPr/>
              </a:pPr>
              <a:r>
                <a:rPr lang="ru-RU" sz="1400" b="1" spc="-5" dirty="0">
                  <a:solidFill>
                    <a:schemeClr val="bg2">
                      <a:lumMod val="50000"/>
                    </a:schemeClr>
                  </a:solidFill>
                  <a:cs typeface="Segoe UI"/>
                </a:rPr>
                <a:t>ДЛЯ </a:t>
              </a:r>
              <a:r>
                <a:rPr lang="ru-RU" sz="1400" b="1" spc="-5" dirty="0" smtClean="0">
                  <a:solidFill>
                    <a:schemeClr val="bg2">
                      <a:lumMod val="50000"/>
                    </a:schemeClr>
                  </a:solidFill>
                  <a:cs typeface="Segoe UI"/>
                </a:rPr>
                <a:t>ОРГАНОВ ВНЕШНЕЙ РАЗВЕДКИ</a:t>
              </a:r>
              <a:endParaRPr lang="ru-RU" sz="1400" b="1" spc="-5" dirty="0">
                <a:solidFill>
                  <a:schemeClr val="bg2">
                    <a:lumMod val="50000"/>
                  </a:schemeClr>
                </a:solidFill>
                <a:cs typeface="Segoe UI"/>
              </a:endParaRPr>
            </a:p>
            <a:p>
              <a:pPr marL="800100" marR="64135" lvl="1" indent="-342900">
                <a:lnSpc>
                  <a:spcPct val="150000"/>
                </a:lnSpc>
                <a:spcBef>
                  <a:spcPts val="1200"/>
                </a:spcBef>
                <a:buClr>
                  <a:schemeClr val="tx2"/>
                </a:buClr>
                <a:buFont typeface="+mj-lt"/>
                <a:buAutoNum type="arabicPeriod"/>
                <a:defRPr/>
              </a:pPr>
              <a:r>
                <a:rPr lang="ru-RU" sz="1400" b="1" spc="-5" dirty="0">
                  <a:solidFill>
                    <a:schemeClr val="bg2">
                      <a:lumMod val="50000"/>
                    </a:schemeClr>
                  </a:solidFill>
                  <a:cs typeface="Segoe UI"/>
                </a:rPr>
                <a:t>ДЛЯ </a:t>
              </a:r>
              <a:r>
                <a:rPr lang="ru-RU" sz="1400" b="1" spc="-5" dirty="0" smtClean="0">
                  <a:solidFill>
                    <a:schemeClr val="bg2">
                      <a:lumMod val="50000"/>
                    </a:schemeClr>
                  </a:solidFill>
                  <a:cs typeface="Segoe UI"/>
                </a:rPr>
                <a:t>ФЕДЕРАЛЬНОЙ СЛУЖБЫ БЕЗОПАСНОСТИ</a:t>
              </a:r>
              <a:endParaRPr lang="ru-RU" sz="1400" b="1" spc="-5" dirty="0">
                <a:solidFill>
                  <a:schemeClr val="bg2">
                    <a:lumMod val="50000"/>
                  </a:schemeClr>
                </a:solidFill>
                <a:cs typeface="Segoe UI"/>
              </a:endParaRPr>
            </a:p>
            <a:p>
              <a:pPr marL="800100" marR="64135" lvl="1" indent="-342900">
                <a:lnSpc>
                  <a:spcPct val="150000"/>
                </a:lnSpc>
                <a:spcBef>
                  <a:spcPts val="1200"/>
                </a:spcBef>
                <a:buClr>
                  <a:schemeClr val="tx2"/>
                </a:buClr>
                <a:buFont typeface="+mj-lt"/>
                <a:buAutoNum type="arabicPeriod"/>
                <a:defRPr/>
              </a:pPr>
              <a:r>
                <a:rPr lang="ru-RU" sz="1400" b="1" spc="-5" dirty="0">
                  <a:solidFill>
                    <a:schemeClr val="bg2">
                      <a:lumMod val="50000"/>
                    </a:schemeClr>
                  </a:solidFill>
                  <a:cs typeface="Segoe UI"/>
                </a:rPr>
                <a:t>ДЛЯ РЕАЛИЗАЦИИ ГОСУДАРСТВЕННОЙ ОХРАНЫ</a:t>
              </a:r>
            </a:p>
            <a:p>
              <a:pPr marR="64135" lvl="0">
                <a:lnSpc>
                  <a:spcPct val="150000"/>
                </a:lnSpc>
                <a:spcBef>
                  <a:spcPts val="105"/>
                </a:spcBef>
                <a:buClr>
                  <a:schemeClr val="tx2"/>
                </a:buClr>
                <a:defRPr/>
              </a:pPr>
              <a:endParaRPr lang="ru-RU" sz="2000" b="1" spc="-5" dirty="0">
                <a:solidFill>
                  <a:schemeClr val="bg2">
                    <a:lumMod val="50000"/>
                  </a:schemeClr>
                </a:solidFill>
                <a:cs typeface="Segoe UI"/>
              </a:endParaRPr>
            </a:p>
          </p:txBody>
        </p:sp>
        <p:sp>
          <p:nvSpPr>
            <p:cNvPr id="15" name="object 21">
              <a:extLst>
                <a:ext uri="{FF2B5EF4-FFF2-40B4-BE49-F238E27FC236}">
                  <a16:creationId xmlns:a16="http://schemas.microsoft.com/office/drawing/2014/main" xmlns="" id="{9D800D54-120B-4C83-880C-FE7AA6B95CF8}"/>
                </a:ext>
              </a:extLst>
            </p:cNvPr>
            <p:cNvSpPr txBox="1"/>
            <p:nvPr/>
          </p:nvSpPr>
          <p:spPr>
            <a:xfrm>
              <a:off x="615577" y="3945993"/>
              <a:ext cx="5123925" cy="160034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marR="62230" lvl="0" algn="ctr">
                <a:spcBef>
                  <a:spcPts val="105"/>
                </a:spcBef>
                <a:defRPr/>
              </a:pPr>
              <a:r>
                <a:rPr lang="ru-RU" sz="2400" b="1" dirty="0" smtClean="0">
                  <a:solidFill>
                    <a:schemeClr val="tx2"/>
                  </a:solidFill>
                  <a:latin typeface="+mj-lt"/>
                  <a:cs typeface="Trebuchet MS"/>
                </a:rPr>
                <a:t>ФОРМАТ ПРИМЕНЕНИЯ</a:t>
              </a:r>
              <a:endParaRPr lang="ru-RU" sz="2400" b="1" dirty="0">
                <a:solidFill>
                  <a:schemeClr val="tx2"/>
                </a:solidFill>
                <a:latin typeface="+mj-lt"/>
                <a:cs typeface="Trebuchet MS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6067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ФОРМАТ ПРИМЕНЕНИЯ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6" name="object 3"/>
          <p:cNvSpPr txBox="1"/>
          <p:nvPr/>
        </p:nvSpPr>
        <p:spPr>
          <a:xfrm>
            <a:off x="435650" y="1625298"/>
            <a:ext cx="5401308" cy="1906291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53340" algn="ctr">
              <a:lnSpc>
                <a:spcPct val="100000"/>
              </a:lnSpc>
              <a:spcBef>
                <a:spcPts val="1200"/>
              </a:spcBef>
            </a:pPr>
            <a:r>
              <a:rPr sz="1800" b="1" spc="-5" dirty="0">
                <a:solidFill>
                  <a:schemeClr val="tx2"/>
                </a:solidFill>
                <a:cs typeface="Trebuchet MS"/>
              </a:rPr>
              <a:t>ЗАПРЕТ</a:t>
            </a:r>
            <a:endParaRPr lang="ru-RU" sz="1800" b="1" spc="-5" dirty="0">
              <a:solidFill>
                <a:schemeClr val="tx2"/>
              </a:solidFill>
              <a:cs typeface="Trebuchet MS"/>
            </a:endParaRPr>
          </a:p>
          <a:p>
            <a:pPr marL="252000" indent="-252000">
              <a:lnSpc>
                <a:spcPct val="100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ru-RU" sz="1600" dirty="0">
                <a:cs typeface="Trebuchet MS"/>
              </a:rPr>
              <a:t>Поставка иностранного программного обеспечения, аналоги которого есть в реестре  российских программ (ПП РФ №1236 от 16.11.2015</a:t>
            </a:r>
            <a:r>
              <a:rPr lang="ru-RU" sz="1600" dirty="0" smtClean="0">
                <a:cs typeface="Trebuchet MS"/>
              </a:rPr>
              <a:t>);</a:t>
            </a:r>
            <a:endParaRPr lang="ru-RU" sz="1600" dirty="0">
              <a:cs typeface="Trebuchet MS"/>
            </a:endParaRPr>
          </a:p>
          <a:p>
            <a:pPr marL="252000" indent="-252000">
              <a:lnSpc>
                <a:spcPct val="100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ru-RU" sz="1600" dirty="0">
                <a:cs typeface="Trebuchet MS"/>
              </a:rPr>
              <a:t>Промтовары, работы и услуги для обороны  и безопасности гос-ва </a:t>
            </a:r>
            <a:r>
              <a:rPr lang="ru-RU" sz="1600" i="1" dirty="0">
                <a:cs typeface="Trebuchet MS"/>
              </a:rPr>
              <a:t>(ПП РФ № 616 от 30.04.2020);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255521" y="4136164"/>
            <a:ext cx="5118931" cy="1034352"/>
          </a:xfrm>
          <a:prstGeom prst="rect">
            <a:avLst/>
          </a:prstGeom>
          <a:solidFill>
            <a:schemeClr val="accent2">
              <a:lumMod val="40000"/>
              <a:lumOff val="60000"/>
              <a:alpha val="2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object 4"/>
          <p:cNvSpPr txBox="1"/>
          <p:nvPr/>
        </p:nvSpPr>
        <p:spPr>
          <a:xfrm>
            <a:off x="6041877" y="1625298"/>
            <a:ext cx="5235909" cy="3869648"/>
          </a:xfrm>
          <a:prstGeom prst="rect">
            <a:avLst/>
          </a:prstGeom>
        </p:spPr>
        <p:txBody>
          <a:bodyPr vert="horz" wrap="square" lIns="0" tIns="113664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200"/>
              </a:spcBef>
            </a:pPr>
            <a:r>
              <a:rPr sz="1800" b="1" spc="-5" dirty="0">
                <a:solidFill>
                  <a:schemeClr val="tx2"/>
                </a:solidFill>
                <a:cs typeface="Trebuchet MS"/>
              </a:rPr>
              <a:t>ОГРАНИЧЕНИЕ</a:t>
            </a:r>
            <a:endParaRPr lang="ru-RU" sz="1800" b="1" spc="-5" dirty="0">
              <a:solidFill>
                <a:schemeClr val="tx2"/>
              </a:solidFill>
              <a:cs typeface="Trebuchet MS"/>
            </a:endParaRPr>
          </a:p>
          <a:p>
            <a:pPr marL="285750" indent="-285750">
              <a:lnSpc>
                <a:spcPct val="100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ru-RU" sz="1600" dirty="0">
                <a:cs typeface="Trebuchet MS"/>
              </a:rPr>
              <a:t>Медицинских изделий, включая хирургическое  оборудование, ортопедические приспособления  и другие товары (ПП РФ №102 от 05.02.2015);</a:t>
            </a:r>
          </a:p>
          <a:p>
            <a:pPr marL="285750" indent="-285750">
              <a:lnSpc>
                <a:spcPct val="100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ru-RU" sz="1600" dirty="0">
                <a:cs typeface="Trebuchet MS"/>
              </a:rPr>
              <a:t>Лекарственных средств, включенных в перечень жизненно необходимых и важнейших лекарственных препаратов (ПП РФ №1289  от 30.11.2015);</a:t>
            </a:r>
          </a:p>
          <a:p>
            <a:pPr marL="285750" indent="-285750">
              <a:lnSpc>
                <a:spcPct val="100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ru-RU" sz="1600" dirty="0">
                <a:cs typeface="Trebuchet MS"/>
              </a:rPr>
              <a:t>Отдельные виды радиоэлектронной продукции. (ПП № 878 от 10.07.2019).</a:t>
            </a:r>
          </a:p>
          <a:p>
            <a:pPr marL="285750" indent="-285750"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ru-RU" sz="1600" dirty="0">
                <a:cs typeface="Trebuchet MS"/>
              </a:rPr>
              <a:t>Промтовары </a:t>
            </a:r>
            <a:r>
              <a:rPr lang="ru-RU" sz="1600" i="1" dirty="0">
                <a:cs typeface="Trebuchet MS"/>
              </a:rPr>
              <a:t>(ПП РФ № 617 от 30.04.2020);</a:t>
            </a:r>
          </a:p>
          <a:p>
            <a:pPr marL="285750" indent="-285750">
              <a:lnSpc>
                <a:spcPct val="100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ru-RU" sz="1600" dirty="0" smtClean="0">
                <a:cs typeface="Trebuchet MS"/>
              </a:rPr>
              <a:t>Пищевые </a:t>
            </a:r>
            <a:r>
              <a:rPr lang="ru-RU" sz="1600" dirty="0">
                <a:cs typeface="Trebuchet MS"/>
              </a:rPr>
              <a:t>продукты (ПП №832 от 22.08.2016</a:t>
            </a:r>
            <a:r>
              <a:rPr lang="ru-RU" sz="1600" dirty="0" smtClean="0">
                <a:cs typeface="Trebuchet MS"/>
              </a:rPr>
              <a:t>);</a:t>
            </a:r>
            <a:endParaRPr lang="ru-RU" sz="1600" dirty="0">
              <a:cs typeface="Trebuchet M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5920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ФОРМАТ ПРИМЕНЕНИЯ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9" name="object 5"/>
          <p:cNvSpPr txBox="1"/>
          <p:nvPr/>
        </p:nvSpPr>
        <p:spPr>
          <a:xfrm>
            <a:off x="586841" y="2284602"/>
            <a:ext cx="8874125" cy="147412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lang="ru-RU" sz="1600" dirty="0">
                <a:cs typeface="Segoe UI"/>
              </a:rPr>
              <a:t>При проведении аукциона:</a:t>
            </a:r>
          </a:p>
          <a:p>
            <a:pPr marL="355600" indent="-342900">
              <a:lnSpc>
                <a:spcPct val="100000"/>
              </a:lnSpc>
              <a:spcBef>
                <a:spcPts val="1200"/>
              </a:spcBef>
              <a:buClr>
                <a:schemeClr val="tx2"/>
              </a:buClr>
              <a:buFont typeface="+mj-lt"/>
              <a:buAutoNum type="arabicPeriod"/>
            </a:pPr>
            <a:r>
              <a:rPr lang="ru-RU" sz="1600" dirty="0">
                <a:cs typeface="Segoe UI"/>
              </a:rPr>
              <a:t>Контракт заключается по цене на 15</a:t>
            </a:r>
            <a:r>
              <a:rPr lang="ru-RU" sz="1600" dirty="0" smtClean="0">
                <a:cs typeface="Segoe UI"/>
              </a:rPr>
              <a:t>% (20%) </a:t>
            </a:r>
            <a:r>
              <a:rPr lang="ru-RU" sz="1600" dirty="0">
                <a:cs typeface="Segoe UI"/>
              </a:rPr>
              <a:t>меньше, если заявка на участие содержит хотя бы один иностранный товар (за исключением стран ЕЭС)</a:t>
            </a:r>
          </a:p>
          <a:p>
            <a:pPr marL="355600" indent="-342900">
              <a:lnSpc>
                <a:spcPct val="100000"/>
              </a:lnSpc>
              <a:spcBef>
                <a:spcPts val="600"/>
              </a:spcBef>
              <a:buClr>
                <a:schemeClr val="tx2"/>
              </a:buClr>
              <a:buFont typeface="+mj-lt"/>
              <a:buAutoNum type="arabicPeriod"/>
            </a:pPr>
            <a:r>
              <a:rPr lang="ru-RU" sz="1600" dirty="0">
                <a:cs typeface="Segoe UI"/>
              </a:rPr>
              <a:t>Контракт заключается по цене предложенной победителем, если заявка содержит товар производства  исключительно стран ЕЭС</a:t>
            </a:r>
          </a:p>
        </p:txBody>
      </p:sp>
      <p:sp>
        <p:nvSpPr>
          <p:cNvPr id="10" name="object 6"/>
          <p:cNvSpPr txBox="1"/>
          <p:nvPr/>
        </p:nvSpPr>
        <p:spPr>
          <a:xfrm>
            <a:off x="586841" y="4585461"/>
            <a:ext cx="10995660" cy="147412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ru-RU" sz="1600" dirty="0">
                <a:cs typeface="Segoe UI"/>
              </a:rPr>
              <a:t>При проведении конкурса, запроса </a:t>
            </a:r>
            <a:r>
              <a:rPr lang="ru-RU" sz="1600" dirty="0" smtClean="0">
                <a:cs typeface="Segoe UI"/>
              </a:rPr>
              <a:t>котировок:</a:t>
            </a:r>
            <a:endParaRPr lang="ru-RU" sz="1600" dirty="0">
              <a:cs typeface="Segoe UI"/>
            </a:endParaRPr>
          </a:p>
          <a:p>
            <a:pPr marL="355600" indent="-342900">
              <a:lnSpc>
                <a:spcPct val="100000"/>
              </a:lnSpc>
              <a:spcBef>
                <a:spcPts val="1200"/>
              </a:spcBef>
              <a:buClr>
                <a:schemeClr val="tx2"/>
              </a:buClr>
              <a:buFont typeface="+mj-lt"/>
              <a:buAutoNum type="arabicPeriod"/>
            </a:pPr>
            <a:r>
              <a:rPr lang="ru-RU" sz="1600" dirty="0">
                <a:cs typeface="Segoe UI"/>
              </a:rPr>
              <a:t>При рассмотрении и оценке заявок по критерию «цена контракта», применяется понижающий коэффициент 15</a:t>
            </a:r>
            <a:r>
              <a:rPr lang="ru-RU" sz="1600" dirty="0" smtClean="0">
                <a:cs typeface="Segoe UI"/>
              </a:rPr>
              <a:t>% (20%)</a:t>
            </a:r>
            <a:endParaRPr lang="ru-RU" sz="1600" dirty="0">
              <a:cs typeface="Segoe UI"/>
            </a:endParaRPr>
          </a:p>
          <a:p>
            <a:pPr marL="355600" indent="-342900">
              <a:lnSpc>
                <a:spcPct val="100000"/>
              </a:lnSpc>
              <a:spcBef>
                <a:spcPts val="600"/>
              </a:spcBef>
              <a:buClr>
                <a:schemeClr val="tx2"/>
              </a:buClr>
              <a:buFont typeface="+mj-lt"/>
              <a:buAutoNum type="arabicPeriod"/>
            </a:pPr>
            <a:r>
              <a:rPr lang="ru-RU" sz="1600" dirty="0">
                <a:cs typeface="Segoe UI"/>
              </a:rPr>
              <a:t>Контракт заключается по цене предложенной победителем, если заявка содержит товар производства исключительно стран ЕЭС</a:t>
            </a:r>
          </a:p>
        </p:txBody>
      </p:sp>
      <p:grpSp>
        <p:nvGrpSpPr>
          <p:cNvPr id="11" name="object 7"/>
          <p:cNvGrpSpPr/>
          <p:nvPr/>
        </p:nvGrpSpPr>
        <p:grpSpPr>
          <a:xfrm>
            <a:off x="603250" y="1724977"/>
            <a:ext cx="11087735" cy="379730"/>
            <a:chOff x="603250" y="1724977"/>
            <a:chExt cx="11087735" cy="379730"/>
          </a:xfrm>
        </p:grpSpPr>
        <p:sp>
          <p:nvSpPr>
            <p:cNvPr id="12" name="object 8"/>
            <p:cNvSpPr/>
            <p:nvPr/>
          </p:nvSpPr>
          <p:spPr>
            <a:xfrm>
              <a:off x="609600" y="2026919"/>
              <a:ext cx="11075035" cy="42545"/>
            </a:xfrm>
            <a:custGeom>
              <a:avLst/>
              <a:gdLst/>
              <a:ahLst/>
              <a:cxnLst/>
              <a:rect l="l" t="t" r="r" b="b"/>
              <a:pathLst>
                <a:path w="11075035" h="42544">
                  <a:moveTo>
                    <a:pt x="0" y="0"/>
                  </a:moveTo>
                  <a:lnTo>
                    <a:pt x="11074654" y="42163"/>
                  </a:lnTo>
                </a:path>
              </a:pathLst>
            </a:custGeom>
            <a:ln w="12700">
              <a:solidFill>
                <a:srgbClr val="766F6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9"/>
            <p:cNvSpPr/>
            <p:nvPr/>
          </p:nvSpPr>
          <p:spPr>
            <a:xfrm>
              <a:off x="5925311" y="1729739"/>
              <a:ext cx="400685" cy="370205"/>
            </a:xfrm>
            <a:custGeom>
              <a:avLst/>
              <a:gdLst/>
              <a:ahLst/>
              <a:cxnLst/>
              <a:rect l="l" t="t" r="r" b="b"/>
              <a:pathLst>
                <a:path w="400685" h="370205">
                  <a:moveTo>
                    <a:pt x="338709" y="0"/>
                  </a:moveTo>
                  <a:lnTo>
                    <a:pt x="61595" y="0"/>
                  </a:lnTo>
                  <a:lnTo>
                    <a:pt x="37718" y="4825"/>
                  </a:lnTo>
                  <a:lnTo>
                    <a:pt x="18034" y="18034"/>
                  </a:lnTo>
                  <a:lnTo>
                    <a:pt x="4825" y="37719"/>
                  </a:lnTo>
                  <a:lnTo>
                    <a:pt x="0" y="61595"/>
                  </a:lnTo>
                  <a:lnTo>
                    <a:pt x="0" y="308229"/>
                  </a:lnTo>
                  <a:lnTo>
                    <a:pt x="4825" y="332105"/>
                  </a:lnTo>
                  <a:lnTo>
                    <a:pt x="18034" y="351789"/>
                  </a:lnTo>
                  <a:lnTo>
                    <a:pt x="37718" y="364998"/>
                  </a:lnTo>
                  <a:lnTo>
                    <a:pt x="61595" y="369824"/>
                  </a:lnTo>
                  <a:lnTo>
                    <a:pt x="338709" y="369824"/>
                  </a:lnTo>
                  <a:lnTo>
                    <a:pt x="362585" y="364998"/>
                  </a:lnTo>
                  <a:lnTo>
                    <a:pt x="382270" y="351789"/>
                  </a:lnTo>
                  <a:lnTo>
                    <a:pt x="395477" y="332105"/>
                  </a:lnTo>
                  <a:lnTo>
                    <a:pt x="400303" y="308229"/>
                  </a:lnTo>
                  <a:lnTo>
                    <a:pt x="400303" y="61595"/>
                  </a:lnTo>
                  <a:lnTo>
                    <a:pt x="395477" y="37719"/>
                  </a:lnTo>
                  <a:lnTo>
                    <a:pt x="382270" y="18034"/>
                  </a:lnTo>
                  <a:lnTo>
                    <a:pt x="362585" y="4825"/>
                  </a:lnTo>
                  <a:lnTo>
                    <a:pt x="338709" y="0"/>
                  </a:lnTo>
                  <a:close/>
                </a:path>
              </a:pathLst>
            </a:custGeom>
            <a:solidFill>
              <a:schemeClr val="tx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0"/>
            <p:cNvSpPr/>
            <p:nvPr/>
          </p:nvSpPr>
          <p:spPr>
            <a:xfrm>
              <a:off x="5925311" y="1729739"/>
              <a:ext cx="400685" cy="370205"/>
            </a:xfrm>
            <a:custGeom>
              <a:avLst/>
              <a:gdLst/>
              <a:ahLst/>
              <a:cxnLst/>
              <a:rect l="l" t="t" r="r" b="b"/>
              <a:pathLst>
                <a:path w="400685" h="370205">
                  <a:moveTo>
                    <a:pt x="0" y="61595"/>
                  </a:moveTo>
                  <a:lnTo>
                    <a:pt x="4825" y="37719"/>
                  </a:lnTo>
                  <a:lnTo>
                    <a:pt x="18034" y="18034"/>
                  </a:lnTo>
                  <a:lnTo>
                    <a:pt x="37718" y="4825"/>
                  </a:lnTo>
                  <a:lnTo>
                    <a:pt x="61595" y="0"/>
                  </a:lnTo>
                  <a:lnTo>
                    <a:pt x="338709" y="0"/>
                  </a:lnTo>
                  <a:lnTo>
                    <a:pt x="362585" y="4825"/>
                  </a:lnTo>
                  <a:lnTo>
                    <a:pt x="382270" y="18034"/>
                  </a:lnTo>
                  <a:lnTo>
                    <a:pt x="395477" y="37719"/>
                  </a:lnTo>
                  <a:lnTo>
                    <a:pt x="400303" y="61595"/>
                  </a:lnTo>
                  <a:lnTo>
                    <a:pt x="400303" y="308229"/>
                  </a:lnTo>
                  <a:lnTo>
                    <a:pt x="395477" y="332105"/>
                  </a:lnTo>
                  <a:lnTo>
                    <a:pt x="382270" y="351789"/>
                  </a:lnTo>
                  <a:lnTo>
                    <a:pt x="362585" y="364998"/>
                  </a:lnTo>
                  <a:lnTo>
                    <a:pt x="338709" y="369824"/>
                  </a:lnTo>
                  <a:lnTo>
                    <a:pt x="61595" y="369824"/>
                  </a:lnTo>
                  <a:lnTo>
                    <a:pt x="37718" y="364998"/>
                  </a:lnTo>
                  <a:lnTo>
                    <a:pt x="18034" y="351789"/>
                  </a:lnTo>
                  <a:lnTo>
                    <a:pt x="4825" y="332105"/>
                  </a:lnTo>
                  <a:lnTo>
                    <a:pt x="0" y="308229"/>
                  </a:lnTo>
                  <a:lnTo>
                    <a:pt x="0" y="61595"/>
                  </a:lnTo>
                  <a:close/>
                </a:path>
              </a:pathLst>
            </a:custGeom>
            <a:ln w="9525">
              <a:noFill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1"/>
            <p:cNvSpPr/>
            <p:nvPr/>
          </p:nvSpPr>
          <p:spPr>
            <a:xfrm>
              <a:off x="6092190" y="1858517"/>
              <a:ext cx="91440" cy="0"/>
            </a:xfrm>
            <a:custGeom>
              <a:avLst/>
              <a:gdLst/>
              <a:ahLst/>
              <a:cxnLst/>
              <a:rect l="l" t="t" r="r" b="b"/>
              <a:pathLst>
                <a:path w="91439">
                  <a:moveTo>
                    <a:pt x="0" y="0"/>
                  </a:moveTo>
                  <a:lnTo>
                    <a:pt x="91439" y="0"/>
                  </a:lnTo>
                </a:path>
              </a:pathLst>
            </a:custGeom>
            <a:ln w="1676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2"/>
            <p:cNvSpPr/>
            <p:nvPr/>
          </p:nvSpPr>
          <p:spPr>
            <a:xfrm>
              <a:off x="6091428" y="1900427"/>
              <a:ext cx="91440" cy="0"/>
            </a:xfrm>
            <a:custGeom>
              <a:avLst/>
              <a:gdLst/>
              <a:ahLst/>
              <a:cxnLst/>
              <a:rect l="l" t="t" r="r" b="b"/>
              <a:pathLst>
                <a:path w="91439">
                  <a:moveTo>
                    <a:pt x="0" y="0"/>
                  </a:moveTo>
                  <a:lnTo>
                    <a:pt x="91439" y="0"/>
                  </a:lnTo>
                </a:path>
              </a:pathLst>
            </a:custGeom>
            <a:ln w="1523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3"/>
            <p:cNvSpPr/>
            <p:nvPr/>
          </p:nvSpPr>
          <p:spPr>
            <a:xfrm>
              <a:off x="6007608" y="1746503"/>
              <a:ext cx="214629" cy="295910"/>
            </a:xfrm>
            <a:custGeom>
              <a:avLst/>
              <a:gdLst/>
              <a:ahLst/>
              <a:cxnLst/>
              <a:rect l="l" t="t" r="r" b="b"/>
              <a:pathLst>
                <a:path w="214629" h="295910">
                  <a:moveTo>
                    <a:pt x="80391" y="179070"/>
                  </a:moveTo>
                  <a:lnTo>
                    <a:pt x="76454" y="175260"/>
                  </a:lnTo>
                  <a:lnTo>
                    <a:pt x="72644" y="175260"/>
                  </a:lnTo>
                  <a:lnTo>
                    <a:pt x="70612" y="177165"/>
                  </a:lnTo>
                  <a:lnTo>
                    <a:pt x="54864" y="194310"/>
                  </a:lnTo>
                  <a:lnTo>
                    <a:pt x="47117" y="186690"/>
                  </a:lnTo>
                  <a:lnTo>
                    <a:pt x="43180" y="186690"/>
                  </a:lnTo>
                  <a:lnTo>
                    <a:pt x="43180" y="188595"/>
                  </a:lnTo>
                  <a:lnTo>
                    <a:pt x="41148" y="190500"/>
                  </a:lnTo>
                  <a:lnTo>
                    <a:pt x="41148" y="192405"/>
                  </a:lnTo>
                  <a:lnTo>
                    <a:pt x="43180" y="194310"/>
                  </a:lnTo>
                  <a:lnTo>
                    <a:pt x="50927" y="203835"/>
                  </a:lnTo>
                  <a:lnTo>
                    <a:pt x="52959" y="205740"/>
                  </a:lnTo>
                  <a:lnTo>
                    <a:pt x="56896" y="205740"/>
                  </a:lnTo>
                  <a:lnTo>
                    <a:pt x="68580" y="194310"/>
                  </a:lnTo>
                  <a:lnTo>
                    <a:pt x="80391" y="182880"/>
                  </a:lnTo>
                  <a:lnTo>
                    <a:pt x="80391" y="179070"/>
                  </a:lnTo>
                  <a:close/>
                </a:path>
                <a:path w="214629" h="295910">
                  <a:moveTo>
                    <a:pt x="80391" y="139192"/>
                  </a:moveTo>
                  <a:lnTo>
                    <a:pt x="76454" y="135636"/>
                  </a:lnTo>
                  <a:lnTo>
                    <a:pt x="72644" y="135636"/>
                  </a:lnTo>
                  <a:lnTo>
                    <a:pt x="70612" y="137414"/>
                  </a:lnTo>
                  <a:lnTo>
                    <a:pt x="54864" y="153543"/>
                  </a:lnTo>
                  <a:lnTo>
                    <a:pt x="48895" y="148209"/>
                  </a:lnTo>
                  <a:lnTo>
                    <a:pt x="47117" y="146304"/>
                  </a:lnTo>
                  <a:lnTo>
                    <a:pt x="43180" y="146304"/>
                  </a:lnTo>
                  <a:lnTo>
                    <a:pt x="43180" y="148209"/>
                  </a:lnTo>
                  <a:lnTo>
                    <a:pt x="41148" y="149987"/>
                  </a:lnTo>
                  <a:lnTo>
                    <a:pt x="41148" y="151765"/>
                  </a:lnTo>
                  <a:lnTo>
                    <a:pt x="43180" y="153543"/>
                  </a:lnTo>
                  <a:lnTo>
                    <a:pt x="50927" y="162560"/>
                  </a:lnTo>
                  <a:lnTo>
                    <a:pt x="52959" y="164338"/>
                  </a:lnTo>
                  <a:lnTo>
                    <a:pt x="56896" y="164338"/>
                  </a:lnTo>
                  <a:lnTo>
                    <a:pt x="68580" y="153543"/>
                  </a:lnTo>
                  <a:lnTo>
                    <a:pt x="80391" y="142748"/>
                  </a:lnTo>
                  <a:lnTo>
                    <a:pt x="80391" y="139192"/>
                  </a:lnTo>
                  <a:close/>
                </a:path>
                <a:path w="214629" h="295910">
                  <a:moveTo>
                    <a:pt x="152146" y="26162"/>
                  </a:moveTo>
                  <a:lnTo>
                    <a:pt x="144526" y="20701"/>
                  </a:lnTo>
                  <a:lnTo>
                    <a:pt x="123571" y="20701"/>
                  </a:lnTo>
                  <a:lnTo>
                    <a:pt x="121666" y="16891"/>
                  </a:lnTo>
                  <a:lnTo>
                    <a:pt x="121666" y="7620"/>
                  </a:lnTo>
                  <a:lnTo>
                    <a:pt x="121666" y="5715"/>
                  </a:lnTo>
                  <a:lnTo>
                    <a:pt x="114046" y="0"/>
                  </a:lnTo>
                  <a:lnTo>
                    <a:pt x="114046" y="9271"/>
                  </a:lnTo>
                  <a:lnTo>
                    <a:pt x="114046" y="16891"/>
                  </a:lnTo>
                  <a:lnTo>
                    <a:pt x="110236" y="20701"/>
                  </a:lnTo>
                  <a:lnTo>
                    <a:pt x="102489" y="20701"/>
                  </a:lnTo>
                  <a:lnTo>
                    <a:pt x="100584" y="16891"/>
                  </a:lnTo>
                  <a:lnTo>
                    <a:pt x="100584" y="9271"/>
                  </a:lnTo>
                  <a:lnTo>
                    <a:pt x="102489" y="7620"/>
                  </a:lnTo>
                  <a:lnTo>
                    <a:pt x="110236" y="7620"/>
                  </a:lnTo>
                  <a:lnTo>
                    <a:pt x="114046" y="9271"/>
                  </a:lnTo>
                  <a:lnTo>
                    <a:pt x="114046" y="0"/>
                  </a:lnTo>
                  <a:lnTo>
                    <a:pt x="98679" y="0"/>
                  </a:lnTo>
                  <a:lnTo>
                    <a:pt x="92964" y="5715"/>
                  </a:lnTo>
                  <a:lnTo>
                    <a:pt x="92964" y="16891"/>
                  </a:lnTo>
                  <a:lnTo>
                    <a:pt x="91059" y="18796"/>
                  </a:lnTo>
                  <a:lnTo>
                    <a:pt x="87249" y="20701"/>
                  </a:lnTo>
                  <a:lnTo>
                    <a:pt x="68199" y="20701"/>
                  </a:lnTo>
                  <a:lnTo>
                    <a:pt x="62484" y="26162"/>
                  </a:lnTo>
                  <a:lnTo>
                    <a:pt x="62484" y="41148"/>
                  </a:lnTo>
                  <a:lnTo>
                    <a:pt x="68199" y="46863"/>
                  </a:lnTo>
                  <a:lnTo>
                    <a:pt x="144526" y="46863"/>
                  </a:lnTo>
                  <a:lnTo>
                    <a:pt x="152146" y="41148"/>
                  </a:lnTo>
                  <a:lnTo>
                    <a:pt x="152146" y="26162"/>
                  </a:lnTo>
                  <a:close/>
                </a:path>
                <a:path w="214629" h="295910">
                  <a:moveTo>
                    <a:pt x="214503" y="38100"/>
                  </a:moveTo>
                  <a:lnTo>
                    <a:pt x="206883" y="30480"/>
                  </a:lnTo>
                  <a:lnTo>
                    <a:pt x="159512" y="30480"/>
                  </a:lnTo>
                  <a:lnTo>
                    <a:pt x="159512" y="34290"/>
                  </a:lnTo>
                  <a:lnTo>
                    <a:pt x="157734" y="42672"/>
                  </a:lnTo>
                  <a:lnTo>
                    <a:pt x="153035" y="50038"/>
                  </a:lnTo>
                  <a:lnTo>
                    <a:pt x="145796" y="55118"/>
                  </a:lnTo>
                  <a:lnTo>
                    <a:pt x="136652" y="57150"/>
                  </a:lnTo>
                  <a:lnTo>
                    <a:pt x="75946" y="57150"/>
                  </a:lnTo>
                  <a:lnTo>
                    <a:pt x="67818" y="55118"/>
                  </a:lnTo>
                  <a:lnTo>
                    <a:pt x="61214" y="50038"/>
                  </a:lnTo>
                  <a:lnTo>
                    <a:pt x="56642" y="42672"/>
                  </a:lnTo>
                  <a:lnTo>
                    <a:pt x="54991" y="34290"/>
                  </a:lnTo>
                  <a:lnTo>
                    <a:pt x="54991" y="30480"/>
                  </a:lnTo>
                  <a:lnTo>
                    <a:pt x="5715" y="30480"/>
                  </a:lnTo>
                  <a:lnTo>
                    <a:pt x="0" y="38100"/>
                  </a:lnTo>
                  <a:lnTo>
                    <a:pt x="0" y="287782"/>
                  </a:lnTo>
                  <a:lnTo>
                    <a:pt x="5715" y="295402"/>
                  </a:lnTo>
                  <a:lnTo>
                    <a:pt x="140462" y="295402"/>
                  </a:lnTo>
                  <a:lnTo>
                    <a:pt x="137922" y="288290"/>
                  </a:lnTo>
                  <a:lnTo>
                    <a:pt x="136144" y="281178"/>
                  </a:lnTo>
                  <a:lnTo>
                    <a:pt x="135128" y="273939"/>
                  </a:lnTo>
                  <a:lnTo>
                    <a:pt x="134747" y="266827"/>
                  </a:lnTo>
                  <a:lnTo>
                    <a:pt x="26670" y="266827"/>
                  </a:lnTo>
                  <a:lnTo>
                    <a:pt x="26670" y="82042"/>
                  </a:lnTo>
                  <a:lnTo>
                    <a:pt x="187833" y="82042"/>
                  </a:lnTo>
                  <a:lnTo>
                    <a:pt x="187833" y="192532"/>
                  </a:lnTo>
                  <a:lnTo>
                    <a:pt x="193548" y="190627"/>
                  </a:lnTo>
                  <a:lnTo>
                    <a:pt x="214503" y="190627"/>
                  </a:lnTo>
                  <a:lnTo>
                    <a:pt x="214503" y="82042"/>
                  </a:lnTo>
                  <a:lnTo>
                    <a:pt x="214503" y="57150"/>
                  </a:lnTo>
                  <a:lnTo>
                    <a:pt x="214503" y="381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4"/>
            <p:cNvSpPr/>
            <p:nvPr/>
          </p:nvSpPr>
          <p:spPr>
            <a:xfrm>
              <a:off x="6048755" y="1930907"/>
              <a:ext cx="227075" cy="138684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5"/>
            <p:cNvSpPr/>
            <p:nvPr/>
          </p:nvSpPr>
          <p:spPr>
            <a:xfrm>
              <a:off x="6048756" y="1842515"/>
              <a:ext cx="39370" cy="27305"/>
            </a:xfrm>
            <a:custGeom>
              <a:avLst/>
              <a:gdLst/>
              <a:ahLst/>
              <a:cxnLst/>
              <a:rect l="l" t="t" r="r" b="b"/>
              <a:pathLst>
                <a:path w="39370" h="27305">
                  <a:moveTo>
                    <a:pt x="39243" y="3556"/>
                  </a:moveTo>
                  <a:lnTo>
                    <a:pt x="35306" y="0"/>
                  </a:lnTo>
                  <a:lnTo>
                    <a:pt x="31496" y="0"/>
                  </a:lnTo>
                  <a:lnTo>
                    <a:pt x="13716" y="16256"/>
                  </a:lnTo>
                  <a:lnTo>
                    <a:pt x="5969" y="9017"/>
                  </a:lnTo>
                  <a:lnTo>
                    <a:pt x="2032" y="9017"/>
                  </a:lnTo>
                  <a:lnTo>
                    <a:pt x="2032" y="10668"/>
                  </a:lnTo>
                  <a:lnTo>
                    <a:pt x="0" y="12573"/>
                  </a:lnTo>
                  <a:lnTo>
                    <a:pt x="0" y="14351"/>
                  </a:lnTo>
                  <a:lnTo>
                    <a:pt x="2032" y="16256"/>
                  </a:lnTo>
                  <a:lnTo>
                    <a:pt x="9779" y="25146"/>
                  </a:lnTo>
                  <a:lnTo>
                    <a:pt x="11811" y="26924"/>
                  </a:lnTo>
                  <a:lnTo>
                    <a:pt x="15748" y="26924"/>
                  </a:lnTo>
                  <a:lnTo>
                    <a:pt x="27432" y="16256"/>
                  </a:lnTo>
                  <a:lnTo>
                    <a:pt x="39243" y="5334"/>
                  </a:lnTo>
                  <a:lnTo>
                    <a:pt x="39243" y="355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0" name="object 16"/>
          <p:cNvGrpSpPr/>
          <p:nvPr/>
        </p:nvGrpSpPr>
        <p:grpSpPr>
          <a:xfrm>
            <a:off x="609600" y="4003357"/>
            <a:ext cx="11075035" cy="379730"/>
            <a:chOff x="609600" y="4003357"/>
            <a:chExt cx="11075035" cy="379730"/>
          </a:xfrm>
        </p:grpSpPr>
        <p:sp>
          <p:nvSpPr>
            <p:cNvPr id="21" name="object 17"/>
            <p:cNvSpPr/>
            <p:nvPr/>
          </p:nvSpPr>
          <p:spPr>
            <a:xfrm>
              <a:off x="609600" y="4265676"/>
              <a:ext cx="11075035" cy="0"/>
            </a:xfrm>
            <a:custGeom>
              <a:avLst/>
              <a:gdLst/>
              <a:ahLst/>
              <a:cxnLst/>
              <a:rect l="l" t="t" r="r" b="b"/>
              <a:pathLst>
                <a:path w="11075035">
                  <a:moveTo>
                    <a:pt x="0" y="0"/>
                  </a:moveTo>
                  <a:lnTo>
                    <a:pt x="11074654" y="0"/>
                  </a:lnTo>
                </a:path>
              </a:pathLst>
            </a:custGeom>
            <a:ln w="12700">
              <a:solidFill>
                <a:srgbClr val="766F6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18"/>
            <p:cNvSpPr/>
            <p:nvPr/>
          </p:nvSpPr>
          <p:spPr>
            <a:xfrm>
              <a:off x="5925121" y="4003357"/>
              <a:ext cx="409828" cy="379349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3" name="object 3"/>
          <p:cNvSpPr txBox="1"/>
          <p:nvPr/>
        </p:nvSpPr>
        <p:spPr>
          <a:xfrm>
            <a:off x="3976725" y="797781"/>
            <a:ext cx="4183432" cy="767518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53340" algn="ctr">
              <a:lnSpc>
                <a:spcPct val="100000"/>
              </a:lnSpc>
              <a:spcBef>
                <a:spcPts val="1200"/>
              </a:spcBef>
            </a:pPr>
            <a:r>
              <a:rPr lang="ru-RU" sz="1800" b="1" spc="-5" dirty="0" smtClean="0">
                <a:solidFill>
                  <a:schemeClr val="tx2"/>
                </a:solidFill>
                <a:cs typeface="Trebuchet MS"/>
              </a:rPr>
              <a:t>УСЛОВИЯ ДОПУСКА</a:t>
            </a:r>
            <a:endParaRPr lang="ru-RU" sz="1800" b="1" spc="-5" dirty="0">
              <a:solidFill>
                <a:schemeClr val="tx2"/>
              </a:solidFill>
              <a:cs typeface="Trebuchet MS"/>
            </a:endParaRPr>
          </a:p>
          <a:p>
            <a:pPr marL="252000" indent="-252000">
              <a:lnSpc>
                <a:spcPct val="100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ru-RU" sz="1600" dirty="0" smtClean="0">
                <a:cs typeface="Trebuchet MS"/>
              </a:rPr>
              <a:t>Приказ Министерства финансов №126Н</a:t>
            </a:r>
            <a:endParaRPr lang="ru-RU" sz="1600" i="1" dirty="0">
              <a:cs typeface="Trebuchet M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373359" y="3529600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7712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ПОДТВЕРЖДЕНИЕ СООТВЕТСТВИЯ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/>
          </p:nvPr>
        </p:nvGraphicFramePr>
        <p:xfrm>
          <a:off x="349939" y="1240559"/>
          <a:ext cx="6349964" cy="4911448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342128"/>
                <a:gridCol w="2632105"/>
                <a:gridCol w="2375731"/>
              </a:tblGrid>
              <a:tr h="26292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 заявке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При поставке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22328">
                <a:tc>
                  <a:txBody>
                    <a:bodyPr/>
                    <a:lstStyle/>
                    <a:p>
                      <a:r>
                        <a:rPr lang="ru-RU" dirty="0" smtClean="0"/>
                        <a:t>126Н</a:t>
                      </a:r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Декларирование страны</a:t>
                      </a:r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25839">
                <a:tc>
                  <a:txBody>
                    <a:bodyPr/>
                    <a:lstStyle/>
                    <a:p>
                      <a:r>
                        <a:rPr lang="ru-RU" dirty="0" smtClean="0"/>
                        <a:t>616</a:t>
                      </a:r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Декларирование номеров реестровых записей в реестрах, информация о количестве</a:t>
                      </a:r>
                      <a:r>
                        <a:rPr lang="ru-RU" sz="1600" baseline="0" dirty="0" smtClean="0"/>
                        <a:t> баллов</a:t>
                      </a:r>
                      <a:r>
                        <a:rPr lang="ru-RU" sz="1600" dirty="0" smtClean="0"/>
                        <a:t> </a:t>
                      </a:r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strike="sngStrike" dirty="0" smtClean="0">
                          <a:solidFill>
                            <a:srgbClr val="FF0000"/>
                          </a:solidFill>
                        </a:rPr>
                        <a:t>Документы для</a:t>
                      </a:r>
                      <a:r>
                        <a:rPr lang="ru-RU" sz="1600" strike="sngStrike" baseline="0" dirty="0" smtClean="0">
                          <a:solidFill>
                            <a:srgbClr val="FF0000"/>
                          </a:solidFill>
                        </a:rPr>
                        <a:t> включения в Реестр</a:t>
                      </a:r>
                      <a:endParaRPr lang="ru-RU" sz="1600" strike="sngStrike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35757">
                <a:tc>
                  <a:txBody>
                    <a:bodyPr/>
                    <a:lstStyle/>
                    <a:p>
                      <a:r>
                        <a:rPr lang="ru-RU" dirty="0" smtClean="0"/>
                        <a:t>1236</a:t>
                      </a:r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Указание реестровых номеров</a:t>
                      </a:r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25839">
                <a:tc>
                  <a:txBody>
                    <a:bodyPr/>
                    <a:lstStyle/>
                    <a:p>
                      <a:r>
                        <a:rPr lang="ru-RU" dirty="0" smtClean="0"/>
                        <a:t>102</a:t>
                      </a:r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Сертификат о происхождении товара,</a:t>
                      </a:r>
                    </a:p>
                    <a:p>
                      <a:r>
                        <a:rPr lang="ru-RU" sz="1600" dirty="0" smtClean="0"/>
                        <a:t>Акт экспертизы о доле иностранных материалов</a:t>
                      </a:r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25839">
                <a:tc>
                  <a:txBody>
                    <a:bodyPr/>
                    <a:lstStyle/>
                    <a:p>
                      <a:r>
                        <a:rPr lang="ru-RU" dirty="0" smtClean="0"/>
                        <a:t>617</a:t>
                      </a:r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Указание номеров реестровых записей в реестрах, информация о количестве баллов</a:t>
                      </a:r>
                    </a:p>
                  </a:txBody>
                  <a:tcPr>
                    <a:lnL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600" strike="sngStrike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Документы для включения в Реестр</a:t>
                      </a:r>
                    </a:p>
                  </a:txBody>
                  <a:tcPr>
                    <a:lnL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/>
          </p:nvPr>
        </p:nvGraphicFramePr>
        <p:xfrm>
          <a:off x="7261622" y="1240559"/>
          <a:ext cx="4448059" cy="405384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342128"/>
                <a:gridCol w="3105931"/>
              </a:tblGrid>
              <a:tr h="26292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 заявке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25839">
                <a:tc>
                  <a:txBody>
                    <a:bodyPr/>
                    <a:lstStyle/>
                    <a:p>
                      <a:r>
                        <a:rPr lang="ru-RU" dirty="0" smtClean="0"/>
                        <a:t>832</a:t>
                      </a:r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Декларирование страны и производителя</a:t>
                      </a:r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25839">
                <a:tc>
                  <a:txBody>
                    <a:bodyPr/>
                    <a:lstStyle/>
                    <a:p>
                      <a:r>
                        <a:rPr lang="ru-RU" dirty="0" smtClean="0"/>
                        <a:t>1289</a:t>
                      </a:r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Декларирование сведений о документах</a:t>
                      </a:r>
                      <a:r>
                        <a:rPr lang="ru-RU" sz="1600" baseline="0" dirty="0" smtClean="0"/>
                        <a:t> о соответствии производителя и стадиях технологического процесса; </a:t>
                      </a:r>
                    </a:p>
                    <a:p>
                      <a:pPr algn="ctr"/>
                      <a:r>
                        <a:rPr lang="ru-RU" sz="1600" b="1" baseline="0" dirty="0" smtClean="0">
                          <a:solidFill>
                            <a:srgbClr val="FF0000"/>
                          </a:solidFill>
                        </a:rPr>
                        <a:t>+</a:t>
                      </a:r>
                    </a:p>
                    <a:p>
                      <a:r>
                        <a:rPr lang="ru-RU" sz="1600" baseline="0" dirty="0" smtClean="0"/>
                        <a:t>Сертификат о происхождении</a:t>
                      </a:r>
                    </a:p>
                    <a:p>
                      <a:pPr algn="ctr"/>
                      <a:r>
                        <a:rPr lang="ru-RU" sz="1600" b="1" baseline="0" dirty="0" smtClean="0">
                          <a:solidFill>
                            <a:srgbClr val="FF0000"/>
                          </a:solidFill>
                        </a:rPr>
                        <a:t>ЛИБО</a:t>
                      </a:r>
                    </a:p>
                    <a:p>
                      <a:r>
                        <a:rPr lang="ru-RU" sz="1600" baseline="0" dirty="0" smtClean="0"/>
                        <a:t>Заключение о подтверждении производства</a:t>
                      </a:r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25839">
                <a:tc>
                  <a:txBody>
                    <a:bodyPr/>
                    <a:lstStyle/>
                    <a:p>
                      <a:r>
                        <a:rPr lang="ru-RU" dirty="0" smtClean="0"/>
                        <a:t>878</a:t>
                      </a:r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Наличие сведений в Реестре, информация о количестве</a:t>
                      </a:r>
                      <a:r>
                        <a:rPr lang="ru-RU" sz="1600" baseline="0" dirty="0" smtClean="0"/>
                        <a:t> баллов</a:t>
                      </a:r>
                      <a:r>
                        <a:rPr lang="ru-RU" sz="1600" dirty="0" smtClean="0"/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8155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ИСПОЛЬЗУЕМЫЕ РЕЕСТРЫ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274274" y="1163158"/>
            <a:ext cx="7362898" cy="3177022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ru-RU" dirty="0" smtClean="0"/>
              <a:t>Реестр российской промышленной продукции</a:t>
            </a:r>
          </a:p>
          <a:p>
            <a:pPr>
              <a:lnSpc>
                <a:spcPct val="150000"/>
              </a:lnSpc>
            </a:pPr>
            <a:r>
              <a:rPr lang="ru-RU" dirty="0" smtClean="0"/>
              <a:t>Евразийский реестр промышленных товаров</a:t>
            </a:r>
          </a:p>
          <a:p>
            <a:pPr>
              <a:lnSpc>
                <a:spcPct val="150000"/>
              </a:lnSpc>
            </a:pPr>
            <a:r>
              <a:rPr lang="ru-RU" dirty="0" smtClean="0"/>
              <a:t>Единый реестр российской радиоэлектронной продукции</a:t>
            </a:r>
          </a:p>
          <a:p>
            <a:pPr>
              <a:lnSpc>
                <a:spcPct val="150000"/>
              </a:lnSpc>
            </a:pPr>
            <a:r>
              <a:rPr lang="ru-RU" dirty="0" smtClean="0"/>
              <a:t>Реестр российских программ для ЭВМ и баз данных</a:t>
            </a:r>
          </a:p>
          <a:p>
            <a:pPr>
              <a:lnSpc>
                <a:spcPct val="150000"/>
              </a:lnSpc>
            </a:pPr>
            <a:r>
              <a:rPr lang="ru-RU" dirty="0" smtClean="0"/>
              <a:t>Реестр программ для ЭВМ и баз данных ЕАЭС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6" name="Текст 2"/>
          <p:cNvSpPr txBox="1">
            <a:spLocks/>
          </p:cNvSpPr>
          <p:nvPr/>
        </p:nvSpPr>
        <p:spPr>
          <a:xfrm>
            <a:off x="8151201" y="1287698"/>
            <a:ext cx="5028621" cy="52959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endParaRPr lang="ru-RU" dirty="0"/>
          </a:p>
        </p:txBody>
      </p:sp>
      <p:sp>
        <p:nvSpPr>
          <p:cNvPr id="7" name="Текст 2"/>
          <p:cNvSpPr txBox="1">
            <a:spLocks/>
          </p:cNvSpPr>
          <p:nvPr/>
        </p:nvSpPr>
        <p:spPr>
          <a:xfrm>
            <a:off x="7715397" y="1163158"/>
            <a:ext cx="1982396" cy="30482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ru-RU" b="1" dirty="0" smtClean="0">
                <a:solidFill>
                  <a:srgbClr val="36F656"/>
                </a:solidFill>
              </a:rPr>
              <a:t>616, 617, 2014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ru-RU" b="1" dirty="0" smtClean="0">
                <a:solidFill>
                  <a:srgbClr val="36F656"/>
                </a:solidFill>
              </a:rPr>
              <a:t>616, 617, 2014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ru-RU" b="1" dirty="0" smtClean="0">
                <a:solidFill>
                  <a:srgbClr val="36F656"/>
                </a:solidFill>
              </a:rPr>
              <a:t>616, 878, 2014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ru-RU" b="1" dirty="0" smtClean="0">
                <a:solidFill>
                  <a:srgbClr val="36F656"/>
                </a:solidFill>
              </a:rPr>
              <a:t>1236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ru-RU" b="1" dirty="0" smtClean="0">
                <a:solidFill>
                  <a:srgbClr val="36F656"/>
                </a:solidFill>
              </a:rPr>
              <a:t>1236</a:t>
            </a:r>
            <a:endParaRPr lang="ru-RU" b="1" dirty="0">
              <a:solidFill>
                <a:srgbClr val="36F656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0106" y="4605611"/>
            <a:ext cx="2455995" cy="173183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65406" y="4723817"/>
            <a:ext cx="2486025" cy="149542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1270" y="5181672"/>
            <a:ext cx="3603735" cy="875808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1605365" y="6214266"/>
            <a:ext cx="12955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gisp.gov.ru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408570" y="6214266"/>
            <a:ext cx="25587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erpt.eecommission.org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8347071" y="6214266"/>
            <a:ext cx="21226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reestr.digital.gov.ru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8392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Группа 21"/>
          <p:cNvGrpSpPr/>
          <p:nvPr/>
        </p:nvGrpSpPr>
        <p:grpSpPr>
          <a:xfrm>
            <a:off x="0" y="1019333"/>
            <a:ext cx="12192000" cy="1662413"/>
            <a:chOff x="0" y="1053893"/>
            <a:chExt cx="12192000" cy="1662413"/>
          </a:xfrm>
        </p:grpSpPr>
        <p:sp>
          <p:nvSpPr>
            <p:cNvPr id="23" name="Прямоугольник: скругленные верхние углы 43">
              <a:extLst>
                <a:ext uri="{FF2B5EF4-FFF2-40B4-BE49-F238E27FC236}">
                  <a16:creationId xmlns:a16="http://schemas.microsoft.com/office/drawing/2014/main" xmlns="" id="{CBA0A588-0084-42D8-AEB0-ED9F3FFFF209}"/>
                </a:ext>
              </a:extLst>
            </p:cNvPr>
            <p:cNvSpPr/>
            <p:nvPr/>
          </p:nvSpPr>
          <p:spPr>
            <a:xfrm rot="5400000">
              <a:off x="5602538" y="-4285533"/>
              <a:ext cx="986924" cy="12192000"/>
            </a:xfrm>
            <a:prstGeom prst="round2SameRect">
              <a:avLst>
                <a:gd name="adj1" fmla="val 4584"/>
                <a:gd name="adj2" fmla="val 0"/>
              </a:avLst>
            </a:prstGeom>
            <a:gradFill>
              <a:gsLst>
                <a:gs pos="52000">
                  <a:schemeClr val="tx2"/>
                </a:gs>
                <a:gs pos="0">
                  <a:srgbClr val="F45967"/>
                </a:gs>
                <a:gs pos="100000">
                  <a:schemeClr val="accent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Скругленный прямоугольник 23"/>
            <p:cNvSpPr/>
            <p:nvPr/>
          </p:nvSpPr>
          <p:spPr>
            <a:xfrm>
              <a:off x="349939" y="1053893"/>
              <a:ext cx="3513849" cy="1662413"/>
            </a:xfrm>
            <a:prstGeom prst="roundRect">
              <a:avLst>
                <a:gd name="adj" fmla="val 4279"/>
              </a:avLst>
            </a:prstGeom>
            <a:solidFill>
              <a:schemeClr val="bg1"/>
            </a:solidFill>
            <a:ln>
              <a:noFill/>
            </a:ln>
            <a:effectLst>
              <a:outerShdw blurRad="1651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5" name="Рисунок 24">
              <a:extLst>
                <a:ext uri="{FF2B5EF4-FFF2-40B4-BE49-F238E27FC236}">
                  <a16:creationId xmlns:a16="http://schemas.microsoft.com/office/drawing/2014/main" xmlns="" id="{CFC62F8F-0FAC-4D04-A622-8E4677A24A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38" r="1417"/>
            <a:stretch/>
          </p:blipFill>
          <p:spPr>
            <a:xfrm>
              <a:off x="478326" y="1222585"/>
              <a:ext cx="3068052" cy="1325028"/>
            </a:xfrm>
            <a:prstGeom prst="rect">
              <a:avLst/>
            </a:prstGeom>
          </p:spPr>
        </p:pic>
        <p:sp>
          <p:nvSpPr>
            <p:cNvPr id="26" name="TextBox 25"/>
            <p:cNvSpPr txBox="1"/>
            <p:nvPr/>
          </p:nvSpPr>
          <p:spPr>
            <a:xfrm>
              <a:off x="4105835" y="1487301"/>
              <a:ext cx="766337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2700">
                <a:lnSpc>
                  <a:spcPct val="100000"/>
                </a:lnSpc>
                <a:tabLst>
                  <a:tab pos="1256030" algn="l"/>
                  <a:tab pos="2897505" algn="l"/>
                  <a:tab pos="4161154" algn="l"/>
                  <a:tab pos="4813300" algn="l"/>
                  <a:tab pos="6240145" algn="l"/>
                  <a:tab pos="9758045" algn="l"/>
                </a:tabLst>
              </a:pPr>
              <a:r>
                <a:rPr lang="ru-RU" b="1" dirty="0">
                  <a:solidFill>
                    <a:schemeClr val="bg1"/>
                  </a:solidFill>
                </a:rPr>
                <a:t>Решение Московского УФАС России от 03.10.2022 по делу N 077/10/00-14777/2022 </a:t>
              </a:r>
              <a:endParaRPr lang="ru-RU" b="1" dirty="0">
                <a:solidFill>
                  <a:schemeClr val="bg1"/>
                </a:solidFill>
                <a:ea typeface="Roboto Light" panose="02000000000000000000" pitchFamily="2" charset="0"/>
                <a:cs typeface="Segoe UI"/>
              </a:endParaRPr>
            </a:p>
          </p:txBody>
        </p:sp>
      </p:grpSp>
      <p:sp>
        <p:nvSpPr>
          <p:cNvPr id="10" name="Текст 2"/>
          <p:cNvSpPr>
            <a:spLocks noGrp="1"/>
          </p:cNvSpPr>
          <p:nvPr>
            <p:ph type="body" sz="quarter" idx="10"/>
          </p:nvPr>
        </p:nvSpPr>
        <p:spPr>
          <a:xfrm>
            <a:off x="349249" y="2772697"/>
            <a:ext cx="11419963" cy="37916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Объявленный к закупке товар содержится в Перечне 126Н.</a:t>
            </a:r>
          </a:p>
          <a:p>
            <a:pPr marL="0" indent="0">
              <a:buNone/>
            </a:pPr>
            <a:r>
              <a:rPr lang="ru-RU" dirty="0"/>
              <a:t>В закупке «Условия допуска не применены»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Заказчик допустил нарушение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349939" y="361993"/>
            <a:ext cx="9544559" cy="657340"/>
          </a:xfrm>
        </p:spPr>
        <p:txBody>
          <a:bodyPr/>
          <a:lstStyle/>
          <a:p>
            <a:r>
              <a:rPr lang="ru-RU" dirty="0" smtClean="0"/>
              <a:t>НЕПРИМЕНЕНИЕ НОРМ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4085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Группа 21"/>
          <p:cNvGrpSpPr/>
          <p:nvPr/>
        </p:nvGrpSpPr>
        <p:grpSpPr>
          <a:xfrm>
            <a:off x="0" y="1019333"/>
            <a:ext cx="12192000" cy="1662413"/>
            <a:chOff x="0" y="1053893"/>
            <a:chExt cx="12192000" cy="1662413"/>
          </a:xfrm>
        </p:grpSpPr>
        <p:sp>
          <p:nvSpPr>
            <p:cNvPr id="23" name="Прямоугольник: скругленные верхние углы 43">
              <a:extLst>
                <a:ext uri="{FF2B5EF4-FFF2-40B4-BE49-F238E27FC236}">
                  <a16:creationId xmlns:a16="http://schemas.microsoft.com/office/drawing/2014/main" xmlns="" id="{CBA0A588-0084-42D8-AEB0-ED9F3FFFF209}"/>
                </a:ext>
              </a:extLst>
            </p:cNvPr>
            <p:cNvSpPr/>
            <p:nvPr/>
          </p:nvSpPr>
          <p:spPr>
            <a:xfrm rot="5400000">
              <a:off x="5602538" y="-4285533"/>
              <a:ext cx="986924" cy="12192000"/>
            </a:xfrm>
            <a:prstGeom prst="round2SameRect">
              <a:avLst>
                <a:gd name="adj1" fmla="val 4584"/>
                <a:gd name="adj2" fmla="val 0"/>
              </a:avLst>
            </a:prstGeom>
            <a:gradFill>
              <a:gsLst>
                <a:gs pos="52000">
                  <a:schemeClr val="tx2"/>
                </a:gs>
                <a:gs pos="0">
                  <a:srgbClr val="F45967"/>
                </a:gs>
                <a:gs pos="100000">
                  <a:schemeClr val="accent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Скругленный прямоугольник 23"/>
            <p:cNvSpPr/>
            <p:nvPr/>
          </p:nvSpPr>
          <p:spPr>
            <a:xfrm>
              <a:off x="349939" y="1053893"/>
              <a:ext cx="3513849" cy="1662413"/>
            </a:xfrm>
            <a:prstGeom prst="roundRect">
              <a:avLst>
                <a:gd name="adj" fmla="val 4279"/>
              </a:avLst>
            </a:prstGeom>
            <a:solidFill>
              <a:schemeClr val="bg1"/>
            </a:solidFill>
            <a:ln>
              <a:noFill/>
            </a:ln>
            <a:effectLst>
              <a:outerShdw blurRad="1651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5" name="Рисунок 24">
              <a:extLst>
                <a:ext uri="{FF2B5EF4-FFF2-40B4-BE49-F238E27FC236}">
                  <a16:creationId xmlns:a16="http://schemas.microsoft.com/office/drawing/2014/main" xmlns="" id="{CFC62F8F-0FAC-4D04-A622-8E4677A24A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38" r="1417"/>
            <a:stretch/>
          </p:blipFill>
          <p:spPr>
            <a:xfrm>
              <a:off x="478326" y="1222585"/>
              <a:ext cx="3068052" cy="1325028"/>
            </a:xfrm>
            <a:prstGeom prst="rect">
              <a:avLst/>
            </a:prstGeom>
          </p:spPr>
        </p:pic>
        <p:sp>
          <p:nvSpPr>
            <p:cNvPr id="26" name="TextBox 25"/>
            <p:cNvSpPr txBox="1"/>
            <p:nvPr/>
          </p:nvSpPr>
          <p:spPr>
            <a:xfrm>
              <a:off x="4105835" y="1487301"/>
              <a:ext cx="766337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2700">
                <a:lnSpc>
                  <a:spcPct val="100000"/>
                </a:lnSpc>
                <a:tabLst>
                  <a:tab pos="1256030" algn="l"/>
                  <a:tab pos="2897505" algn="l"/>
                  <a:tab pos="4161154" algn="l"/>
                  <a:tab pos="4813300" algn="l"/>
                  <a:tab pos="6240145" algn="l"/>
                  <a:tab pos="9758045" algn="l"/>
                </a:tabLst>
              </a:pPr>
              <a:r>
                <a:rPr lang="ru-RU" b="1" dirty="0">
                  <a:solidFill>
                    <a:schemeClr val="bg1"/>
                  </a:solidFill>
                </a:rPr>
                <a:t>Решение Северо-Осетинского УФАС России от 07.09.2023 по делу N А183-09/23</a:t>
              </a:r>
              <a:endParaRPr lang="ru-RU" b="1" dirty="0">
                <a:solidFill>
                  <a:schemeClr val="bg1"/>
                </a:solidFill>
                <a:ea typeface="Roboto Light" panose="02000000000000000000" pitchFamily="2" charset="0"/>
                <a:cs typeface="Segoe UI"/>
              </a:endParaRPr>
            </a:p>
          </p:txBody>
        </p:sp>
      </p:grpSp>
      <p:sp>
        <p:nvSpPr>
          <p:cNvPr id="10" name="Текст 2"/>
          <p:cNvSpPr>
            <a:spLocks noGrp="1"/>
          </p:cNvSpPr>
          <p:nvPr>
            <p:ph type="body" sz="quarter" idx="10"/>
          </p:nvPr>
        </p:nvSpPr>
        <p:spPr>
          <a:xfrm>
            <a:off x="349249" y="2772697"/>
            <a:ext cx="11419963" cy="37916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Заказчиком закупался жизненно необходимый и важный лекарственный (ЖНВЛ) препарат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В закупке </a:t>
            </a:r>
            <a:r>
              <a:rPr lang="ru-RU" dirty="0" smtClean="0"/>
              <a:t>«Указанные ограничения и условия </a:t>
            </a:r>
            <a:r>
              <a:rPr lang="ru-RU" dirty="0"/>
              <a:t>допуска не применены»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Заказчик допустил нарушение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349939" y="361993"/>
            <a:ext cx="9544559" cy="657340"/>
          </a:xfrm>
        </p:spPr>
        <p:txBody>
          <a:bodyPr/>
          <a:lstStyle/>
          <a:p>
            <a:r>
              <a:rPr lang="ru-RU" dirty="0" smtClean="0"/>
              <a:t>НЕПРИМЕНЕНИЕ НОРМ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0042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1665992" y="2499008"/>
            <a:ext cx="9545638" cy="3816334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ru-RU" dirty="0" smtClean="0"/>
              <a:t>При установлении в Перечне НПА короткого кода ОКПД, он распространяется на все виды товаров соответствующего подкласса.</a:t>
            </a:r>
            <a:endParaRPr lang="ru-RU" dirty="0"/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69439" y="1474161"/>
            <a:ext cx="9544559" cy="364851"/>
          </a:xfrm>
        </p:spPr>
        <p:txBody>
          <a:bodyPr>
            <a:normAutofit fontScale="90000"/>
          </a:bodyPr>
          <a:lstStyle/>
          <a:p>
            <a:r>
              <a:rPr lang="ru-RU" dirty="0"/>
              <a:t>Письмо Минфина России от 06.11.2020 N 24-03-07/96955</a:t>
            </a: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8233603"/>
              </p:ext>
            </p:extLst>
          </p:nvPr>
        </p:nvGraphicFramePr>
        <p:xfrm>
          <a:off x="274274" y="4407175"/>
          <a:ext cx="3007312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03656"/>
                <a:gridCol w="1503656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15.20</a:t>
                      </a:r>
                      <a:endParaRPr lang="ru-RU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Обувь</a:t>
                      </a:r>
                      <a:endParaRPr lang="ru-RU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20.52</a:t>
                      </a:r>
                      <a:endParaRPr lang="ru-RU" dirty="0"/>
                    </a:p>
                  </a:txBody>
                  <a:tcPr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Клеи</a:t>
                      </a:r>
                      <a:endParaRPr lang="ru-RU" dirty="0"/>
                    </a:p>
                  </a:txBody>
                  <a:tcPr>
                    <a:solidFill>
                      <a:srgbClr val="99FF99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8277249"/>
              </p:ext>
            </p:extLst>
          </p:nvPr>
        </p:nvGraphicFramePr>
        <p:xfrm>
          <a:off x="3871243" y="4407175"/>
          <a:ext cx="3007312" cy="1112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03656"/>
                <a:gridCol w="1503656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15.20.11.111 </a:t>
                      </a:r>
                      <a:endParaRPr lang="ru-RU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Ботинки</a:t>
                      </a:r>
                      <a:endParaRPr lang="ru-RU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15.20.11.112 </a:t>
                      </a:r>
                      <a:endParaRPr lang="ru-RU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Галоши</a:t>
                      </a:r>
                      <a:endParaRPr lang="ru-RU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15.20.11.113 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Сапоги</a:t>
                      </a:r>
                      <a:endParaRPr lang="ru-RU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3063514"/>
              </p:ext>
            </p:extLst>
          </p:nvPr>
        </p:nvGraphicFramePr>
        <p:xfrm>
          <a:off x="7574414" y="4422415"/>
          <a:ext cx="3985746" cy="2194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92873"/>
                <a:gridCol w="1992873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20.52.10.140</a:t>
                      </a:r>
                      <a:endParaRPr lang="ru-RU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Клей на основе каучука</a:t>
                      </a:r>
                      <a:endParaRPr lang="ru-RU" dirty="0"/>
                    </a:p>
                  </a:txBody>
                  <a:tcPr>
                    <a:solidFill>
                      <a:srgbClr val="99FF99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20.52.10.120</a:t>
                      </a:r>
                      <a:endParaRPr lang="ru-RU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Клей на основе смол</a:t>
                      </a:r>
                      <a:endParaRPr lang="ru-RU" dirty="0"/>
                    </a:p>
                  </a:txBody>
                  <a:tcPr>
                    <a:solidFill>
                      <a:srgbClr val="99FF99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20.52.99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Услуги по производству клея</a:t>
                      </a:r>
                      <a:endParaRPr lang="ru-RU" dirty="0"/>
                    </a:p>
                  </a:txBody>
                  <a:tcPr>
                    <a:solidFill>
                      <a:srgbClr val="99FF99"/>
                    </a:solidFill>
                  </a:tcPr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grpSp>
        <p:nvGrpSpPr>
          <p:cNvPr id="11" name="Группа 10"/>
          <p:cNvGrpSpPr/>
          <p:nvPr/>
        </p:nvGrpSpPr>
        <p:grpSpPr>
          <a:xfrm>
            <a:off x="0" y="940788"/>
            <a:ext cx="12192000" cy="1662413"/>
            <a:chOff x="0" y="2793296"/>
            <a:chExt cx="12192000" cy="1662413"/>
          </a:xfrm>
        </p:grpSpPr>
        <p:grpSp>
          <p:nvGrpSpPr>
            <p:cNvPr id="12" name="Группа 11"/>
            <p:cNvGrpSpPr/>
            <p:nvPr/>
          </p:nvGrpSpPr>
          <p:grpSpPr>
            <a:xfrm>
              <a:off x="0" y="2793296"/>
              <a:ext cx="12192000" cy="1662413"/>
              <a:chOff x="0" y="3044058"/>
              <a:chExt cx="12192000" cy="1662413"/>
            </a:xfrm>
          </p:grpSpPr>
          <p:sp>
            <p:nvSpPr>
              <p:cNvPr id="26" name="Прямоугольник: скругленные верхние углы 43">
                <a:extLst>
                  <a:ext uri="{FF2B5EF4-FFF2-40B4-BE49-F238E27FC236}">
                    <a16:creationId xmlns:a16="http://schemas.microsoft.com/office/drawing/2014/main" xmlns="" id="{CBA0A588-0084-42D8-AEB0-ED9F3FFFF209}"/>
                  </a:ext>
                </a:extLst>
              </p:cNvPr>
              <p:cNvSpPr/>
              <p:nvPr/>
            </p:nvSpPr>
            <p:spPr>
              <a:xfrm rot="5400000">
                <a:off x="5602538" y="-2295368"/>
                <a:ext cx="986924" cy="12192000"/>
              </a:xfrm>
              <a:prstGeom prst="round2SameRect">
                <a:avLst>
                  <a:gd name="adj1" fmla="val 4584"/>
                  <a:gd name="adj2" fmla="val 0"/>
                </a:avLst>
              </a:prstGeom>
              <a:gradFill>
                <a:gsLst>
                  <a:gs pos="52000">
                    <a:schemeClr val="tx2"/>
                  </a:gs>
                  <a:gs pos="0">
                    <a:srgbClr val="F45967"/>
                  </a:gs>
                  <a:gs pos="100000">
                    <a:schemeClr val="accent1"/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7" name="Скругленный прямоугольник 26"/>
              <p:cNvSpPr/>
              <p:nvPr/>
            </p:nvSpPr>
            <p:spPr>
              <a:xfrm>
                <a:off x="349939" y="3044058"/>
                <a:ext cx="1783661" cy="1662413"/>
              </a:xfrm>
              <a:prstGeom prst="roundRect">
                <a:avLst>
                  <a:gd name="adj" fmla="val 4279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1651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>
                <a:off x="2422857" y="3615966"/>
                <a:ext cx="713409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b="1" dirty="0">
                    <a:solidFill>
                      <a:schemeClr val="bg1"/>
                    </a:solidFill>
                  </a:rPr>
                  <a:t>Письмо Минфина России от 06.11.2020 N 24-03-07/96955</a:t>
                </a:r>
              </a:p>
            </p:txBody>
          </p:sp>
        </p:grpSp>
        <p:grpSp>
          <p:nvGrpSpPr>
            <p:cNvPr id="13" name="Группа 12"/>
            <p:cNvGrpSpPr/>
            <p:nvPr/>
          </p:nvGrpSpPr>
          <p:grpSpPr>
            <a:xfrm>
              <a:off x="806544" y="3077512"/>
              <a:ext cx="870449" cy="1093979"/>
              <a:chOff x="10537825" y="5078413"/>
              <a:chExt cx="460375" cy="573088"/>
            </a:xfrm>
            <a:solidFill>
              <a:schemeClr val="tx2"/>
            </a:solidFill>
          </p:grpSpPr>
          <p:sp>
            <p:nvSpPr>
              <p:cNvPr id="14" name="Freeform 325"/>
              <p:cNvSpPr>
                <a:spLocks noEditPoints="1"/>
              </p:cNvSpPr>
              <p:nvPr/>
            </p:nvSpPr>
            <p:spPr bwMode="auto">
              <a:xfrm>
                <a:off x="10537825" y="5078413"/>
                <a:ext cx="460375" cy="573088"/>
              </a:xfrm>
              <a:custGeom>
                <a:avLst/>
                <a:gdLst>
                  <a:gd name="T0" fmla="*/ 54 w 580"/>
                  <a:gd name="T1" fmla="*/ 72 h 723"/>
                  <a:gd name="T2" fmla="*/ 118 w 580"/>
                  <a:gd name="T3" fmla="*/ 10 h 723"/>
                  <a:gd name="T4" fmla="*/ 151 w 580"/>
                  <a:gd name="T5" fmla="*/ 0 h 723"/>
                  <a:gd name="T6" fmla="*/ 456 w 580"/>
                  <a:gd name="T7" fmla="*/ 0 h 723"/>
                  <a:gd name="T8" fmla="*/ 490 w 580"/>
                  <a:gd name="T9" fmla="*/ 6 h 723"/>
                  <a:gd name="T10" fmla="*/ 505 w 580"/>
                  <a:gd name="T11" fmla="*/ 27 h 723"/>
                  <a:gd name="T12" fmla="*/ 509 w 580"/>
                  <a:gd name="T13" fmla="*/ 51 h 723"/>
                  <a:gd name="T14" fmla="*/ 543 w 580"/>
                  <a:gd name="T15" fmla="*/ 73 h 723"/>
                  <a:gd name="T16" fmla="*/ 558 w 580"/>
                  <a:gd name="T17" fmla="*/ 75 h 723"/>
                  <a:gd name="T18" fmla="*/ 573 w 580"/>
                  <a:gd name="T19" fmla="*/ 87 h 723"/>
                  <a:gd name="T20" fmla="*/ 578 w 580"/>
                  <a:gd name="T21" fmla="*/ 105 h 723"/>
                  <a:gd name="T22" fmla="*/ 580 w 580"/>
                  <a:gd name="T23" fmla="*/ 128 h 723"/>
                  <a:gd name="T24" fmla="*/ 580 w 580"/>
                  <a:gd name="T25" fmla="*/ 680 h 723"/>
                  <a:gd name="T26" fmla="*/ 571 w 580"/>
                  <a:gd name="T27" fmla="*/ 710 h 723"/>
                  <a:gd name="T28" fmla="*/ 541 w 580"/>
                  <a:gd name="T29" fmla="*/ 723 h 723"/>
                  <a:gd name="T30" fmla="*/ 325 w 580"/>
                  <a:gd name="T31" fmla="*/ 723 h 723"/>
                  <a:gd name="T32" fmla="*/ 112 w 580"/>
                  <a:gd name="T33" fmla="*/ 723 h 723"/>
                  <a:gd name="T34" fmla="*/ 84 w 580"/>
                  <a:gd name="T35" fmla="*/ 712 h 723"/>
                  <a:gd name="T36" fmla="*/ 73 w 580"/>
                  <a:gd name="T37" fmla="*/ 685 h 723"/>
                  <a:gd name="T38" fmla="*/ 73 w 580"/>
                  <a:gd name="T39" fmla="*/ 663 h 723"/>
                  <a:gd name="T40" fmla="*/ 52 w 580"/>
                  <a:gd name="T41" fmla="*/ 650 h 723"/>
                  <a:gd name="T42" fmla="*/ 15 w 580"/>
                  <a:gd name="T43" fmla="*/ 644 h 723"/>
                  <a:gd name="T44" fmla="*/ 0 w 580"/>
                  <a:gd name="T45" fmla="*/ 627 h 723"/>
                  <a:gd name="T46" fmla="*/ 24 w 580"/>
                  <a:gd name="T47" fmla="*/ 146 h 723"/>
                  <a:gd name="T48" fmla="*/ 22 w 580"/>
                  <a:gd name="T49" fmla="*/ 161 h 723"/>
                  <a:gd name="T50" fmla="*/ 24 w 580"/>
                  <a:gd name="T51" fmla="*/ 614 h 723"/>
                  <a:gd name="T52" fmla="*/ 34 w 580"/>
                  <a:gd name="T53" fmla="*/ 624 h 723"/>
                  <a:gd name="T54" fmla="*/ 50 w 580"/>
                  <a:gd name="T55" fmla="*/ 627 h 723"/>
                  <a:gd name="T56" fmla="*/ 455 w 580"/>
                  <a:gd name="T57" fmla="*/ 627 h 723"/>
                  <a:gd name="T58" fmla="*/ 477 w 580"/>
                  <a:gd name="T59" fmla="*/ 622 h 723"/>
                  <a:gd name="T60" fmla="*/ 483 w 580"/>
                  <a:gd name="T61" fmla="*/ 599 h 723"/>
                  <a:gd name="T62" fmla="*/ 483 w 580"/>
                  <a:gd name="T63" fmla="*/ 51 h 723"/>
                  <a:gd name="T64" fmla="*/ 479 w 580"/>
                  <a:gd name="T65" fmla="*/ 32 h 723"/>
                  <a:gd name="T66" fmla="*/ 466 w 580"/>
                  <a:gd name="T67" fmla="*/ 25 h 723"/>
                  <a:gd name="T68" fmla="*/ 168 w 580"/>
                  <a:gd name="T69" fmla="*/ 25 h 723"/>
                  <a:gd name="T70" fmla="*/ 146 w 580"/>
                  <a:gd name="T71" fmla="*/ 25 h 723"/>
                  <a:gd name="T72" fmla="*/ 146 w 580"/>
                  <a:gd name="T73" fmla="*/ 111 h 723"/>
                  <a:gd name="T74" fmla="*/ 135 w 580"/>
                  <a:gd name="T75" fmla="*/ 135 h 723"/>
                  <a:gd name="T76" fmla="*/ 110 w 580"/>
                  <a:gd name="T77" fmla="*/ 146 h 723"/>
                  <a:gd name="T78" fmla="*/ 24 w 580"/>
                  <a:gd name="T79" fmla="*/ 146 h 723"/>
                  <a:gd name="T80" fmla="*/ 509 w 580"/>
                  <a:gd name="T81" fmla="*/ 98 h 723"/>
                  <a:gd name="T82" fmla="*/ 509 w 580"/>
                  <a:gd name="T83" fmla="*/ 599 h 723"/>
                  <a:gd name="T84" fmla="*/ 505 w 580"/>
                  <a:gd name="T85" fmla="*/ 624 h 723"/>
                  <a:gd name="T86" fmla="*/ 492 w 580"/>
                  <a:gd name="T87" fmla="*/ 644 h 723"/>
                  <a:gd name="T88" fmla="*/ 458 w 580"/>
                  <a:gd name="T89" fmla="*/ 650 h 723"/>
                  <a:gd name="T90" fmla="*/ 121 w 580"/>
                  <a:gd name="T91" fmla="*/ 650 h 723"/>
                  <a:gd name="T92" fmla="*/ 95 w 580"/>
                  <a:gd name="T93" fmla="*/ 678 h 723"/>
                  <a:gd name="T94" fmla="*/ 105 w 580"/>
                  <a:gd name="T95" fmla="*/ 697 h 723"/>
                  <a:gd name="T96" fmla="*/ 140 w 580"/>
                  <a:gd name="T97" fmla="*/ 700 h 723"/>
                  <a:gd name="T98" fmla="*/ 541 w 580"/>
                  <a:gd name="T99" fmla="*/ 699 h 723"/>
                  <a:gd name="T100" fmla="*/ 552 w 580"/>
                  <a:gd name="T101" fmla="*/ 691 h 723"/>
                  <a:gd name="T102" fmla="*/ 556 w 580"/>
                  <a:gd name="T103" fmla="*/ 672 h 723"/>
                  <a:gd name="T104" fmla="*/ 554 w 580"/>
                  <a:gd name="T105" fmla="*/ 113 h 723"/>
                  <a:gd name="T106" fmla="*/ 543 w 580"/>
                  <a:gd name="T107" fmla="*/ 98 h 723"/>
                  <a:gd name="T108" fmla="*/ 509 w 580"/>
                  <a:gd name="T109" fmla="*/ 98 h 723"/>
                  <a:gd name="T110" fmla="*/ 77 w 580"/>
                  <a:gd name="T111" fmla="*/ 120 h 723"/>
                  <a:gd name="T112" fmla="*/ 110 w 580"/>
                  <a:gd name="T113" fmla="*/ 118 h 723"/>
                  <a:gd name="T114" fmla="*/ 118 w 580"/>
                  <a:gd name="T115" fmla="*/ 109 h 723"/>
                  <a:gd name="T116" fmla="*/ 120 w 580"/>
                  <a:gd name="T117" fmla="*/ 47 h 723"/>
                  <a:gd name="T118" fmla="*/ 45 w 580"/>
                  <a:gd name="T119" fmla="*/ 120 h 7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580" h="723">
                    <a:moveTo>
                      <a:pt x="0" y="124"/>
                    </a:moveTo>
                    <a:lnTo>
                      <a:pt x="0" y="124"/>
                    </a:lnTo>
                    <a:lnTo>
                      <a:pt x="54" y="72"/>
                    </a:lnTo>
                    <a:lnTo>
                      <a:pt x="108" y="17"/>
                    </a:lnTo>
                    <a:lnTo>
                      <a:pt x="108" y="17"/>
                    </a:lnTo>
                    <a:lnTo>
                      <a:pt x="118" y="10"/>
                    </a:lnTo>
                    <a:lnTo>
                      <a:pt x="129" y="4"/>
                    </a:lnTo>
                    <a:lnTo>
                      <a:pt x="138" y="2"/>
                    </a:lnTo>
                    <a:lnTo>
                      <a:pt x="151" y="0"/>
                    </a:lnTo>
                    <a:lnTo>
                      <a:pt x="151" y="0"/>
                    </a:lnTo>
                    <a:lnTo>
                      <a:pt x="456" y="0"/>
                    </a:lnTo>
                    <a:lnTo>
                      <a:pt x="456" y="0"/>
                    </a:lnTo>
                    <a:lnTo>
                      <a:pt x="470" y="2"/>
                    </a:lnTo>
                    <a:lnTo>
                      <a:pt x="481" y="4"/>
                    </a:lnTo>
                    <a:lnTo>
                      <a:pt x="490" y="6"/>
                    </a:lnTo>
                    <a:lnTo>
                      <a:pt x="498" y="12"/>
                    </a:lnTo>
                    <a:lnTo>
                      <a:pt x="501" y="19"/>
                    </a:lnTo>
                    <a:lnTo>
                      <a:pt x="505" y="27"/>
                    </a:lnTo>
                    <a:lnTo>
                      <a:pt x="507" y="38"/>
                    </a:lnTo>
                    <a:lnTo>
                      <a:pt x="509" y="51"/>
                    </a:lnTo>
                    <a:lnTo>
                      <a:pt x="509" y="51"/>
                    </a:lnTo>
                    <a:lnTo>
                      <a:pt x="509" y="73"/>
                    </a:lnTo>
                    <a:lnTo>
                      <a:pt x="509" y="73"/>
                    </a:lnTo>
                    <a:lnTo>
                      <a:pt x="543" y="73"/>
                    </a:lnTo>
                    <a:lnTo>
                      <a:pt x="543" y="73"/>
                    </a:lnTo>
                    <a:lnTo>
                      <a:pt x="550" y="73"/>
                    </a:lnTo>
                    <a:lnTo>
                      <a:pt x="558" y="75"/>
                    </a:lnTo>
                    <a:lnTo>
                      <a:pt x="563" y="79"/>
                    </a:lnTo>
                    <a:lnTo>
                      <a:pt x="567" y="83"/>
                    </a:lnTo>
                    <a:lnTo>
                      <a:pt x="573" y="87"/>
                    </a:lnTo>
                    <a:lnTo>
                      <a:pt x="574" y="92"/>
                    </a:lnTo>
                    <a:lnTo>
                      <a:pt x="578" y="105"/>
                    </a:lnTo>
                    <a:lnTo>
                      <a:pt x="578" y="105"/>
                    </a:lnTo>
                    <a:lnTo>
                      <a:pt x="580" y="116"/>
                    </a:lnTo>
                    <a:lnTo>
                      <a:pt x="580" y="128"/>
                    </a:lnTo>
                    <a:lnTo>
                      <a:pt x="580" y="128"/>
                    </a:lnTo>
                    <a:lnTo>
                      <a:pt x="580" y="667"/>
                    </a:lnTo>
                    <a:lnTo>
                      <a:pt x="580" y="667"/>
                    </a:lnTo>
                    <a:lnTo>
                      <a:pt x="580" y="680"/>
                    </a:lnTo>
                    <a:lnTo>
                      <a:pt x="578" y="691"/>
                    </a:lnTo>
                    <a:lnTo>
                      <a:pt x="574" y="702"/>
                    </a:lnTo>
                    <a:lnTo>
                      <a:pt x="571" y="710"/>
                    </a:lnTo>
                    <a:lnTo>
                      <a:pt x="563" y="715"/>
                    </a:lnTo>
                    <a:lnTo>
                      <a:pt x="554" y="719"/>
                    </a:lnTo>
                    <a:lnTo>
                      <a:pt x="541" y="723"/>
                    </a:lnTo>
                    <a:lnTo>
                      <a:pt x="526" y="723"/>
                    </a:lnTo>
                    <a:lnTo>
                      <a:pt x="526" y="723"/>
                    </a:lnTo>
                    <a:lnTo>
                      <a:pt x="325" y="723"/>
                    </a:lnTo>
                    <a:lnTo>
                      <a:pt x="125" y="723"/>
                    </a:lnTo>
                    <a:lnTo>
                      <a:pt x="125" y="723"/>
                    </a:lnTo>
                    <a:lnTo>
                      <a:pt x="112" y="723"/>
                    </a:lnTo>
                    <a:lnTo>
                      <a:pt x="101" y="721"/>
                    </a:lnTo>
                    <a:lnTo>
                      <a:pt x="92" y="717"/>
                    </a:lnTo>
                    <a:lnTo>
                      <a:pt x="84" y="712"/>
                    </a:lnTo>
                    <a:lnTo>
                      <a:pt x="78" y="704"/>
                    </a:lnTo>
                    <a:lnTo>
                      <a:pt x="75" y="697"/>
                    </a:lnTo>
                    <a:lnTo>
                      <a:pt x="73" y="685"/>
                    </a:lnTo>
                    <a:lnTo>
                      <a:pt x="73" y="672"/>
                    </a:lnTo>
                    <a:lnTo>
                      <a:pt x="73" y="672"/>
                    </a:lnTo>
                    <a:lnTo>
                      <a:pt x="73" y="663"/>
                    </a:lnTo>
                    <a:lnTo>
                      <a:pt x="73" y="650"/>
                    </a:lnTo>
                    <a:lnTo>
                      <a:pt x="73" y="650"/>
                    </a:lnTo>
                    <a:lnTo>
                      <a:pt x="52" y="650"/>
                    </a:lnTo>
                    <a:lnTo>
                      <a:pt x="32" y="650"/>
                    </a:lnTo>
                    <a:lnTo>
                      <a:pt x="22" y="648"/>
                    </a:lnTo>
                    <a:lnTo>
                      <a:pt x="15" y="644"/>
                    </a:lnTo>
                    <a:lnTo>
                      <a:pt x="7" y="637"/>
                    </a:lnTo>
                    <a:lnTo>
                      <a:pt x="0" y="627"/>
                    </a:lnTo>
                    <a:lnTo>
                      <a:pt x="0" y="627"/>
                    </a:lnTo>
                    <a:lnTo>
                      <a:pt x="0" y="124"/>
                    </a:lnTo>
                    <a:lnTo>
                      <a:pt x="0" y="124"/>
                    </a:lnTo>
                    <a:close/>
                    <a:moveTo>
                      <a:pt x="24" y="146"/>
                    </a:moveTo>
                    <a:lnTo>
                      <a:pt x="24" y="146"/>
                    </a:lnTo>
                    <a:lnTo>
                      <a:pt x="22" y="161"/>
                    </a:lnTo>
                    <a:lnTo>
                      <a:pt x="22" y="161"/>
                    </a:lnTo>
                    <a:lnTo>
                      <a:pt x="22" y="601"/>
                    </a:lnTo>
                    <a:lnTo>
                      <a:pt x="22" y="601"/>
                    </a:lnTo>
                    <a:lnTo>
                      <a:pt x="24" y="614"/>
                    </a:lnTo>
                    <a:lnTo>
                      <a:pt x="26" y="618"/>
                    </a:lnTo>
                    <a:lnTo>
                      <a:pt x="30" y="622"/>
                    </a:lnTo>
                    <a:lnTo>
                      <a:pt x="34" y="624"/>
                    </a:lnTo>
                    <a:lnTo>
                      <a:pt x="37" y="626"/>
                    </a:lnTo>
                    <a:lnTo>
                      <a:pt x="50" y="627"/>
                    </a:lnTo>
                    <a:lnTo>
                      <a:pt x="50" y="627"/>
                    </a:lnTo>
                    <a:lnTo>
                      <a:pt x="252" y="627"/>
                    </a:lnTo>
                    <a:lnTo>
                      <a:pt x="455" y="627"/>
                    </a:lnTo>
                    <a:lnTo>
                      <a:pt x="455" y="627"/>
                    </a:lnTo>
                    <a:lnTo>
                      <a:pt x="468" y="626"/>
                    </a:lnTo>
                    <a:lnTo>
                      <a:pt x="473" y="624"/>
                    </a:lnTo>
                    <a:lnTo>
                      <a:pt x="477" y="622"/>
                    </a:lnTo>
                    <a:lnTo>
                      <a:pt x="479" y="618"/>
                    </a:lnTo>
                    <a:lnTo>
                      <a:pt x="481" y="612"/>
                    </a:lnTo>
                    <a:lnTo>
                      <a:pt x="483" y="599"/>
                    </a:lnTo>
                    <a:lnTo>
                      <a:pt x="483" y="599"/>
                    </a:lnTo>
                    <a:lnTo>
                      <a:pt x="481" y="326"/>
                    </a:lnTo>
                    <a:lnTo>
                      <a:pt x="483" y="51"/>
                    </a:lnTo>
                    <a:lnTo>
                      <a:pt x="483" y="51"/>
                    </a:lnTo>
                    <a:lnTo>
                      <a:pt x="481" y="38"/>
                    </a:lnTo>
                    <a:lnTo>
                      <a:pt x="479" y="32"/>
                    </a:lnTo>
                    <a:lnTo>
                      <a:pt x="475" y="29"/>
                    </a:lnTo>
                    <a:lnTo>
                      <a:pt x="471" y="27"/>
                    </a:lnTo>
                    <a:lnTo>
                      <a:pt x="466" y="25"/>
                    </a:lnTo>
                    <a:lnTo>
                      <a:pt x="453" y="23"/>
                    </a:lnTo>
                    <a:lnTo>
                      <a:pt x="453" y="23"/>
                    </a:lnTo>
                    <a:lnTo>
                      <a:pt x="168" y="25"/>
                    </a:lnTo>
                    <a:lnTo>
                      <a:pt x="168" y="25"/>
                    </a:lnTo>
                    <a:lnTo>
                      <a:pt x="146" y="25"/>
                    </a:lnTo>
                    <a:lnTo>
                      <a:pt x="146" y="25"/>
                    </a:lnTo>
                    <a:lnTo>
                      <a:pt x="146" y="102"/>
                    </a:lnTo>
                    <a:lnTo>
                      <a:pt x="146" y="102"/>
                    </a:lnTo>
                    <a:lnTo>
                      <a:pt x="146" y="111"/>
                    </a:lnTo>
                    <a:lnTo>
                      <a:pt x="142" y="120"/>
                    </a:lnTo>
                    <a:lnTo>
                      <a:pt x="140" y="128"/>
                    </a:lnTo>
                    <a:lnTo>
                      <a:pt x="135" y="135"/>
                    </a:lnTo>
                    <a:lnTo>
                      <a:pt x="127" y="141"/>
                    </a:lnTo>
                    <a:lnTo>
                      <a:pt x="120" y="143"/>
                    </a:lnTo>
                    <a:lnTo>
                      <a:pt x="110" y="146"/>
                    </a:lnTo>
                    <a:lnTo>
                      <a:pt x="99" y="146"/>
                    </a:lnTo>
                    <a:lnTo>
                      <a:pt x="99" y="146"/>
                    </a:lnTo>
                    <a:lnTo>
                      <a:pt x="24" y="146"/>
                    </a:lnTo>
                    <a:lnTo>
                      <a:pt x="24" y="146"/>
                    </a:lnTo>
                    <a:close/>
                    <a:moveTo>
                      <a:pt x="509" y="98"/>
                    </a:moveTo>
                    <a:lnTo>
                      <a:pt x="509" y="98"/>
                    </a:lnTo>
                    <a:lnTo>
                      <a:pt x="509" y="124"/>
                    </a:lnTo>
                    <a:lnTo>
                      <a:pt x="509" y="124"/>
                    </a:lnTo>
                    <a:lnTo>
                      <a:pt x="509" y="599"/>
                    </a:lnTo>
                    <a:lnTo>
                      <a:pt x="509" y="599"/>
                    </a:lnTo>
                    <a:lnTo>
                      <a:pt x="507" y="612"/>
                    </a:lnTo>
                    <a:lnTo>
                      <a:pt x="505" y="624"/>
                    </a:lnTo>
                    <a:lnTo>
                      <a:pt x="503" y="633"/>
                    </a:lnTo>
                    <a:lnTo>
                      <a:pt x="498" y="639"/>
                    </a:lnTo>
                    <a:lnTo>
                      <a:pt x="492" y="644"/>
                    </a:lnTo>
                    <a:lnTo>
                      <a:pt x="483" y="648"/>
                    </a:lnTo>
                    <a:lnTo>
                      <a:pt x="471" y="650"/>
                    </a:lnTo>
                    <a:lnTo>
                      <a:pt x="458" y="650"/>
                    </a:lnTo>
                    <a:lnTo>
                      <a:pt x="458" y="650"/>
                    </a:lnTo>
                    <a:lnTo>
                      <a:pt x="121" y="650"/>
                    </a:lnTo>
                    <a:lnTo>
                      <a:pt x="121" y="650"/>
                    </a:lnTo>
                    <a:lnTo>
                      <a:pt x="97" y="650"/>
                    </a:lnTo>
                    <a:lnTo>
                      <a:pt x="97" y="650"/>
                    </a:lnTo>
                    <a:lnTo>
                      <a:pt x="95" y="678"/>
                    </a:lnTo>
                    <a:lnTo>
                      <a:pt x="97" y="687"/>
                    </a:lnTo>
                    <a:lnTo>
                      <a:pt x="99" y="693"/>
                    </a:lnTo>
                    <a:lnTo>
                      <a:pt x="105" y="697"/>
                    </a:lnTo>
                    <a:lnTo>
                      <a:pt x="114" y="699"/>
                    </a:lnTo>
                    <a:lnTo>
                      <a:pt x="140" y="700"/>
                    </a:lnTo>
                    <a:lnTo>
                      <a:pt x="140" y="700"/>
                    </a:lnTo>
                    <a:lnTo>
                      <a:pt x="528" y="700"/>
                    </a:lnTo>
                    <a:lnTo>
                      <a:pt x="528" y="700"/>
                    </a:lnTo>
                    <a:lnTo>
                      <a:pt x="541" y="699"/>
                    </a:lnTo>
                    <a:lnTo>
                      <a:pt x="544" y="697"/>
                    </a:lnTo>
                    <a:lnTo>
                      <a:pt x="548" y="695"/>
                    </a:lnTo>
                    <a:lnTo>
                      <a:pt x="552" y="691"/>
                    </a:lnTo>
                    <a:lnTo>
                      <a:pt x="554" y="685"/>
                    </a:lnTo>
                    <a:lnTo>
                      <a:pt x="556" y="672"/>
                    </a:lnTo>
                    <a:lnTo>
                      <a:pt x="556" y="672"/>
                    </a:lnTo>
                    <a:lnTo>
                      <a:pt x="556" y="137"/>
                    </a:lnTo>
                    <a:lnTo>
                      <a:pt x="556" y="137"/>
                    </a:lnTo>
                    <a:lnTo>
                      <a:pt x="554" y="113"/>
                    </a:lnTo>
                    <a:lnTo>
                      <a:pt x="552" y="105"/>
                    </a:lnTo>
                    <a:lnTo>
                      <a:pt x="548" y="100"/>
                    </a:lnTo>
                    <a:lnTo>
                      <a:pt x="543" y="98"/>
                    </a:lnTo>
                    <a:lnTo>
                      <a:pt x="535" y="96"/>
                    </a:lnTo>
                    <a:lnTo>
                      <a:pt x="509" y="98"/>
                    </a:lnTo>
                    <a:lnTo>
                      <a:pt x="509" y="98"/>
                    </a:lnTo>
                    <a:close/>
                    <a:moveTo>
                      <a:pt x="45" y="120"/>
                    </a:moveTo>
                    <a:lnTo>
                      <a:pt x="45" y="120"/>
                    </a:lnTo>
                    <a:lnTo>
                      <a:pt x="77" y="120"/>
                    </a:lnTo>
                    <a:lnTo>
                      <a:pt x="107" y="120"/>
                    </a:lnTo>
                    <a:lnTo>
                      <a:pt x="107" y="120"/>
                    </a:lnTo>
                    <a:lnTo>
                      <a:pt x="110" y="118"/>
                    </a:lnTo>
                    <a:lnTo>
                      <a:pt x="114" y="115"/>
                    </a:lnTo>
                    <a:lnTo>
                      <a:pt x="118" y="113"/>
                    </a:lnTo>
                    <a:lnTo>
                      <a:pt x="118" y="109"/>
                    </a:lnTo>
                    <a:lnTo>
                      <a:pt x="118" y="109"/>
                    </a:lnTo>
                    <a:lnTo>
                      <a:pt x="120" y="79"/>
                    </a:lnTo>
                    <a:lnTo>
                      <a:pt x="120" y="47"/>
                    </a:lnTo>
                    <a:lnTo>
                      <a:pt x="120" y="47"/>
                    </a:lnTo>
                    <a:lnTo>
                      <a:pt x="45" y="120"/>
                    </a:lnTo>
                    <a:lnTo>
                      <a:pt x="45" y="1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5" name="Freeform 326"/>
              <p:cNvSpPr>
                <a:spLocks/>
              </p:cNvSpPr>
              <p:nvPr/>
            </p:nvSpPr>
            <p:spPr bwMode="auto">
              <a:xfrm>
                <a:off x="10596563" y="5430838"/>
                <a:ext cx="287338" cy="22225"/>
              </a:xfrm>
              <a:custGeom>
                <a:avLst/>
                <a:gdLst>
                  <a:gd name="T0" fmla="*/ 177 w 361"/>
                  <a:gd name="T1" fmla="*/ 28 h 28"/>
                  <a:gd name="T2" fmla="*/ 177 w 361"/>
                  <a:gd name="T3" fmla="*/ 28 h 28"/>
                  <a:gd name="T4" fmla="*/ 99 w 361"/>
                  <a:gd name="T5" fmla="*/ 28 h 28"/>
                  <a:gd name="T6" fmla="*/ 22 w 361"/>
                  <a:gd name="T7" fmla="*/ 26 h 28"/>
                  <a:gd name="T8" fmla="*/ 22 w 361"/>
                  <a:gd name="T9" fmla="*/ 26 h 28"/>
                  <a:gd name="T10" fmla="*/ 15 w 361"/>
                  <a:gd name="T11" fmla="*/ 26 h 28"/>
                  <a:gd name="T12" fmla="*/ 7 w 361"/>
                  <a:gd name="T13" fmla="*/ 22 h 28"/>
                  <a:gd name="T14" fmla="*/ 2 w 361"/>
                  <a:gd name="T15" fmla="*/ 19 h 28"/>
                  <a:gd name="T16" fmla="*/ 0 w 361"/>
                  <a:gd name="T17" fmla="*/ 15 h 28"/>
                  <a:gd name="T18" fmla="*/ 0 w 361"/>
                  <a:gd name="T19" fmla="*/ 15 h 28"/>
                  <a:gd name="T20" fmla="*/ 0 w 361"/>
                  <a:gd name="T21" fmla="*/ 9 h 28"/>
                  <a:gd name="T22" fmla="*/ 0 w 361"/>
                  <a:gd name="T23" fmla="*/ 6 h 28"/>
                  <a:gd name="T24" fmla="*/ 3 w 361"/>
                  <a:gd name="T25" fmla="*/ 4 h 28"/>
                  <a:gd name="T26" fmla="*/ 5 w 361"/>
                  <a:gd name="T27" fmla="*/ 2 h 28"/>
                  <a:gd name="T28" fmla="*/ 13 w 361"/>
                  <a:gd name="T29" fmla="*/ 0 h 28"/>
                  <a:gd name="T30" fmla="*/ 22 w 361"/>
                  <a:gd name="T31" fmla="*/ 0 h 28"/>
                  <a:gd name="T32" fmla="*/ 22 w 361"/>
                  <a:gd name="T33" fmla="*/ 0 h 28"/>
                  <a:gd name="T34" fmla="*/ 335 w 361"/>
                  <a:gd name="T35" fmla="*/ 2 h 28"/>
                  <a:gd name="T36" fmla="*/ 335 w 361"/>
                  <a:gd name="T37" fmla="*/ 2 h 28"/>
                  <a:gd name="T38" fmla="*/ 340 w 361"/>
                  <a:gd name="T39" fmla="*/ 2 h 28"/>
                  <a:gd name="T40" fmla="*/ 348 w 361"/>
                  <a:gd name="T41" fmla="*/ 6 h 28"/>
                  <a:gd name="T42" fmla="*/ 361 w 361"/>
                  <a:gd name="T43" fmla="*/ 15 h 28"/>
                  <a:gd name="T44" fmla="*/ 361 w 361"/>
                  <a:gd name="T45" fmla="*/ 15 h 28"/>
                  <a:gd name="T46" fmla="*/ 348 w 361"/>
                  <a:gd name="T47" fmla="*/ 22 h 28"/>
                  <a:gd name="T48" fmla="*/ 340 w 361"/>
                  <a:gd name="T49" fmla="*/ 24 h 28"/>
                  <a:gd name="T50" fmla="*/ 335 w 361"/>
                  <a:gd name="T51" fmla="*/ 26 h 28"/>
                  <a:gd name="T52" fmla="*/ 335 w 361"/>
                  <a:gd name="T53" fmla="*/ 26 h 28"/>
                  <a:gd name="T54" fmla="*/ 256 w 361"/>
                  <a:gd name="T55" fmla="*/ 28 h 28"/>
                  <a:gd name="T56" fmla="*/ 177 w 361"/>
                  <a:gd name="T57" fmla="*/ 28 h 28"/>
                  <a:gd name="T58" fmla="*/ 177 w 361"/>
                  <a:gd name="T5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61" h="28">
                    <a:moveTo>
                      <a:pt x="177" y="28"/>
                    </a:moveTo>
                    <a:lnTo>
                      <a:pt x="177" y="28"/>
                    </a:lnTo>
                    <a:lnTo>
                      <a:pt x="99" y="28"/>
                    </a:lnTo>
                    <a:lnTo>
                      <a:pt x="22" y="26"/>
                    </a:lnTo>
                    <a:lnTo>
                      <a:pt x="22" y="26"/>
                    </a:lnTo>
                    <a:lnTo>
                      <a:pt x="15" y="26"/>
                    </a:lnTo>
                    <a:lnTo>
                      <a:pt x="7" y="22"/>
                    </a:lnTo>
                    <a:lnTo>
                      <a:pt x="2" y="19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0" y="9"/>
                    </a:lnTo>
                    <a:lnTo>
                      <a:pt x="0" y="6"/>
                    </a:lnTo>
                    <a:lnTo>
                      <a:pt x="3" y="4"/>
                    </a:lnTo>
                    <a:lnTo>
                      <a:pt x="5" y="2"/>
                    </a:lnTo>
                    <a:lnTo>
                      <a:pt x="13" y="0"/>
                    </a:lnTo>
                    <a:lnTo>
                      <a:pt x="22" y="0"/>
                    </a:lnTo>
                    <a:lnTo>
                      <a:pt x="22" y="0"/>
                    </a:lnTo>
                    <a:lnTo>
                      <a:pt x="335" y="2"/>
                    </a:lnTo>
                    <a:lnTo>
                      <a:pt x="335" y="2"/>
                    </a:lnTo>
                    <a:lnTo>
                      <a:pt x="340" y="2"/>
                    </a:lnTo>
                    <a:lnTo>
                      <a:pt x="348" y="6"/>
                    </a:lnTo>
                    <a:lnTo>
                      <a:pt x="361" y="15"/>
                    </a:lnTo>
                    <a:lnTo>
                      <a:pt x="361" y="15"/>
                    </a:lnTo>
                    <a:lnTo>
                      <a:pt x="348" y="22"/>
                    </a:lnTo>
                    <a:lnTo>
                      <a:pt x="340" y="24"/>
                    </a:lnTo>
                    <a:lnTo>
                      <a:pt x="335" y="26"/>
                    </a:lnTo>
                    <a:lnTo>
                      <a:pt x="335" y="26"/>
                    </a:lnTo>
                    <a:lnTo>
                      <a:pt x="256" y="28"/>
                    </a:lnTo>
                    <a:lnTo>
                      <a:pt x="177" y="28"/>
                    </a:lnTo>
                    <a:lnTo>
                      <a:pt x="177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6" name="Freeform 327"/>
              <p:cNvSpPr>
                <a:spLocks/>
              </p:cNvSpPr>
              <p:nvPr/>
            </p:nvSpPr>
            <p:spPr bwMode="auto">
              <a:xfrm>
                <a:off x="10594975" y="5241925"/>
                <a:ext cx="288925" cy="17463"/>
              </a:xfrm>
              <a:custGeom>
                <a:avLst/>
                <a:gdLst>
                  <a:gd name="T0" fmla="*/ 181 w 363"/>
                  <a:gd name="T1" fmla="*/ 0 h 23"/>
                  <a:gd name="T2" fmla="*/ 181 w 363"/>
                  <a:gd name="T3" fmla="*/ 0 h 23"/>
                  <a:gd name="T4" fmla="*/ 262 w 363"/>
                  <a:gd name="T5" fmla="*/ 0 h 23"/>
                  <a:gd name="T6" fmla="*/ 340 w 363"/>
                  <a:gd name="T7" fmla="*/ 0 h 23"/>
                  <a:gd name="T8" fmla="*/ 340 w 363"/>
                  <a:gd name="T9" fmla="*/ 0 h 23"/>
                  <a:gd name="T10" fmla="*/ 346 w 363"/>
                  <a:gd name="T11" fmla="*/ 2 h 23"/>
                  <a:gd name="T12" fmla="*/ 352 w 363"/>
                  <a:gd name="T13" fmla="*/ 6 h 23"/>
                  <a:gd name="T14" fmla="*/ 363 w 363"/>
                  <a:gd name="T15" fmla="*/ 12 h 23"/>
                  <a:gd name="T16" fmla="*/ 363 w 363"/>
                  <a:gd name="T17" fmla="*/ 12 h 23"/>
                  <a:gd name="T18" fmla="*/ 352 w 363"/>
                  <a:gd name="T19" fmla="*/ 19 h 23"/>
                  <a:gd name="T20" fmla="*/ 346 w 363"/>
                  <a:gd name="T21" fmla="*/ 21 h 23"/>
                  <a:gd name="T22" fmla="*/ 340 w 363"/>
                  <a:gd name="T23" fmla="*/ 23 h 23"/>
                  <a:gd name="T24" fmla="*/ 340 w 363"/>
                  <a:gd name="T25" fmla="*/ 23 h 23"/>
                  <a:gd name="T26" fmla="*/ 20 w 363"/>
                  <a:gd name="T27" fmla="*/ 23 h 23"/>
                  <a:gd name="T28" fmla="*/ 20 w 363"/>
                  <a:gd name="T29" fmla="*/ 23 h 23"/>
                  <a:gd name="T30" fmla="*/ 17 w 363"/>
                  <a:gd name="T31" fmla="*/ 21 h 23"/>
                  <a:gd name="T32" fmla="*/ 11 w 363"/>
                  <a:gd name="T33" fmla="*/ 19 h 23"/>
                  <a:gd name="T34" fmla="*/ 0 w 363"/>
                  <a:gd name="T35" fmla="*/ 12 h 23"/>
                  <a:gd name="T36" fmla="*/ 0 w 363"/>
                  <a:gd name="T37" fmla="*/ 12 h 23"/>
                  <a:gd name="T38" fmla="*/ 11 w 363"/>
                  <a:gd name="T39" fmla="*/ 4 h 23"/>
                  <a:gd name="T40" fmla="*/ 17 w 363"/>
                  <a:gd name="T41" fmla="*/ 2 h 23"/>
                  <a:gd name="T42" fmla="*/ 20 w 363"/>
                  <a:gd name="T43" fmla="*/ 0 h 23"/>
                  <a:gd name="T44" fmla="*/ 20 w 363"/>
                  <a:gd name="T45" fmla="*/ 0 h 23"/>
                  <a:gd name="T46" fmla="*/ 181 w 363"/>
                  <a:gd name="T47" fmla="*/ 0 h 23"/>
                  <a:gd name="T48" fmla="*/ 181 w 363"/>
                  <a:gd name="T4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63" h="23">
                    <a:moveTo>
                      <a:pt x="181" y="0"/>
                    </a:moveTo>
                    <a:lnTo>
                      <a:pt x="181" y="0"/>
                    </a:lnTo>
                    <a:lnTo>
                      <a:pt x="262" y="0"/>
                    </a:lnTo>
                    <a:lnTo>
                      <a:pt x="340" y="0"/>
                    </a:lnTo>
                    <a:lnTo>
                      <a:pt x="340" y="0"/>
                    </a:lnTo>
                    <a:lnTo>
                      <a:pt x="346" y="2"/>
                    </a:lnTo>
                    <a:lnTo>
                      <a:pt x="352" y="6"/>
                    </a:lnTo>
                    <a:lnTo>
                      <a:pt x="363" y="12"/>
                    </a:lnTo>
                    <a:lnTo>
                      <a:pt x="363" y="12"/>
                    </a:lnTo>
                    <a:lnTo>
                      <a:pt x="352" y="19"/>
                    </a:lnTo>
                    <a:lnTo>
                      <a:pt x="346" y="21"/>
                    </a:lnTo>
                    <a:lnTo>
                      <a:pt x="340" y="23"/>
                    </a:lnTo>
                    <a:lnTo>
                      <a:pt x="340" y="23"/>
                    </a:lnTo>
                    <a:lnTo>
                      <a:pt x="20" y="23"/>
                    </a:lnTo>
                    <a:lnTo>
                      <a:pt x="20" y="23"/>
                    </a:lnTo>
                    <a:lnTo>
                      <a:pt x="17" y="21"/>
                    </a:lnTo>
                    <a:lnTo>
                      <a:pt x="11" y="19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11" y="4"/>
                    </a:lnTo>
                    <a:lnTo>
                      <a:pt x="17" y="2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181" y="0"/>
                    </a:lnTo>
                    <a:lnTo>
                      <a:pt x="18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7" name="Freeform 328"/>
              <p:cNvSpPr>
                <a:spLocks/>
              </p:cNvSpPr>
              <p:nvPr/>
            </p:nvSpPr>
            <p:spPr bwMode="auto">
              <a:xfrm>
                <a:off x="10690225" y="5335588"/>
                <a:ext cx="193675" cy="20638"/>
              </a:xfrm>
              <a:custGeom>
                <a:avLst/>
                <a:gdLst>
                  <a:gd name="T0" fmla="*/ 121 w 243"/>
                  <a:gd name="T1" fmla="*/ 26 h 26"/>
                  <a:gd name="T2" fmla="*/ 121 w 243"/>
                  <a:gd name="T3" fmla="*/ 26 h 26"/>
                  <a:gd name="T4" fmla="*/ 73 w 243"/>
                  <a:gd name="T5" fmla="*/ 26 h 26"/>
                  <a:gd name="T6" fmla="*/ 22 w 243"/>
                  <a:gd name="T7" fmla="*/ 25 h 26"/>
                  <a:gd name="T8" fmla="*/ 22 w 243"/>
                  <a:gd name="T9" fmla="*/ 25 h 26"/>
                  <a:gd name="T10" fmla="*/ 16 w 243"/>
                  <a:gd name="T11" fmla="*/ 25 h 26"/>
                  <a:gd name="T12" fmla="*/ 11 w 243"/>
                  <a:gd name="T13" fmla="*/ 21 h 26"/>
                  <a:gd name="T14" fmla="*/ 0 w 243"/>
                  <a:gd name="T15" fmla="*/ 13 h 26"/>
                  <a:gd name="T16" fmla="*/ 0 w 243"/>
                  <a:gd name="T17" fmla="*/ 13 h 26"/>
                  <a:gd name="T18" fmla="*/ 11 w 243"/>
                  <a:gd name="T19" fmla="*/ 6 h 26"/>
                  <a:gd name="T20" fmla="*/ 18 w 243"/>
                  <a:gd name="T21" fmla="*/ 2 h 26"/>
                  <a:gd name="T22" fmla="*/ 24 w 243"/>
                  <a:gd name="T23" fmla="*/ 2 h 26"/>
                  <a:gd name="T24" fmla="*/ 24 w 243"/>
                  <a:gd name="T25" fmla="*/ 2 h 26"/>
                  <a:gd name="T26" fmla="*/ 121 w 243"/>
                  <a:gd name="T27" fmla="*/ 0 h 26"/>
                  <a:gd name="T28" fmla="*/ 219 w 243"/>
                  <a:gd name="T29" fmla="*/ 2 h 26"/>
                  <a:gd name="T30" fmla="*/ 219 w 243"/>
                  <a:gd name="T31" fmla="*/ 2 h 26"/>
                  <a:gd name="T32" fmla="*/ 224 w 243"/>
                  <a:gd name="T33" fmla="*/ 2 h 26"/>
                  <a:gd name="T34" fmla="*/ 230 w 243"/>
                  <a:gd name="T35" fmla="*/ 6 h 26"/>
                  <a:gd name="T36" fmla="*/ 243 w 243"/>
                  <a:gd name="T37" fmla="*/ 13 h 26"/>
                  <a:gd name="T38" fmla="*/ 243 w 243"/>
                  <a:gd name="T39" fmla="*/ 13 h 26"/>
                  <a:gd name="T40" fmla="*/ 230 w 243"/>
                  <a:gd name="T41" fmla="*/ 21 h 26"/>
                  <a:gd name="T42" fmla="*/ 224 w 243"/>
                  <a:gd name="T43" fmla="*/ 25 h 26"/>
                  <a:gd name="T44" fmla="*/ 217 w 243"/>
                  <a:gd name="T45" fmla="*/ 25 h 26"/>
                  <a:gd name="T46" fmla="*/ 217 w 243"/>
                  <a:gd name="T47" fmla="*/ 25 h 26"/>
                  <a:gd name="T48" fmla="*/ 170 w 243"/>
                  <a:gd name="T49" fmla="*/ 26 h 26"/>
                  <a:gd name="T50" fmla="*/ 121 w 243"/>
                  <a:gd name="T51" fmla="*/ 26 h 26"/>
                  <a:gd name="T52" fmla="*/ 121 w 243"/>
                  <a:gd name="T53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43" h="26">
                    <a:moveTo>
                      <a:pt x="121" y="26"/>
                    </a:moveTo>
                    <a:lnTo>
                      <a:pt x="121" y="26"/>
                    </a:lnTo>
                    <a:lnTo>
                      <a:pt x="73" y="26"/>
                    </a:lnTo>
                    <a:lnTo>
                      <a:pt x="22" y="25"/>
                    </a:lnTo>
                    <a:lnTo>
                      <a:pt x="22" y="25"/>
                    </a:lnTo>
                    <a:lnTo>
                      <a:pt x="16" y="25"/>
                    </a:lnTo>
                    <a:lnTo>
                      <a:pt x="11" y="21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11" y="6"/>
                    </a:lnTo>
                    <a:lnTo>
                      <a:pt x="18" y="2"/>
                    </a:lnTo>
                    <a:lnTo>
                      <a:pt x="24" y="2"/>
                    </a:lnTo>
                    <a:lnTo>
                      <a:pt x="24" y="2"/>
                    </a:lnTo>
                    <a:lnTo>
                      <a:pt x="121" y="0"/>
                    </a:lnTo>
                    <a:lnTo>
                      <a:pt x="219" y="2"/>
                    </a:lnTo>
                    <a:lnTo>
                      <a:pt x="219" y="2"/>
                    </a:lnTo>
                    <a:lnTo>
                      <a:pt x="224" y="2"/>
                    </a:lnTo>
                    <a:lnTo>
                      <a:pt x="230" y="6"/>
                    </a:lnTo>
                    <a:lnTo>
                      <a:pt x="243" y="13"/>
                    </a:lnTo>
                    <a:lnTo>
                      <a:pt x="243" y="13"/>
                    </a:lnTo>
                    <a:lnTo>
                      <a:pt x="230" y="21"/>
                    </a:lnTo>
                    <a:lnTo>
                      <a:pt x="224" y="25"/>
                    </a:lnTo>
                    <a:lnTo>
                      <a:pt x="217" y="25"/>
                    </a:lnTo>
                    <a:lnTo>
                      <a:pt x="217" y="25"/>
                    </a:lnTo>
                    <a:lnTo>
                      <a:pt x="170" y="26"/>
                    </a:lnTo>
                    <a:lnTo>
                      <a:pt x="121" y="26"/>
                    </a:lnTo>
                    <a:lnTo>
                      <a:pt x="121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8" name="Freeform 329"/>
              <p:cNvSpPr>
                <a:spLocks/>
              </p:cNvSpPr>
              <p:nvPr/>
            </p:nvSpPr>
            <p:spPr bwMode="auto">
              <a:xfrm>
                <a:off x="10594975" y="5289550"/>
                <a:ext cx="192088" cy="17463"/>
              </a:xfrm>
              <a:custGeom>
                <a:avLst/>
                <a:gdLst>
                  <a:gd name="T0" fmla="*/ 120 w 241"/>
                  <a:gd name="T1" fmla="*/ 23 h 23"/>
                  <a:gd name="T2" fmla="*/ 120 w 241"/>
                  <a:gd name="T3" fmla="*/ 23 h 23"/>
                  <a:gd name="T4" fmla="*/ 69 w 241"/>
                  <a:gd name="T5" fmla="*/ 23 h 23"/>
                  <a:gd name="T6" fmla="*/ 19 w 241"/>
                  <a:gd name="T7" fmla="*/ 23 h 23"/>
                  <a:gd name="T8" fmla="*/ 19 w 241"/>
                  <a:gd name="T9" fmla="*/ 23 h 23"/>
                  <a:gd name="T10" fmla="*/ 15 w 241"/>
                  <a:gd name="T11" fmla="*/ 21 h 23"/>
                  <a:gd name="T12" fmla="*/ 9 w 241"/>
                  <a:gd name="T13" fmla="*/ 19 h 23"/>
                  <a:gd name="T14" fmla="*/ 0 w 241"/>
                  <a:gd name="T15" fmla="*/ 11 h 23"/>
                  <a:gd name="T16" fmla="*/ 0 w 241"/>
                  <a:gd name="T17" fmla="*/ 11 h 23"/>
                  <a:gd name="T18" fmla="*/ 9 w 241"/>
                  <a:gd name="T19" fmla="*/ 4 h 23"/>
                  <a:gd name="T20" fmla="*/ 15 w 241"/>
                  <a:gd name="T21" fmla="*/ 2 h 23"/>
                  <a:gd name="T22" fmla="*/ 19 w 241"/>
                  <a:gd name="T23" fmla="*/ 0 h 23"/>
                  <a:gd name="T24" fmla="*/ 19 w 241"/>
                  <a:gd name="T25" fmla="*/ 0 h 23"/>
                  <a:gd name="T26" fmla="*/ 121 w 241"/>
                  <a:gd name="T27" fmla="*/ 0 h 23"/>
                  <a:gd name="T28" fmla="*/ 223 w 241"/>
                  <a:gd name="T29" fmla="*/ 0 h 23"/>
                  <a:gd name="T30" fmla="*/ 223 w 241"/>
                  <a:gd name="T31" fmla="*/ 0 h 23"/>
                  <a:gd name="T32" fmla="*/ 226 w 241"/>
                  <a:gd name="T33" fmla="*/ 2 h 23"/>
                  <a:gd name="T34" fmla="*/ 232 w 241"/>
                  <a:gd name="T35" fmla="*/ 4 h 23"/>
                  <a:gd name="T36" fmla="*/ 241 w 241"/>
                  <a:gd name="T37" fmla="*/ 11 h 23"/>
                  <a:gd name="T38" fmla="*/ 241 w 241"/>
                  <a:gd name="T39" fmla="*/ 11 h 23"/>
                  <a:gd name="T40" fmla="*/ 232 w 241"/>
                  <a:gd name="T41" fmla="*/ 19 h 23"/>
                  <a:gd name="T42" fmla="*/ 226 w 241"/>
                  <a:gd name="T43" fmla="*/ 21 h 23"/>
                  <a:gd name="T44" fmla="*/ 223 w 241"/>
                  <a:gd name="T45" fmla="*/ 23 h 23"/>
                  <a:gd name="T46" fmla="*/ 223 w 241"/>
                  <a:gd name="T47" fmla="*/ 23 h 23"/>
                  <a:gd name="T48" fmla="*/ 170 w 241"/>
                  <a:gd name="T49" fmla="*/ 23 h 23"/>
                  <a:gd name="T50" fmla="*/ 120 w 241"/>
                  <a:gd name="T51" fmla="*/ 23 h 23"/>
                  <a:gd name="T52" fmla="*/ 120 w 241"/>
                  <a:gd name="T5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41" h="23">
                    <a:moveTo>
                      <a:pt x="120" y="23"/>
                    </a:moveTo>
                    <a:lnTo>
                      <a:pt x="120" y="23"/>
                    </a:lnTo>
                    <a:lnTo>
                      <a:pt x="69" y="23"/>
                    </a:lnTo>
                    <a:lnTo>
                      <a:pt x="19" y="23"/>
                    </a:lnTo>
                    <a:lnTo>
                      <a:pt x="19" y="23"/>
                    </a:lnTo>
                    <a:lnTo>
                      <a:pt x="15" y="21"/>
                    </a:lnTo>
                    <a:lnTo>
                      <a:pt x="9" y="19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9" y="4"/>
                    </a:lnTo>
                    <a:lnTo>
                      <a:pt x="15" y="2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21" y="0"/>
                    </a:lnTo>
                    <a:lnTo>
                      <a:pt x="223" y="0"/>
                    </a:lnTo>
                    <a:lnTo>
                      <a:pt x="223" y="0"/>
                    </a:lnTo>
                    <a:lnTo>
                      <a:pt x="226" y="2"/>
                    </a:lnTo>
                    <a:lnTo>
                      <a:pt x="232" y="4"/>
                    </a:lnTo>
                    <a:lnTo>
                      <a:pt x="241" y="11"/>
                    </a:lnTo>
                    <a:lnTo>
                      <a:pt x="241" y="11"/>
                    </a:lnTo>
                    <a:lnTo>
                      <a:pt x="232" y="19"/>
                    </a:lnTo>
                    <a:lnTo>
                      <a:pt x="226" y="21"/>
                    </a:lnTo>
                    <a:lnTo>
                      <a:pt x="223" y="23"/>
                    </a:lnTo>
                    <a:lnTo>
                      <a:pt x="223" y="23"/>
                    </a:lnTo>
                    <a:lnTo>
                      <a:pt x="170" y="23"/>
                    </a:lnTo>
                    <a:lnTo>
                      <a:pt x="120" y="23"/>
                    </a:lnTo>
                    <a:lnTo>
                      <a:pt x="120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9" name="Freeform 330"/>
              <p:cNvSpPr>
                <a:spLocks/>
              </p:cNvSpPr>
              <p:nvPr/>
            </p:nvSpPr>
            <p:spPr bwMode="auto">
              <a:xfrm>
                <a:off x="10672763" y="5383213"/>
                <a:ext cx="133350" cy="22225"/>
              </a:xfrm>
              <a:custGeom>
                <a:avLst/>
                <a:gdLst>
                  <a:gd name="T0" fmla="*/ 84 w 169"/>
                  <a:gd name="T1" fmla="*/ 26 h 28"/>
                  <a:gd name="T2" fmla="*/ 84 w 169"/>
                  <a:gd name="T3" fmla="*/ 26 h 28"/>
                  <a:gd name="T4" fmla="*/ 51 w 169"/>
                  <a:gd name="T5" fmla="*/ 28 h 28"/>
                  <a:gd name="T6" fmla="*/ 19 w 169"/>
                  <a:gd name="T7" fmla="*/ 26 h 28"/>
                  <a:gd name="T8" fmla="*/ 19 w 169"/>
                  <a:gd name="T9" fmla="*/ 26 h 28"/>
                  <a:gd name="T10" fmla="*/ 13 w 169"/>
                  <a:gd name="T11" fmla="*/ 24 h 28"/>
                  <a:gd name="T12" fmla="*/ 9 w 169"/>
                  <a:gd name="T13" fmla="*/ 23 h 28"/>
                  <a:gd name="T14" fmla="*/ 0 w 169"/>
                  <a:gd name="T15" fmla="*/ 15 h 28"/>
                  <a:gd name="T16" fmla="*/ 0 w 169"/>
                  <a:gd name="T17" fmla="*/ 15 h 28"/>
                  <a:gd name="T18" fmla="*/ 9 w 169"/>
                  <a:gd name="T19" fmla="*/ 6 h 28"/>
                  <a:gd name="T20" fmla="*/ 13 w 169"/>
                  <a:gd name="T21" fmla="*/ 2 h 28"/>
                  <a:gd name="T22" fmla="*/ 19 w 169"/>
                  <a:gd name="T23" fmla="*/ 2 h 28"/>
                  <a:gd name="T24" fmla="*/ 19 w 169"/>
                  <a:gd name="T25" fmla="*/ 2 h 28"/>
                  <a:gd name="T26" fmla="*/ 82 w 169"/>
                  <a:gd name="T27" fmla="*/ 0 h 28"/>
                  <a:gd name="T28" fmla="*/ 146 w 169"/>
                  <a:gd name="T29" fmla="*/ 2 h 28"/>
                  <a:gd name="T30" fmla="*/ 146 w 169"/>
                  <a:gd name="T31" fmla="*/ 2 h 28"/>
                  <a:gd name="T32" fmla="*/ 152 w 169"/>
                  <a:gd name="T33" fmla="*/ 2 h 28"/>
                  <a:gd name="T34" fmla="*/ 157 w 169"/>
                  <a:gd name="T35" fmla="*/ 6 h 28"/>
                  <a:gd name="T36" fmla="*/ 169 w 169"/>
                  <a:gd name="T37" fmla="*/ 13 h 28"/>
                  <a:gd name="T38" fmla="*/ 169 w 169"/>
                  <a:gd name="T39" fmla="*/ 13 h 28"/>
                  <a:gd name="T40" fmla="*/ 157 w 169"/>
                  <a:gd name="T41" fmla="*/ 21 h 28"/>
                  <a:gd name="T42" fmla="*/ 152 w 169"/>
                  <a:gd name="T43" fmla="*/ 24 h 28"/>
                  <a:gd name="T44" fmla="*/ 146 w 169"/>
                  <a:gd name="T45" fmla="*/ 26 h 28"/>
                  <a:gd name="T46" fmla="*/ 146 w 169"/>
                  <a:gd name="T47" fmla="*/ 26 h 28"/>
                  <a:gd name="T48" fmla="*/ 114 w 169"/>
                  <a:gd name="T49" fmla="*/ 28 h 28"/>
                  <a:gd name="T50" fmla="*/ 84 w 169"/>
                  <a:gd name="T51" fmla="*/ 26 h 28"/>
                  <a:gd name="T52" fmla="*/ 84 w 169"/>
                  <a:gd name="T53" fmla="*/ 2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69" h="28">
                    <a:moveTo>
                      <a:pt x="84" y="26"/>
                    </a:moveTo>
                    <a:lnTo>
                      <a:pt x="84" y="26"/>
                    </a:lnTo>
                    <a:lnTo>
                      <a:pt x="51" y="28"/>
                    </a:lnTo>
                    <a:lnTo>
                      <a:pt x="19" y="26"/>
                    </a:lnTo>
                    <a:lnTo>
                      <a:pt x="19" y="26"/>
                    </a:lnTo>
                    <a:lnTo>
                      <a:pt x="13" y="24"/>
                    </a:lnTo>
                    <a:lnTo>
                      <a:pt x="9" y="23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9" y="6"/>
                    </a:lnTo>
                    <a:lnTo>
                      <a:pt x="13" y="2"/>
                    </a:lnTo>
                    <a:lnTo>
                      <a:pt x="19" y="2"/>
                    </a:lnTo>
                    <a:lnTo>
                      <a:pt x="19" y="2"/>
                    </a:lnTo>
                    <a:lnTo>
                      <a:pt x="82" y="0"/>
                    </a:lnTo>
                    <a:lnTo>
                      <a:pt x="146" y="2"/>
                    </a:lnTo>
                    <a:lnTo>
                      <a:pt x="146" y="2"/>
                    </a:lnTo>
                    <a:lnTo>
                      <a:pt x="152" y="2"/>
                    </a:lnTo>
                    <a:lnTo>
                      <a:pt x="157" y="6"/>
                    </a:lnTo>
                    <a:lnTo>
                      <a:pt x="169" y="13"/>
                    </a:lnTo>
                    <a:lnTo>
                      <a:pt x="169" y="13"/>
                    </a:lnTo>
                    <a:lnTo>
                      <a:pt x="157" y="21"/>
                    </a:lnTo>
                    <a:lnTo>
                      <a:pt x="152" y="24"/>
                    </a:lnTo>
                    <a:lnTo>
                      <a:pt x="146" y="26"/>
                    </a:lnTo>
                    <a:lnTo>
                      <a:pt x="146" y="26"/>
                    </a:lnTo>
                    <a:lnTo>
                      <a:pt x="114" y="28"/>
                    </a:lnTo>
                    <a:lnTo>
                      <a:pt x="84" y="26"/>
                    </a:lnTo>
                    <a:lnTo>
                      <a:pt x="84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0" name="Freeform 331"/>
              <p:cNvSpPr>
                <a:spLocks/>
              </p:cNvSpPr>
              <p:nvPr/>
            </p:nvSpPr>
            <p:spPr bwMode="auto">
              <a:xfrm>
                <a:off x="10596563" y="5480050"/>
                <a:ext cx="74613" cy="20638"/>
              </a:xfrm>
              <a:custGeom>
                <a:avLst/>
                <a:gdLst>
                  <a:gd name="T0" fmla="*/ 46 w 93"/>
                  <a:gd name="T1" fmla="*/ 24 h 26"/>
                  <a:gd name="T2" fmla="*/ 46 w 93"/>
                  <a:gd name="T3" fmla="*/ 24 h 26"/>
                  <a:gd name="T4" fmla="*/ 28 w 93"/>
                  <a:gd name="T5" fmla="*/ 24 h 26"/>
                  <a:gd name="T6" fmla="*/ 9 w 93"/>
                  <a:gd name="T7" fmla="*/ 24 h 26"/>
                  <a:gd name="T8" fmla="*/ 9 w 93"/>
                  <a:gd name="T9" fmla="*/ 24 h 26"/>
                  <a:gd name="T10" fmla="*/ 7 w 93"/>
                  <a:gd name="T11" fmla="*/ 22 h 26"/>
                  <a:gd name="T12" fmla="*/ 3 w 93"/>
                  <a:gd name="T13" fmla="*/ 20 h 26"/>
                  <a:gd name="T14" fmla="*/ 0 w 93"/>
                  <a:gd name="T15" fmla="*/ 17 h 26"/>
                  <a:gd name="T16" fmla="*/ 0 w 93"/>
                  <a:gd name="T17" fmla="*/ 13 h 26"/>
                  <a:gd name="T18" fmla="*/ 0 w 93"/>
                  <a:gd name="T19" fmla="*/ 13 h 26"/>
                  <a:gd name="T20" fmla="*/ 0 w 93"/>
                  <a:gd name="T21" fmla="*/ 9 h 26"/>
                  <a:gd name="T22" fmla="*/ 3 w 93"/>
                  <a:gd name="T23" fmla="*/ 5 h 26"/>
                  <a:gd name="T24" fmla="*/ 5 w 93"/>
                  <a:gd name="T25" fmla="*/ 2 h 26"/>
                  <a:gd name="T26" fmla="*/ 9 w 93"/>
                  <a:gd name="T27" fmla="*/ 2 h 26"/>
                  <a:gd name="T28" fmla="*/ 9 w 93"/>
                  <a:gd name="T29" fmla="*/ 2 h 26"/>
                  <a:gd name="T30" fmla="*/ 45 w 93"/>
                  <a:gd name="T31" fmla="*/ 0 h 26"/>
                  <a:gd name="T32" fmla="*/ 82 w 93"/>
                  <a:gd name="T33" fmla="*/ 2 h 26"/>
                  <a:gd name="T34" fmla="*/ 82 w 93"/>
                  <a:gd name="T35" fmla="*/ 2 h 26"/>
                  <a:gd name="T36" fmla="*/ 86 w 93"/>
                  <a:gd name="T37" fmla="*/ 2 h 26"/>
                  <a:gd name="T38" fmla="*/ 88 w 93"/>
                  <a:gd name="T39" fmla="*/ 5 h 26"/>
                  <a:gd name="T40" fmla="*/ 93 w 93"/>
                  <a:gd name="T41" fmla="*/ 13 h 26"/>
                  <a:gd name="T42" fmla="*/ 93 w 93"/>
                  <a:gd name="T43" fmla="*/ 13 h 26"/>
                  <a:gd name="T44" fmla="*/ 88 w 93"/>
                  <a:gd name="T45" fmla="*/ 19 h 26"/>
                  <a:gd name="T46" fmla="*/ 84 w 93"/>
                  <a:gd name="T47" fmla="*/ 22 h 26"/>
                  <a:gd name="T48" fmla="*/ 80 w 93"/>
                  <a:gd name="T49" fmla="*/ 24 h 26"/>
                  <a:gd name="T50" fmla="*/ 80 w 93"/>
                  <a:gd name="T51" fmla="*/ 24 h 26"/>
                  <a:gd name="T52" fmla="*/ 63 w 93"/>
                  <a:gd name="T53" fmla="*/ 26 h 26"/>
                  <a:gd name="T54" fmla="*/ 46 w 93"/>
                  <a:gd name="T55" fmla="*/ 24 h 26"/>
                  <a:gd name="T56" fmla="*/ 46 w 93"/>
                  <a:gd name="T57" fmla="*/ 24 h 26"/>
                  <a:gd name="T58" fmla="*/ 46 w 93"/>
                  <a:gd name="T59" fmla="*/ 24 h 26"/>
                  <a:gd name="T60" fmla="*/ 46 w 93"/>
                  <a:gd name="T61" fmla="*/ 2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93" h="26">
                    <a:moveTo>
                      <a:pt x="46" y="24"/>
                    </a:moveTo>
                    <a:lnTo>
                      <a:pt x="46" y="24"/>
                    </a:lnTo>
                    <a:lnTo>
                      <a:pt x="28" y="24"/>
                    </a:lnTo>
                    <a:lnTo>
                      <a:pt x="9" y="24"/>
                    </a:lnTo>
                    <a:lnTo>
                      <a:pt x="9" y="24"/>
                    </a:lnTo>
                    <a:lnTo>
                      <a:pt x="7" y="22"/>
                    </a:lnTo>
                    <a:lnTo>
                      <a:pt x="3" y="20"/>
                    </a:lnTo>
                    <a:lnTo>
                      <a:pt x="0" y="17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0" y="9"/>
                    </a:lnTo>
                    <a:lnTo>
                      <a:pt x="3" y="5"/>
                    </a:lnTo>
                    <a:lnTo>
                      <a:pt x="5" y="2"/>
                    </a:lnTo>
                    <a:lnTo>
                      <a:pt x="9" y="2"/>
                    </a:lnTo>
                    <a:lnTo>
                      <a:pt x="9" y="2"/>
                    </a:lnTo>
                    <a:lnTo>
                      <a:pt x="45" y="0"/>
                    </a:lnTo>
                    <a:lnTo>
                      <a:pt x="82" y="2"/>
                    </a:lnTo>
                    <a:lnTo>
                      <a:pt x="82" y="2"/>
                    </a:lnTo>
                    <a:lnTo>
                      <a:pt x="86" y="2"/>
                    </a:lnTo>
                    <a:lnTo>
                      <a:pt x="88" y="5"/>
                    </a:lnTo>
                    <a:lnTo>
                      <a:pt x="93" y="13"/>
                    </a:lnTo>
                    <a:lnTo>
                      <a:pt x="93" y="13"/>
                    </a:lnTo>
                    <a:lnTo>
                      <a:pt x="88" y="19"/>
                    </a:lnTo>
                    <a:lnTo>
                      <a:pt x="84" y="22"/>
                    </a:lnTo>
                    <a:lnTo>
                      <a:pt x="80" y="24"/>
                    </a:lnTo>
                    <a:lnTo>
                      <a:pt x="80" y="24"/>
                    </a:lnTo>
                    <a:lnTo>
                      <a:pt x="63" y="26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46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1" name="Freeform 332"/>
              <p:cNvSpPr>
                <a:spLocks/>
              </p:cNvSpPr>
              <p:nvPr/>
            </p:nvSpPr>
            <p:spPr bwMode="auto">
              <a:xfrm>
                <a:off x="10815638" y="5289550"/>
                <a:ext cx="68263" cy="17463"/>
              </a:xfrm>
              <a:custGeom>
                <a:avLst/>
                <a:gdLst>
                  <a:gd name="T0" fmla="*/ 41 w 86"/>
                  <a:gd name="T1" fmla="*/ 23 h 23"/>
                  <a:gd name="T2" fmla="*/ 41 w 86"/>
                  <a:gd name="T3" fmla="*/ 23 h 23"/>
                  <a:gd name="T4" fmla="*/ 26 w 86"/>
                  <a:gd name="T5" fmla="*/ 23 h 23"/>
                  <a:gd name="T6" fmla="*/ 11 w 86"/>
                  <a:gd name="T7" fmla="*/ 23 h 23"/>
                  <a:gd name="T8" fmla="*/ 11 w 86"/>
                  <a:gd name="T9" fmla="*/ 23 h 23"/>
                  <a:gd name="T10" fmla="*/ 9 w 86"/>
                  <a:gd name="T11" fmla="*/ 21 h 23"/>
                  <a:gd name="T12" fmla="*/ 5 w 86"/>
                  <a:gd name="T13" fmla="*/ 17 h 23"/>
                  <a:gd name="T14" fmla="*/ 0 w 86"/>
                  <a:gd name="T15" fmla="*/ 11 h 23"/>
                  <a:gd name="T16" fmla="*/ 0 w 86"/>
                  <a:gd name="T17" fmla="*/ 11 h 23"/>
                  <a:gd name="T18" fmla="*/ 5 w 86"/>
                  <a:gd name="T19" fmla="*/ 4 h 23"/>
                  <a:gd name="T20" fmla="*/ 9 w 86"/>
                  <a:gd name="T21" fmla="*/ 2 h 23"/>
                  <a:gd name="T22" fmla="*/ 11 w 86"/>
                  <a:gd name="T23" fmla="*/ 0 h 23"/>
                  <a:gd name="T24" fmla="*/ 11 w 86"/>
                  <a:gd name="T25" fmla="*/ 0 h 23"/>
                  <a:gd name="T26" fmla="*/ 43 w 86"/>
                  <a:gd name="T27" fmla="*/ 0 h 23"/>
                  <a:gd name="T28" fmla="*/ 73 w 86"/>
                  <a:gd name="T29" fmla="*/ 0 h 23"/>
                  <a:gd name="T30" fmla="*/ 73 w 86"/>
                  <a:gd name="T31" fmla="*/ 0 h 23"/>
                  <a:gd name="T32" fmla="*/ 77 w 86"/>
                  <a:gd name="T33" fmla="*/ 2 h 23"/>
                  <a:gd name="T34" fmla="*/ 78 w 86"/>
                  <a:gd name="T35" fmla="*/ 4 h 23"/>
                  <a:gd name="T36" fmla="*/ 86 w 86"/>
                  <a:gd name="T37" fmla="*/ 11 h 23"/>
                  <a:gd name="T38" fmla="*/ 86 w 86"/>
                  <a:gd name="T39" fmla="*/ 11 h 23"/>
                  <a:gd name="T40" fmla="*/ 80 w 86"/>
                  <a:gd name="T41" fmla="*/ 17 h 23"/>
                  <a:gd name="T42" fmla="*/ 77 w 86"/>
                  <a:gd name="T43" fmla="*/ 21 h 23"/>
                  <a:gd name="T44" fmla="*/ 73 w 86"/>
                  <a:gd name="T45" fmla="*/ 23 h 23"/>
                  <a:gd name="T46" fmla="*/ 73 w 86"/>
                  <a:gd name="T47" fmla="*/ 23 h 23"/>
                  <a:gd name="T48" fmla="*/ 58 w 86"/>
                  <a:gd name="T49" fmla="*/ 23 h 23"/>
                  <a:gd name="T50" fmla="*/ 41 w 86"/>
                  <a:gd name="T51" fmla="*/ 23 h 23"/>
                  <a:gd name="T52" fmla="*/ 41 w 86"/>
                  <a:gd name="T5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6" h="23">
                    <a:moveTo>
                      <a:pt x="41" y="23"/>
                    </a:moveTo>
                    <a:lnTo>
                      <a:pt x="41" y="23"/>
                    </a:lnTo>
                    <a:lnTo>
                      <a:pt x="26" y="23"/>
                    </a:lnTo>
                    <a:lnTo>
                      <a:pt x="11" y="23"/>
                    </a:lnTo>
                    <a:lnTo>
                      <a:pt x="11" y="23"/>
                    </a:lnTo>
                    <a:lnTo>
                      <a:pt x="9" y="21"/>
                    </a:lnTo>
                    <a:lnTo>
                      <a:pt x="5" y="17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5" y="4"/>
                    </a:lnTo>
                    <a:lnTo>
                      <a:pt x="9" y="2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43" y="0"/>
                    </a:lnTo>
                    <a:lnTo>
                      <a:pt x="73" y="0"/>
                    </a:lnTo>
                    <a:lnTo>
                      <a:pt x="73" y="0"/>
                    </a:lnTo>
                    <a:lnTo>
                      <a:pt x="77" y="2"/>
                    </a:lnTo>
                    <a:lnTo>
                      <a:pt x="78" y="4"/>
                    </a:lnTo>
                    <a:lnTo>
                      <a:pt x="86" y="11"/>
                    </a:lnTo>
                    <a:lnTo>
                      <a:pt x="86" y="11"/>
                    </a:lnTo>
                    <a:lnTo>
                      <a:pt x="80" y="17"/>
                    </a:lnTo>
                    <a:lnTo>
                      <a:pt x="77" y="21"/>
                    </a:lnTo>
                    <a:lnTo>
                      <a:pt x="73" y="23"/>
                    </a:lnTo>
                    <a:lnTo>
                      <a:pt x="73" y="23"/>
                    </a:lnTo>
                    <a:lnTo>
                      <a:pt x="58" y="23"/>
                    </a:lnTo>
                    <a:lnTo>
                      <a:pt x="41" y="23"/>
                    </a:lnTo>
                    <a:lnTo>
                      <a:pt x="41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2" name="Freeform 333"/>
              <p:cNvSpPr>
                <a:spLocks/>
              </p:cNvSpPr>
              <p:nvPr/>
            </p:nvSpPr>
            <p:spPr bwMode="auto">
              <a:xfrm>
                <a:off x="10594975" y="5335588"/>
                <a:ext cx="66675" cy="19050"/>
              </a:xfrm>
              <a:custGeom>
                <a:avLst/>
                <a:gdLst>
                  <a:gd name="T0" fmla="*/ 43 w 82"/>
                  <a:gd name="T1" fmla="*/ 2 h 25"/>
                  <a:gd name="T2" fmla="*/ 43 w 82"/>
                  <a:gd name="T3" fmla="*/ 2 h 25"/>
                  <a:gd name="T4" fmla="*/ 56 w 82"/>
                  <a:gd name="T5" fmla="*/ 0 h 25"/>
                  <a:gd name="T6" fmla="*/ 69 w 82"/>
                  <a:gd name="T7" fmla="*/ 2 h 25"/>
                  <a:gd name="T8" fmla="*/ 69 w 82"/>
                  <a:gd name="T9" fmla="*/ 2 h 25"/>
                  <a:gd name="T10" fmla="*/ 73 w 82"/>
                  <a:gd name="T11" fmla="*/ 4 h 25"/>
                  <a:gd name="T12" fmla="*/ 77 w 82"/>
                  <a:gd name="T13" fmla="*/ 8 h 25"/>
                  <a:gd name="T14" fmla="*/ 82 w 82"/>
                  <a:gd name="T15" fmla="*/ 13 h 25"/>
                  <a:gd name="T16" fmla="*/ 82 w 82"/>
                  <a:gd name="T17" fmla="*/ 13 h 25"/>
                  <a:gd name="T18" fmla="*/ 77 w 82"/>
                  <a:gd name="T19" fmla="*/ 21 h 25"/>
                  <a:gd name="T20" fmla="*/ 75 w 82"/>
                  <a:gd name="T21" fmla="*/ 23 h 25"/>
                  <a:gd name="T22" fmla="*/ 71 w 82"/>
                  <a:gd name="T23" fmla="*/ 25 h 25"/>
                  <a:gd name="T24" fmla="*/ 71 w 82"/>
                  <a:gd name="T25" fmla="*/ 25 h 25"/>
                  <a:gd name="T26" fmla="*/ 41 w 82"/>
                  <a:gd name="T27" fmla="*/ 25 h 25"/>
                  <a:gd name="T28" fmla="*/ 13 w 82"/>
                  <a:gd name="T29" fmla="*/ 25 h 25"/>
                  <a:gd name="T30" fmla="*/ 13 w 82"/>
                  <a:gd name="T31" fmla="*/ 25 h 25"/>
                  <a:gd name="T32" fmla="*/ 9 w 82"/>
                  <a:gd name="T33" fmla="*/ 23 h 25"/>
                  <a:gd name="T34" fmla="*/ 5 w 82"/>
                  <a:gd name="T35" fmla="*/ 21 h 25"/>
                  <a:gd name="T36" fmla="*/ 0 w 82"/>
                  <a:gd name="T37" fmla="*/ 13 h 25"/>
                  <a:gd name="T38" fmla="*/ 0 w 82"/>
                  <a:gd name="T39" fmla="*/ 13 h 25"/>
                  <a:gd name="T40" fmla="*/ 7 w 82"/>
                  <a:gd name="T41" fmla="*/ 8 h 25"/>
                  <a:gd name="T42" fmla="*/ 9 w 82"/>
                  <a:gd name="T43" fmla="*/ 4 h 25"/>
                  <a:gd name="T44" fmla="*/ 13 w 82"/>
                  <a:gd name="T45" fmla="*/ 2 h 25"/>
                  <a:gd name="T46" fmla="*/ 13 w 82"/>
                  <a:gd name="T47" fmla="*/ 2 h 25"/>
                  <a:gd name="T48" fmla="*/ 28 w 82"/>
                  <a:gd name="T49" fmla="*/ 0 h 25"/>
                  <a:gd name="T50" fmla="*/ 43 w 82"/>
                  <a:gd name="T51" fmla="*/ 2 h 25"/>
                  <a:gd name="T52" fmla="*/ 43 w 82"/>
                  <a:gd name="T53" fmla="*/ 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2" h="25">
                    <a:moveTo>
                      <a:pt x="43" y="2"/>
                    </a:moveTo>
                    <a:lnTo>
                      <a:pt x="43" y="2"/>
                    </a:lnTo>
                    <a:lnTo>
                      <a:pt x="56" y="0"/>
                    </a:lnTo>
                    <a:lnTo>
                      <a:pt x="69" y="2"/>
                    </a:lnTo>
                    <a:lnTo>
                      <a:pt x="69" y="2"/>
                    </a:lnTo>
                    <a:lnTo>
                      <a:pt x="73" y="4"/>
                    </a:lnTo>
                    <a:lnTo>
                      <a:pt x="77" y="8"/>
                    </a:lnTo>
                    <a:lnTo>
                      <a:pt x="82" y="13"/>
                    </a:lnTo>
                    <a:lnTo>
                      <a:pt x="82" y="13"/>
                    </a:lnTo>
                    <a:lnTo>
                      <a:pt x="77" y="21"/>
                    </a:lnTo>
                    <a:lnTo>
                      <a:pt x="75" y="23"/>
                    </a:lnTo>
                    <a:lnTo>
                      <a:pt x="71" y="25"/>
                    </a:lnTo>
                    <a:lnTo>
                      <a:pt x="71" y="25"/>
                    </a:lnTo>
                    <a:lnTo>
                      <a:pt x="41" y="25"/>
                    </a:lnTo>
                    <a:lnTo>
                      <a:pt x="13" y="25"/>
                    </a:lnTo>
                    <a:lnTo>
                      <a:pt x="13" y="25"/>
                    </a:lnTo>
                    <a:lnTo>
                      <a:pt x="9" y="23"/>
                    </a:lnTo>
                    <a:lnTo>
                      <a:pt x="5" y="21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7" y="8"/>
                    </a:lnTo>
                    <a:lnTo>
                      <a:pt x="9" y="4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28" y="0"/>
                    </a:lnTo>
                    <a:lnTo>
                      <a:pt x="43" y="2"/>
                    </a:lnTo>
                    <a:lnTo>
                      <a:pt x="43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3" name="Freeform 334"/>
              <p:cNvSpPr>
                <a:spLocks/>
              </p:cNvSpPr>
              <p:nvPr/>
            </p:nvSpPr>
            <p:spPr bwMode="auto">
              <a:xfrm>
                <a:off x="10594975" y="5383213"/>
                <a:ext cx="47625" cy="22225"/>
              </a:xfrm>
              <a:custGeom>
                <a:avLst/>
                <a:gdLst>
                  <a:gd name="T0" fmla="*/ 30 w 60"/>
                  <a:gd name="T1" fmla="*/ 0 h 28"/>
                  <a:gd name="T2" fmla="*/ 30 w 60"/>
                  <a:gd name="T3" fmla="*/ 0 h 28"/>
                  <a:gd name="T4" fmla="*/ 37 w 60"/>
                  <a:gd name="T5" fmla="*/ 0 h 28"/>
                  <a:gd name="T6" fmla="*/ 45 w 60"/>
                  <a:gd name="T7" fmla="*/ 2 h 28"/>
                  <a:gd name="T8" fmla="*/ 45 w 60"/>
                  <a:gd name="T9" fmla="*/ 2 h 28"/>
                  <a:gd name="T10" fmla="*/ 52 w 60"/>
                  <a:gd name="T11" fmla="*/ 8 h 28"/>
                  <a:gd name="T12" fmla="*/ 60 w 60"/>
                  <a:gd name="T13" fmla="*/ 13 h 28"/>
                  <a:gd name="T14" fmla="*/ 60 w 60"/>
                  <a:gd name="T15" fmla="*/ 13 h 28"/>
                  <a:gd name="T16" fmla="*/ 52 w 60"/>
                  <a:gd name="T17" fmla="*/ 21 h 28"/>
                  <a:gd name="T18" fmla="*/ 48 w 60"/>
                  <a:gd name="T19" fmla="*/ 24 h 28"/>
                  <a:gd name="T20" fmla="*/ 43 w 60"/>
                  <a:gd name="T21" fmla="*/ 26 h 28"/>
                  <a:gd name="T22" fmla="*/ 43 w 60"/>
                  <a:gd name="T23" fmla="*/ 26 h 28"/>
                  <a:gd name="T24" fmla="*/ 30 w 60"/>
                  <a:gd name="T25" fmla="*/ 28 h 28"/>
                  <a:gd name="T26" fmla="*/ 17 w 60"/>
                  <a:gd name="T27" fmla="*/ 26 h 28"/>
                  <a:gd name="T28" fmla="*/ 17 w 60"/>
                  <a:gd name="T29" fmla="*/ 26 h 28"/>
                  <a:gd name="T30" fmla="*/ 13 w 60"/>
                  <a:gd name="T31" fmla="*/ 24 h 28"/>
                  <a:gd name="T32" fmla="*/ 7 w 60"/>
                  <a:gd name="T33" fmla="*/ 21 h 28"/>
                  <a:gd name="T34" fmla="*/ 0 w 60"/>
                  <a:gd name="T35" fmla="*/ 15 h 28"/>
                  <a:gd name="T36" fmla="*/ 0 w 60"/>
                  <a:gd name="T37" fmla="*/ 15 h 28"/>
                  <a:gd name="T38" fmla="*/ 9 w 60"/>
                  <a:gd name="T39" fmla="*/ 8 h 28"/>
                  <a:gd name="T40" fmla="*/ 17 w 60"/>
                  <a:gd name="T41" fmla="*/ 0 h 28"/>
                  <a:gd name="T42" fmla="*/ 17 w 60"/>
                  <a:gd name="T43" fmla="*/ 0 h 28"/>
                  <a:gd name="T44" fmla="*/ 24 w 60"/>
                  <a:gd name="T45" fmla="*/ 0 h 28"/>
                  <a:gd name="T46" fmla="*/ 30 w 60"/>
                  <a:gd name="T47" fmla="*/ 0 h 28"/>
                  <a:gd name="T48" fmla="*/ 30 w 60"/>
                  <a:gd name="T4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0" h="28">
                    <a:moveTo>
                      <a:pt x="30" y="0"/>
                    </a:moveTo>
                    <a:lnTo>
                      <a:pt x="30" y="0"/>
                    </a:lnTo>
                    <a:lnTo>
                      <a:pt x="37" y="0"/>
                    </a:lnTo>
                    <a:lnTo>
                      <a:pt x="45" y="2"/>
                    </a:lnTo>
                    <a:lnTo>
                      <a:pt x="45" y="2"/>
                    </a:lnTo>
                    <a:lnTo>
                      <a:pt x="52" y="8"/>
                    </a:lnTo>
                    <a:lnTo>
                      <a:pt x="60" y="13"/>
                    </a:lnTo>
                    <a:lnTo>
                      <a:pt x="60" y="13"/>
                    </a:lnTo>
                    <a:lnTo>
                      <a:pt x="52" y="21"/>
                    </a:lnTo>
                    <a:lnTo>
                      <a:pt x="48" y="24"/>
                    </a:lnTo>
                    <a:lnTo>
                      <a:pt x="43" y="26"/>
                    </a:lnTo>
                    <a:lnTo>
                      <a:pt x="43" y="26"/>
                    </a:lnTo>
                    <a:lnTo>
                      <a:pt x="30" y="28"/>
                    </a:lnTo>
                    <a:lnTo>
                      <a:pt x="17" y="26"/>
                    </a:lnTo>
                    <a:lnTo>
                      <a:pt x="17" y="26"/>
                    </a:lnTo>
                    <a:lnTo>
                      <a:pt x="13" y="24"/>
                    </a:lnTo>
                    <a:lnTo>
                      <a:pt x="7" y="21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9" y="8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24" y="0"/>
                    </a:lnTo>
                    <a:lnTo>
                      <a:pt x="30" y="0"/>
                    </a:lnTo>
                    <a:lnTo>
                      <a:pt x="3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4" name="Freeform 335"/>
              <p:cNvSpPr>
                <a:spLocks/>
              </p:cNvSpPr>
              <p:nvPr/>
            </p:nvSpPr>
            <p:spPr bwMode="auto">
              <a:xfrm>
                <a:off x="10836275" y="5383213"/>
                <a:ext cx="47625" cy="22225"/>
              </a:xfrm>
              <a:custGeom>
                <a:avLst/>
                <a:gdLst>
                  <a:gd name="T0" fmla="*/ 30 w 60"/>
                  <a:gd name="T1" fmla="*/ 0 h 28"/>
                  <a:gd name="T2" fmla="*/ 30 w 60"/>
                  <a:gd name="T3" fmla="*/ 0 h 28"/>
                  <a:gd name="T4" fmla="*/ 34 w 60"/>
                  <a:gd name="T5" fmla="*/ 0 h 28"/>
                  <a:gd name="T6" fmla="*/ 39 w 60"/>
                  <a:gd name="T7" fmla="*/ 0 h 28"/>
                  <a:gd name="T8" fmla="*/ 39 w 60"/>
                  <a:gd name="T9" fmla="*/ 0 h 28"/>
                  <a:gd name="T10" fmla="*/ 60 w 60"/>
                  <a:gd name="T11" fmla="*/ 15 h 28"/>
                  <a:gd name="T12" fmla="*/ 60 w 60"/>
                  <a:gd name="T13" fmla="*/ 15 h 28"/>
                  <a:gd name="T14" fmla="*/ 51 w 60"/>
                  <a:gd name="T15" fmla="*/ 21 h 28"/>
                  <a:gd name="T16" fmla="*/ 39 w 60"/>
                  <a:gd name="T17" fmla="*/ 26 h 28"/>
                  <a:gd name="T18" fmla="*/ 39 w 60"/>
                  <a:gd name="T19" fmla="*/ 26 h 28"/>
                  <a:gd name="T20" fmla="*/ 28 w 60"/>
                  <a:gd name="T21" fmla="*/ 28 h 28"/>
                  <a:gd name="T22" fmla="*/ 17 w 60"/>
                  <a:gd name="T23" fmla="*/ 26 h 28"/>
                  <a:gd name="T24" fmla="*/ 17 w 60"/>
                  <a:gd name="T25" fmla="*/ 26 h 28"/>
                  <a:gd name="T26" fmla="*/ 13 w 60"/>
                  <a:gd name="T27" fmla="*/ 24 h 28"/>
                  <a:gd name="T28" fmla="*/ 7 w 60"/>
                  <a:gd name="T29" fmla="*/ 21 h 28"/>
                  <a:gd name="T30" fmla="*/ 0 w 60"/>
                  <a:gd name="T31" fmla="*/ 15 h 28"/>
                  <a:gd name="T32" fmla="*/ 0 w 60"/>
                  <a:gd name="T33" fmla="*/ 15 h 28"/>
                  <a:gd name="T34" fmla="*/ 9 w 60"/>
                  <a:gd name="T35" fmla="*/ 8 h 28"/>
                  <a:gd name="T36" fmla="*/ 19 w 60"/>
                  <a:gd name="T37" fmla="*/ 0 h 28"/>
                  <a:gd name="T38" fmla="*/ 19 w 60"/>
                  <a:gd name="T39" fmla="*/ 0 h 28"/>
                  <a:gd name="T40" fmla="*/ 24 w 60"/>
                  <a:gd name="T41" fmla="*/ 0 h 28"/>
                  <a:gd name="T42" fmla="*/ 30 w 60"/>
                  <a:gd name="T43" fmla="*/ 0 h 28"/>
                  <a:gd name="T44" fmla="*/ 30 w 60"/>
                  <a:gd name="T45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0" h="28">
                    <a:moveTo>
                      <a:pt x="30" y="0"/>
                    </a:moveTo>
                    <a:lnTo>
                      <a:pt x="30" y="0"/>
                    </a:lnTo>
                    <a:lnTo>
                      <a:pt x="34" y="0"/>
                    </a:lnTo>
                    <a:lnTo>
                      <a:pt x="39" y="0"/>
                    </a:lnTo>
                    <a:lnTo>
                      <a:pt x="39" y="0"/>
                    </a:lnTo>
                    <a:lnTo>
                      <a:pt x="60" y="15"/>
                    </a:lnTo>
                    <a:lnTo>
                      <a:pt x="60" y="15"/>
                    </a:lnTo>
                    <a:lnTo>
                      <a:pt x="51" y="21"/>
                    </a:lnTo>
                    <a:lnTo>
                      <a:pt x="39" y="26"/>
                    </a:lnTo>
                    <a:lnTo>
                      <a:pt x="39" y="26"/>
                    </a:lnTo>
                    <a:lnTo>
                      <a:pt x="28" y="28"/>
                    </a:lnTo>
                    <a:lnTo>
                      <a:pt x="17" y="26"/>
                    </a:lnTo>
                    <a:lnTo>
                      <a:pt x="17" y="26"/>
                    </a:lnTo>
                    <a:lnTo>
                      <a:pt x="13" y="24"/>
                    </a:lnTo>
                    <a:lnTo>
                      <a:pt x="7" y="21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9" y="8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24" y="0"/>
                    </a:lnTo>
                    <a:lnTo>
                      <a:pt x="30" y="0"/>
                    </a:lnTo>
                    <a:lnTo>
                      <a:pt x="3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5" name="Freeform 336"/>
              <p:cNvSpPr>
                <a:spLocks/>
              </p:cNvSpPr>
              <p:nvPr/>
            </p:nvSpPr>
            <p:spPr bwMode="auto">
              <a:xfrm>
                <a:off x="10701338" y="5481638"/>
                <a:ext cx="28575" cy="23813"/>
              </a:xfrm>
              <a:custGeom>
                <a:avLst/>
                <a:gdLst>
                  <a:gd name="T0" fmla="*/ 17 w 35"/>
                  <a:gd name="T1" fmla="*/ 30 h 30"/>
                  <a:gd name="T2" fmla="*/ 17 w 35"/>
                  <a:gd name="T3" fmla="*/ 30 h 30"/>
                  <a:gd name="T4" fmla="*/ 0 w 35"/>
                  <a:gd name="T5" fmla="*/ 11 h 30"/>
                  <a:gd name="T6" fmla="*/ 0 w 35"/>
                  <a:gd name="T7" fmla="*/ 11 h 30"/>
                  <a:gd name="T8" fmla="*/ 9 w 35"/>
                  <a:gd name="T9" fmla="*/ 3 h 30"/>
                  <a:gd name="T10" fmla="*/ 13 w 35"/>
                  <a:gd name="T11" fmla="*/ 0 h 30"/>
                  <a:gd name="T12" fmla="*/ 17 w 35"/>
                  <a:gd name="T13" fmla="*/ 0 h 30"/>
                  <a:gd name="T14" fmla="*/ 17 w 35"/>
                  <a:gd name="T15" fmla="*/ 0 h 30"/>
                  <a:gd name="T16" fmla="*/ 22 w 35"/>
                  <a:gd name="T17" fmla="*/ 0 h 30"/>
                  <a:gd name="T18" fmla="*/ 26 w 35"/>
                  <a:gd name="T19" fmla="*/ 3 h 30"/>
                  <a:gd name="T20" fmla="*/ 35 w 35"/>
                  <a:gd name="T21" fmla="*/ 11 h 30"/>
                  <a:gd name="T22" fmla="*/ 35 w 35"/>
                  <a:gd name="T23" fmla="*/ 11 h 30"/>
                  <a:gd name="T24" fmla="*/ 17 w 35"/>
                  <a:gd name="T25" fmla="*/ 30 h 30"/>
                  <a:gd name="T26" fmla="*/ 17 w 35"/>
                  <a:gd name="T27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30">
                    <a:moveTo>
                      <a:pt x="17" y="30"/>
                    </a:moveTo>
                    <a:lnTo>
                      <a:pt x="17" y="30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9" y="3"/>
                    </a:lnTo>
                    <a:lnTo>
                      <a:pt x="13" y="0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22" y="0"/>
                    </a:lnTo>
                    <a:lnTo>
                      <a:pt x="26" y="3"/>
                    </a:lnTo>
                    <a:lnTo>
                      <a:pt x="35" y="11"/>
                    </a:lnTo>
                    <a:lnTo>
                      <a:pt x="35" y="11"/>
                    </a:lnTo>
                    <a:lnTo>
                      <a:pt x="17" y="30"/>
                    </a:lnTo>
                    <a:lnTo>
                      <a:pt x="17" y="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</p:grpSp>
      </p:grpSp>
      <p:sp>
        <p:nvSpPr>
          <p:cNvPr id="29" name="TextBox 28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9347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ВОЗВРАТ ЗАЯВКИ НА УЧАСТИЕ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6" name="Текст 2">
            <a:extLst>
              <a:ext uri="{FF2B5EF4-FFF2-40B4-BE49-F238E27FC236}">
                <a16:creationId xmlns="" xmlns:a16="http://schemas.microsoft.com/office/drawing/2014/main" id="{D14B9C1A-93D1-42B0-9573-9EDE1373103C}"/>
              </a:ext>
            </a:extLst>
          </p:cNvPr>
          <p:cNvSpPr txBox="1">
            <a:spLocks/>
          </p:cNvSpPr>
          <p:nvPr/>
        </p:nvSpPr>
        <p:spPr>
          <a:xfrm>
            <a:off x="650256" y="1526497"/>
            <a:ext cx="10341630" cy="4287136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343846"/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				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343846"/>
                </a:solidFill>
                <a:effectLst/>
                <a:uLnTx/>
                <a:uFillTx/>
                <a:ea typeface="+mn-ea"/>
                <a:cs typeface="+mn-cs"/>
              </a:rPr>
              <a:t>Причины: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343846"/>
                </a:solidFill>
                <a:effectLst/>
                <a:uLnTx/>
                <a:uFillTx/>
                <a:ea typeface="+mn-ea"/>
                <a:cs typeface="+mn-cs"/>
              </a:rPr>
              <a:t>подача одним УЗ двух и более заявок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343846"/>
                </a:solidFill>
                <a:effectLst/>
                <a:uLnTx/>
                <a:uFillTx/>
                <a:ea typeface="+mn-ea"/>
                <a:cs typeface="+mn-cs"/>
              </a:rPr>
              <a:t>подача заявки после ОПЗ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343846"/>
                </a:solidFill>
                <a:effectLst/>
                <a:uLnTx/>
                <a:uFillTx/>
                <a:ea typeface="+mn-ea"/>
                <a:cs typeface="+mn-cs"/>
              </a:rPr>
              <a:t>превышение предложения о цене НМЦК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+mn-ea"/>
                <a:cs typeface="+mn-cs"/>
              </a:rPr>
              <a:t>указание иностранного государства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343846"/>
                </a:solidFill>
                <a:effectLst/>
                <a:uLnTx/>
                <a:uFillTx/>
                <a:ea typeface="+mn-ea"/>
                <a:cs typeface="+mn-cs"/>
              </a:rPr>
              <a:t>СПТ при применении ст.14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343846"/>
                </a:solidFill>
                <a:effectLst/>
                <a:uLnTx/>
                <a:uFillTx/>
                <a:ea typeface="+mn-ea"/>
                <a:cs typeface="+mn-cs"/>
              </a:rPr>
              <a:t>отсутствие ОЗ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343846"/>
                </a:solidFill>
                <a:effectLst/>
                <a:uLnTx/>
                <a:uFillTx/>
                <a:ea typeface="+mn-ea"/>
                <a:cs typeface="+mn-cs"/>
              </a:rPr>
              <a:t>подачи заявки участником, не являющимся СМП или СОНКО, при установлении преимуществ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343846"/>
                </a:solidFill>
                <a:effectLst/>
                <a:uLnTx/>
                <a:uFillTx/>
                <a:ea typeface="+mn-ea"/>
                <a:cs typeface="+mn-cs"/>
              </a:rPr>
              <a:t>…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1453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ОТКЛОНЕНИЕ 3 РАЗА ПОДРЯД …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4" name="Текст 23">
            <a:extLst>
              <a:ext uri="{FF2B5EF4-FFF2-40B4-BE49-F238E27FC236}">
                <a16:creationId xmlns:a16="http://schemas.microsoft.com/office/drawing/2014/main" xmlns="" id="{F0F082B8-0B5E-4A1D-B800-542BE6CB06A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48860" y="1422238"/>
            <a:ext cx="11042684" cy="45149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Clr>
                <a:srgbClr val="E4465A"/>
              </a:buClr>
              <a:buFont typeface="Wingdings" panose="05000000000000000000" pitchFamily="2" charset="2"/>
              <a:buChar char="§"/>
            </a:pPr>
            <a:r>
              <a:rPr lang="ru-RU" dirty="0"/>
              <a:t>В случае отсутствия или несоответствия документов, не представляющихся участником в составе заявки;</a:t>
            </a:r>
          </a:p>
          <a:p>
            <a:pPr marL="285750" indent="-285750">
              <a:lnSpc>
                <a:spcPct val="150000"/>
              </a:lnSpc>
              <a:buClr>
                <a:srgbClr val="E4465A"/>
              </a:buClr>
              <a:buFont typeface="Wingdings" panose="05000000000000000000" pitchFamily="2" charset="2"/>
              <a:buChar char="§"/>
            </a:pPr>
            <a:r>
              <a:rPr lang="ru-RU" dirty="0"/>
              <a:t>В случае несоответствия УЗ ч.1, ч.1.1, ч.2 и 2.1 ст.31;</a:t>
            </a:r>
          </a:p>
          <a:p>
            <a:pPr marL="285750" indent="-285750">
              <a:lnSpc>
                <a:spcPct val="150000"/>
              </a:lnSpc>
              <a:buClr>
                <a:srgbClr val="E4465A"/>
              </a:buClr>
              <a:buFont typeface="Wingdings" panose="05000000000000000000" pitchFamily="2" charset="2"/>
              <a:buChar char="§"/>
            </a:pPr>
            <a:r>
              <a:rPr lang="ru-RU" b="1" u="sng" dirty="0" smtClean="0">
                <a:solidFill>
                  <a:srgbClr val="FF0000"/>
                </a:solidFill>
              </a:rPr>
              <a:t>Непредоставление</a:t>
            </a:r>
            <a:r>
              <a:rPr lang="ru-RU" dirty="0" smtClean="0"/>
              <a:t> </a:t>
            </a:r>
            <a:r>
              <a:rPr lang="ru-RU" dirty="0"/>
              <a:t>информации и документов по ст.14;</a:t>
            </a:r>
          </a:p>
          <a:p>
            <a:pPr marL="285750" indent="-285750">
              <a:lnSpc>
                <a:spcPct val="150000"/>
              </a:lnSpc>
              <a:buClr>
                <a:srgbClr val="E4465A"/>
              </a:buClr>
              <a:buFont typeface="Wingdings" panose="05000000000000000000" pitchFamily="2" charset="2"/>
              <a:buChar char="§"/>
            </a:pPr>
            <a:r>
              <a:rPr lang="ru-RU" dirty="0"/>
              <a:t>Отнесение УЗ к «недружественным» организациям*;</a:t>
            </a:r>
          </a:p>
          <a:p>
            <a:pPr marL="285750" indent="-285750">
              <a:lnSpc>
                <a:spcPct val="150000"/>
              </a:lnSpc>
              <a:buClr>
                <a:srgbClr val="E4465A"/>
              </a:buClr>
              <a:buFont typeface="Wingdings" panose="05000000000000000000" pitchFamily="2" charset="2"/>
              <a:buChar char="§"/>
            </a:pPr>
            <a:r>
              <a:rPr lang="ru-RU" dirty="0"/>
              <a:t>Отклонение гарантии;</a:t>
            </a:r>
          </a:p>
          <a:p>
            <a:pPr marL="285750" indent="-285750">
              <a:lnSpc>
                <a:spcPct val="150000"/>
              </a:lnSpc>
              <a:buClr>
                <a:srgbClr val="E4465A"/>
              </a:buClr>
              <a:buFont typeface="Wingdings" panose="05000000000000000000" pitchFamily="2" charset="2"/>
              <a:buChar char="§"/>
            </a:pPr>
            <a:r>
              <a:rPr lang="ru-RU" dirty="0"/>
              <a:t>Предоставление недостоверной информации;</a:t>
            </a:r>
          </a:p>
          <a:p>
            <a:pPr marL="285750" indent="-285750">
              <a:lnSpc>
                <a:spcPct val="150000"/>
              </a:lnSpc>
              <a:buClr>
                <a:srgbClr val="E4465A"/>
              </a:buClr>
              <a:buFont typeface="Wingdings" panose="05000000000000000000" pitchFamily="2" charset="2"/>
              <a:buChar char="§"/>
            </a:pPr>
            <a:r>
              <a:rPr lang="ru-RU" dirty="0"/>
              <a:t>Раскрытие ценового предложения УЗ.</a:t>
            </a:r>
          </a:p>
        </p:txBody>
      </p:sp>
      <p:sp>
        <p:nvSpPr>
          <p:cNvPr id="26" name="Текст 1">
            <a:extLst>
              <a:ext uri="{FF2B5EF4-FFF2-40B4-BE49-F238E27FC236}">
                <a16:creationId xmlns:a16="http://schemas.microsoft.com/office/drawing/2014/main" xmlns="" id="{53456E76-588F-43EE-BA6A-74E5FBD06908}"/>
              </a:ext>
            </a:extLst>
          </p:cNvPr>
          <p:cNvSpPr txBox="1">
            <a:spLocks/>
          </p:cNvSpPr>
          <p:nvPr/>
        </p:nvSpPr>
        <p:spPr>
          <a:xfrm>
            <a:off x="6521703" y="6340097"/>
            <a:ext cx="5732966" cy="333461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i="1" u="sng" dirty="0"/>
              <a:t>*ФЗ от 04.06.2018 №127-ФЗ «О мерах воздействия…»</a:t>
            </a:r>
          </a:p>
        </p:txBody>
      </p:sp>
      <p:grpSp>
        <p:nvGrpSpPr>
          <p:cNvPr id="9" name="Группа 8"/>
          <p:cNvGrpSpPr/>
          <p:nvPr/>
        </p:nvGrpSpPr>
        <p:grpSpPr>
          <a:xfrm>
            <a:off x="8303342" y="2492477"/>
            <a:ext cx="3406877" cy="1961536"/>
            <a:chOff x="8303342" y="2492477"/>
            <a:chExt cx="3406877" cy="1961536"/>
          </a:xfrm>
        </p:grpSpPr>
        <p:sp>
          <p:nvSpPr>
            <p:cNvPr id="7" name="Прямоугольник 6"/>
            <p:cNvSpPr/>
            <p:nvPr/>
          </p:nvSpPr>
          <p:spPr>
            <a:xfrm>
              <a:off x="8303342" y="2492477"/>
              <a:ext cx="3406877" cy="196153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8757287" y="2996191"/>
              <a:ext cx="2634257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800" b="1" dirty="0" smtClean="0">
                  <a:solidFill>
                    <a:schemeClr val="bg1"/>
                  </a:solidFill>
                </a:rPr>
                <a:t>Перевод через 15 р.д. </a:t>
              </a:r>
              <a:endParaRPr lang="ru-RU" sz="2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913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0" y="1053893"/>
            <a:ext cx="12192000" cy="1662413"/>
            <a:chOff x="0" y="1053893"/>
            <a:chExt cx="12192000" cy="1662413"/>
          </a:xfrm>
        </p:grpSpPr>
        <p:sp>
          <p:nvSpPr>
            <p:cNvPr id="5" name="Прямоугольник: скругленные верхние углы 43">
              <a:extLst>
                <a:ext uri="{FF2B5EF4-FFF2-40B4-BE49-F238E27FC236}">
                  <a16:creationId xmlns:a16="http://schemas.microsoft.com/office/drawing/2014/main" xmlns="" id="{CBA0A588-0084-42D8-AEB0-ED9F3FFFF209}"/>
                </a:ext>
              </a:extLst>
            </p:cNvPr>
            <p:cNvSpPr/>
            <p:nvPr/>
          </p:nvSpPr>
          <p:spPr>
            <a:xfrm rot="5400000">
              <a:off x="5602538" y="-4285533"/>
              <a:ext cx="986924" cy="12192000"/>
            </a:xfrm>
            <a:prstGeom prst="round2SameRect">
              <a:avLst>
                <a:gd name="adj1" fmla="val 4584"/>
                <a:gd name="adj2" fmla="val 0"/>
              </a:avLst>
            </a:prstGeom>
            <a:gradFill>
              <a:gsLst>
                <a:gs pos="52000">
                  <a:schemeClr val="tx2"/>
                </a:gs>
                <a:gs pos="0">
                  <a:srgbClr val="F45967"/>
                </a:gs>
                <a:gs pos="100000">
                  <a:schemeClr val="accent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Скругленный прямоугольник 5"/>
            <p:cNvSpPr/>
            <p:nvPr/>
          </p:nvSpPr>
          <p:spPr>
            <a:xfrm>
              <a:off x="349939" y="1053893"/>
              <a:ext cx="3513849" cy="1662413"/>
            </a:xfrm>
            <a:prstGeom prst="roundRect">
              <a:avLst>
                <a:gd name="adj" fmla="val 4279"/>
              </a:avLst>
            </a:prstGeom>
            <a:solidFill>
              <a:schemeClr val="bg1"/>
            </a:solidFill>
            <a:ln>
              <a:noFill/>
            </a:ln>
            <a:effectLst>
              <a:outerShdw blurRad="1651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xmlns="" id="{CFC62F8F-0FAC-4D04-A622-8E4677A24A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38" r="1417"/>
            <a:stretch/>
          </p:blipFill>
          <p:spPr>
            <a:xfrm>
              <a:off x="478326" y="1222585"/>
              <a:ext cx="3068052" cy="1325028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4116345" y="1487301"/>
              <a:ext cx="640976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>
                  <a:solidFill>
                    <a:schemeClr val="bg1"/>
                  </a:solidFill>
                </a:rPr>
                <a:t>Решение ФАС России от 09.03.2022 по делу N 28/06/105-568/2022</a:t>
              </a:r>
            </a:p>
          </p:txBody>
        </p:sp>
      </p:grpSp>
      <p:sp>
        <p:nvSpPr>
          <p:cNvPr id="9" name="Текст 3">
            <a:extLst>
              <a:ext uri="{FF2B5EF4-FFF2-40B4-BE49-F238E27FC236}">
                <a16:creationId xmlns:a16="http://schemas.microsoft.com/office/drawing/2014/main" xmlns="" id="{DEBD7A4E-CA6B-465E-A3CE-ADA9FF1BA1CC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098120" y="2845285"/>
            <a:ext cx="10185392" cy="4024051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dirty="0"/>
              <a:t>Заявка участника закупки была отклонена 2 раза из-за непредоставления информации и документов подтверждающих соответствия требованиям и 1 раз «на основании ст.14».</a:t>
            </a:r>
          </a:p>
          <a:p>
            <a:pPr marL="0" indent="0">
              <a:buNone/>
            </a:pPr>
            <a:endParaRPr lang="ru-RU" sz="1800" dirty="0"/>
          </a:p>
          <a:p>
            <a:pPr marL="0" indent="0">
              <a:buNone/>
            </a:pPr>
            <a:r>
              <a:rPr lang="ru-RU" sz="1800" dirty="0"/>
              <a:t>На основании 3-х отклонений Оператор заблокировал ДС в размере ОЗ участника.</a:t>
            </a:r>
          </a:p>
          <a:p>
            <a:pPr marL="0" indent="0">
              <a:buNone/>
            </a:pPr>
            <a:endParaRPr lang="ru-RU" sz="1800" dirty="0"/>
          </a:p>
          <a:p>
            <a:pPr marL="0" indent="0">
              <a:buNone/>
            </a:pPr>
            <a:endParaRPr lang="ru-RU" sz="1800" dirty="0"/>
          </a:p>
          <a:p>
            <a:pPr marL="0" indent="0">
              <a:buNone/>
            </a:pPr>
            <a:r>
              <a:rPr lang="ru-RU" sz="1800" dirty="0"/>
              <a:t>УФАС признало в действиях оператора нарушение.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349939" y="361993"/>
            <a:ext cx="9544559" cy="657340"/>
          </a:xfrm>
        </p:spPr>
        <p:txBody>
          <a:bodyPr/>
          <a:lstStyle/>
          <a:p>
            <a:r>
              <a:rPr lang="ru-RU" dirty="0" smtClean="0"/>
              <a:t>ОСНОВАНИЕ ДЛЯ ОТКЛОНЕНИЯ ЗАЯВКИ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8802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ОСНОВАНИЯ ОТКЛОНЕНИЯ - ОКОНЧАТЕЛЬНОЕ РЕШЕНИЕ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349250" y="1019333"/>
            <a:ext cx="9545638" cy="450544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Отклонение заявки в случаях: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0081935" y="1019333"/>
            <a:ext cx="21100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F45967"/>
                </a:solidFill>
              </a:rPr>
              <a:t>ч.12 ст.48 44-ФЗ</a:t>
            </a:r>
            <a:endParaRPr lang="ru-RU" b="1" i="1" dirty="0">
              <a:solidFill>
                <a:srgbClr val="F45967"/>
              </a:solidFill>
            </a:endParaRPr>
          </a:p>
        </p:txBody>
      </p:sp>
      <p:grpSp>
        <p:nvGrpSpPr>
          <p:cNvPr id="5" name="Группа 4">
            <a:extLst>
              <a:ext uri="{FF2B5EF4-FFF2-40B4-BE49-F238E27FC236}">
                <a16:creationId xmlns="" xmlns:a16="http://schemas.microsoft.com/office/drawing/2014/main" id="{C7E018C3-D3DB-42F2-96F0-D4F8EBE819FC}"/>
              </a:ext>
            </a:extLst>
          </p:cNvPr>
          <p:cNvGrpSpPr/>
          <p:nvPr/>
        </p:nvGrpSpPr>
        <p:grpSpPr>
          <a:xfrm>
            <a:off x="349250" y="2127217"/>
            <a:ext cx="8150720" cy="1622509"/>
            <a:chOff x="259080" y="3856265"/>
            <a:chExt cx="5836921" cy="2278381"/>
          </a:xfrm>
        </p:grpSpPr>
        <p:sp>
          <p:nvSpPr>
            <p:cNvPr id="6" name="object 9">
              <a:extLst>
                <a:ext uri="{FF2B5EF4-FFF2-40B4-BE49-F238E27FC236}">
                  <a16:creationId xmlns="" xmlns:a16="http://schemas.microsoft.com/office/drawing/2014/main" id="{11418818-B0B9-4FE7-9125-C5CA6F3AF894}"/>
                </a:ext>
              </a:extLst>
            </p:cNvPr>
            <p:cNvSpPr/>
            <p:nvPr/>
          </p:nvSpPr>
          <p:spPr>
            <a:xfrm>
              <a:off x="259081" y="3856265"/>
              <a:ext cx="5836920" cy="2278380"/>
            </a:xfrm>
            <a:custGeom>
              <a:avLst/>
              <a:gdLst/>
              <a:ahLst/>
              <a:cxnLst/>
              <a:rect l="l" t="t" r="r" b="b"/>
              <a:pathLst>
                <a:path w="5836920" h="2278379">
                  <a:moveTo>
                    <a:pt x="5836920" y="365760"/>
                  </a:moveTo>
                  <a:lnTo>
                    <a:pt x="0" y="365760"/>
                  </a:lnTo>
                  <a:lnTo>
                    <a:pt x="0" y="2278380"/>
                  </a:lnTo>
                  <a:lnTo>
                    <a:pt x="5836920" y="2278380"/>
                  </a:lnTo>
                  <a:lnTo>
                    <a:pt x="5836920" y="365760"/>
                  </a:lnTo>
                  <a:close/>
                </a:path>
                <a:path w="5836920" h="2278379">
                  <a:moveTo>
                    <a:pt x="5836920" y="0"/>
                  </a:moveTo>
                  <a:lnTo>
                    <a:pt x="0" y="0"/>
                  </a:lnTo>
                  <a:lnTo>
                    <a:pt x="0" y="12192"/>
                  </a:lnTo>
                  <a:lnTo>
                    <a:pt x="5836920" y="12192"/>
                  </a:lnTo>
                  <a:lnTo>
                    <a:pt x="583692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" name="object 10">
              <a:extLst>
                <a:ext uri="{FF2B5EF4-FFF2-40B4-BE49-F238E27FC236}">
                  <a16:creationId xmlns="" xmlns:a16="http://schemas.microsoft.com/office/drawing/2014/main" id="{AA5BC7D5-4BCF-46FC-B28A-D9CCF18ECC63}"/>
                </a:ext>
              </a:extLst>
            </p:cNvPr>
            <p:cNvSpPr/>
            <p:nvPr/>
          </p:nvSpPr>
          <p:spPr>
            <a:xfrm>
              <a:off x="259080" y="3856266"/>
              <a:ext cx="5836920" cy="2278380"/>
            </a:xfrm>
            <a:custGeom>
              <a:avLst/>
              <a:gdLst/>
              <a:ahLst/>
              <a:cxnLst/>
              <a:rect l="l" t="t" r="r" b="b"/>
              <a:pathLst>
                <a:path w="5836920" h="2278379">
                  <a:moveTo>
                    <a:pt x="0" y="2278380"/>
                  </a:moveTo>
                  <a:lnTo>
                    <a:pt x="5836920" y="2278380"/>
                  </a:lnTo>
                  <a:lnTo>
                    <a:pt x="5836920" y="0"/>
                  </a:lnTo>
                  <a:lnTo>
                    <a:pt x="0" y="0"/>
                  </a:lnTo>
                  <a:lnTo>
                    <a:pt x="0" y="2278380"/>
                  </a:lnTo>
                  <a:close/>
                </a:path>
              </a:pathLst>
            </a:custGeom>
            <a:ln w="57150">
              <a:solidFill>
                <a:schemeClr val="bg2">
                  <a:lumMod val="40000"/>
                  <a:lumOff val="60000"/>
                </a:schemeClr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" name="object 11">
              <a:extLst>
                <a:ext uri="{FF2B5EF4-FFF2-40B4-BE49-F238E27FC236}">
                  <a16:creationId xmlns="" xmlns:a16="http://schemas.microsoft.com/office/drawing/2014/main" id="{0E9E9E02-02B2-4C22-8261-32292D0CDC46}"/>
                </a:ext>
              </a:extLst>
            </p:cNvPr>
            <p:cNvSpPr/>
            <p:nvPr/>
          </p:nvSpPr>
          <p:spPr>
            <a:xfrm>
              <a:off x="259080" y="3868457"/>
              <a:ext cx="5836919" cy="523134"/>
            </a:xfrm>
            <a:custGeom>
              <a:avLst/>
              <a:gdLst/>
              <a:ahLst/>
              <a:cxnLst/>
              <a:rect l="l" t="t" r="r" b="b"/>
              <a:pathLst>
                <a:path w="5836920" h="353694">
                  <a:moveTo>
                    <a:pt x="5836920" y="0"/>
                  </a:moveTo>
                  <a:lnTo>
                    <a:pt x="0" y="0"/>
                  </a:lnTo>
                  <a:lnTo>
                    <a:pt x="0" y="353567"/>
                  </a:lnTo>
                  <a:lnTo>
                    <a:pt x="5836920" y="353567"/>
                  </a:lnTo>
                  <a:lnTo>
                    <a:pt x="5836920" y="0"/>
                  </a:lnTo>
                  <a:close/>
                </a:path>
              </a:pathLst>
            </a:custGeom>
            <a:solidFill>
              <a:schemeClr val="bg2">
                <a:lumMod val="40000"/>
                <a:lumOff val="60000"/>
              </a:schemeClr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object 15">
              <a:extLst>
                <a:ext uri="{FF2B5EF4-FFF2-40B4-BE49-F238E27FC236}">
                  <a16:creationId xmlns="" xmlns:a16="http://schemas.microsoft.com/office/drawing/2014/main" id="{D32A78F0-A965-4316-8AEB-24EE05962D95}"/>
                </a:ext>
              </a:extLst>
            </p:cNvPr>
            <p:cNvSpPr txBox="1"/>
            <p:nvPr/>
          </p:nvSpPr>
          <p:spPr>
            <a:xfrm>
              <a:off x="595322" y="4660587"/>
              <a:ext cx="5164433" cy="796850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marL="216000" marR="64135" lvl="0" indent="-216000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chemeClr val="tx2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lang="ru-RU" b="1" spc="-5" dirty="0" smtClean="0">
                  <a:solidFill>
                    <a:schemeClr val="bg2">
                      <a:lumMod val="50000"/>
                    </a:schemeClr>
                  </a:solidFill>
                  <a:cs typeface="Segoe UI"/>
                </a:rPr>
                <a:t>предусмотренных НПА, принятыми в соответствии со ст.14 …</a:t>
              </a:r>
              <a:endParaRPr lang="ru-RU" b="1" spc="-5" dirty="0">
                <a:solidFill>
                  <a:schemeClr val="bg2">
                    <a:lumMod val="50000"/>
                  </a:schemeClr>
                </a:solidFill>
                <a:cs typeface="Segoe UI"/>
              </a:endParaRPr>
            </a:p>
          </p:txBody>
        </p:sp>
        <p:sp>
          <p:nvSpPr>
            <p:cNvPr id="10" name="object 21">
              <a:extLst>
                <a:ext uri="{FF2B5EF4-FFF2-40B4-BE49-F238E27FC236}">
                  <a16:creationId xmlns="" xmlns:a16="http://schemas.microsoft.com/office/drawing/2014/main" id="{9F648B56-887A-4905-A0AF-0973F60CFC16}"/>
                </a:ext>
              </a:extLst>
            </p:cNvPr>
            <p:cNvSpPr txBox="1"/>
            <p:nvPr/>
          </p:nvSpPr>
          <p:spPr>
            <a:xfrm>
              <a:off x="287656" y="3911510"/>
              <a:ext cx="5779771" cy="407879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marL="0" marR="62230" lvl="0" indent="0" algn="ctr" defTabSz="914400" rtl="0" eaLnBrk="1" fontAlgn="auto" latinLnBrk="0" hangingPunct="1">
                <a:lnSpc>
                  <a:spcPct val="100000"/>
                </a:lnSpc>
                <a:spcBef>
                  <a:spcPts val="10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b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tx2"/>
                  </a:solidFill>
                  <a:effectLst/>
                  <a:uLnTx/>
                  <a:uFillTx/>
                  <a:latin typeface="+mj-lt"/>
                  <a:ea typeface="+mn-ea"/>
                  <a:cs typeface="Trebuchet MS"/>
                </a:rPr>
                <a:t>только при применении ОГРАНИЧЕНИЙ</a:t>
              </a:r>
              <a:endParaRPr kumimoji="0" lang="ru-RU" b="1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n-ea"/>
                <a:cs typeface="Trebuchet MS"/>
              </a:endParaRPr>
            </a:p>
          </p:txBody>
        </p:sp>
      </p:grpSp>
      <p:grpSp>
        <p:nvGrpSpPr>
          <p:cNvPr id="11" name="Группа 10">
            <a:extLst>
              <a:ext uri="{FF2B5EF4-FFF2-40B4-BE49-F238E27FC236}">
                <a16:creationId xmlns="" xmlns:a16="http://schemas.microsoft.com/office/drawing/2014/main" id="{C7E018C3-D3DB-42F2-96F0-D4F8EBE819FC}"/>
              </a:ext>
            </a:extLst>
          </p:cNvPr>
          <p:cNvGrpSpPr/>
          <p:nvPr/>
        </p:nvGrpSpPr>
        <p:grpSpPr>
          <a:xfrm>
            <a:off x="349247" y="4407065"/>
            <a:ext cx="8150720" cy="1622509"/>
            <a:chOff x="259080" y="3856265"/>
            <a:chExt cx="5836921" cy="2278381"/>
          </a:xfrm>
        </p:grpSpPr>
        <p:sp>
          <p:nvSpPr>
            <p:cNvPr id="12" name="object 9">
              <a:extLst>
                <a:ext uri="{FF2B5EF4-FFF2-40B4-BE49-F238E27FC236}">
                  <a16:creationId xmlns="" xmlns:a16="http://schemas.microsoft.com/office/drawing/2014/main" id="{11418818-B0B9-4FE7-9125-C5CA6F3AF894}"/>
                </a:ext>
              </a:extLst>
            </p:cNvPr>
            <p:cNvSpPr/>
            <p:nvPr/>
          </p:nvSpPr>
          <p:spPr>
            <a:xfrm>
              <a:off x="259081" y="3856265"/>
              <a:ext cx="5836920" cy="2278380"/>
            </a:xfrm>
            <a:custGeom>
              <a:avLst/>
              <a:gdLst/>
              <a:ahLst/>
              <a:cxnLst/>
              <a:rect l="l" t="t" r="r" b="b"/>
              <a:pathLst>
                <a:path w="5836920" h="2278379">
                  <a:moveTo>
                    <a:pt x="5836920" y="365760"/>
                  </a:moveTo>
                  <a:lnTo>
                    <a:pt x="0" y="365760"/>
                  </a:lnTo>
                  <a:lnTo>
                    <a:pt x="0" y="2278380"/>
                  </a:lnTo>
                  <a:lnTo>
                    <a:pt x="5836920" y="2278380"/>
                  </a:lnTo>
                  <a:lnTo>
                    <a:pt x="5836920" y="365760"/>
                  </a:lnTo>
                  <a:close/>
                </a:path>
                <a:path w="5836920" h="2278379">
                  <a:moveTo>
                    <a:pt x="5836920" y="0"/>
                  </a:moveTo>
                  <a:lnTo>
                    <a:pt x="0" y="0"/>
                  </a:lnTo>
                  <a:lnTo>
                    <a:pt x="0" y="12192"/>
                  </a:lnTo>
                  <a:lnTo>
                    <a:pt x="5836920" y="12192"/>
                  </a:lnTo>
                  <a:lnTo>
                    <a:pt x="583692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" name="object 10">
              <a:extLst>
                <a:ext uri="{FF2B5EF4-FFF2-40B4-BE49-F238E27FC236}">
                  <a16:creationId xmlns="" xmlns:a16="http://schemas.microsoft.com/office/drawing/2014/main" id="{AA5BC7D5-4BCF-46FC-B28A-D9CCF18ECC63}"/>
                </a:ext>
              </a:extLst>
            </p:cNvPr>
            <p:cNvSpPr/>
            <p:nvPr/>
          </p:nvSpPr>
          <p:spPr>
            <a:xfrm>
              <a:off x="259080" y="3856266"/>
              <a:ext cx="5836920" cy="2278380"/>
            </a:xfrm>
            <a:custGeom>
              <a:avLst/>
              <a:gdLst/>
              <a:ahLst/>
              <a:cxnLst/>
              <a:rect l="l" t="t" r="r" b="b"/>
              <a:pathLst>
                <a:path w="5836920" h="2278379">
                  <a:moveTo>
                    <a:pt x="0" y="2278380"/>
                  </a:moveTo>
                  <a:lnTo>
                    <a:pt x="5836920" y="2278380"/>
                  </a:lnTo>
                  <a:lnTo>
                    <a:pt x="5836920" y="0"/>
                  </a:lnTo>
                  <a:lnTo>
                    <a:pt x="0" y="0"/>
                  </a:lnTo>
                  <a:lnTo>
                    <a:pt x="0" y="2278380"/>
                  </a:lnTo>
                  <a:close/>
                </a:path>
              </a:pathLst>
            </a:custGeom>
            <a:ln w="57150">
              <a:solidFill>
                <a:schemeClr val="bg2">
                  <a:lumMod val="40000"/>
                  <a:lumOff val="60000"/>
                </a:schemeClr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" name="object 11">
              <a:extLst>
                <a:ext uri="{FF2B5EF4-FFF2-40B4-BE49-F238E27FC236}">
                  <a16:creationId xmlns="" xmlns:a16="http://schemas.microsoft.com/office/drawing/2014/main" id="{0E9E9E02-02B2-4C22-8261-32292D0CDC46}"/>
                </a:ext>
              </a:extLst>
            </p:cNvPr>
            <p:cNvSpPr/>
            <p:nvPr/>
          </p:nvSpPr>
          <p:spPr>
            <a:xfrm>
              <a:off x="259080" y="3868457"/>
              <a:ext cx="5836919" cy="523134"/>
            </a:xfrm>
            <a:custGeom>
              <a:avLst/>
              <a:gdLst/>
              <a:ahLst/>
              <a:cxnLst/>
              <a:rect l="l" t="t" r="r" b="b"/>
              <a:pathLst>
                <a:path w="5836920" h="353694">
                  <a:moveTo>
                    <a:pt x="5836920" y="0"/>
                  </a:moveTo>
                  <a:lnTo>
                    <a:pt x="0" y="0"/>
                  </a:lnTo>
                  <a:lnTo>
                    <a:pt x="0" y="353567"/>
                  </a:lnTo>
                  <a:lnTo>
                    <a:pt x="5836920" y="353567"/>
                  </a:lnTo>
                  <a:lnTo>
                    <a:pt x="5836920" y="0"/>
                  </a:lnTo>
                  <a:close/>
                </a:path>
              </a:pathLst>
            </a:custGeom>
            <a:solidFill>
              <a:schemeClr val="bg2">
                <a:lumMod val="40000"/>
                <a:lumOff val="60000"/>
              </a:schemeClr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" name="object 15">
              <a:extLst>
                <a:ext uri="{FF2B5EF4-FFF2-40B4-BE49-F238E27FC236}">
                  <a16:creationId xmlns="" xmlns:a16="http://schemas.microsoft.com/office/drawing/2014/main" id="{D32A78F0-A965-4316-8AEB-24EE05962D95}"/>
                </a:ext>
              </a:extLst>
            </p:cNvPr>
            <p:cNvSpPr txBox="1"/>
            <p:nvPr/>
          </p:nvSpPr>
          <p:spPr>
            <a:xfrm>
              <a:off x="595322" y="4660587"/>
              <a:ext cx="5164433" cy="796850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marL="216000" marR="64135" lvl="0" indent="-216000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chemeClr val="tx2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lang="ru-RU" b="1" spc="-5" dirty="0" smtClean="0">
                  <a:solidFill>
                    <a:schemeClr val="bg2">
                      <a:lumMod val="50000"/>
                    </a:schemeClr>
                  </a:solidFill>
                  <a:cs typeface="Segoe UI"/>
                </a:rPr>
                <a:t>непредоставление информации и документов, … в соответствии со ст.14…</a:t>
              </a:r>
              <a:endParaRPr lang="ru-RU" b="1" spc="-5" dirty="0">
                <a:solidFill>
                  <a:schemeClr val="bg2">
                    <a:lumMod val="50000"/>
                  </a:schemeClr>
                </a:solidFill>
                <a:cs typeface="Segoe UI"/>
              </a:endParaRPr>
            </a:p>
          </p:txBody>
        </p:sp>
        <p:sp>
          <p:nvSpPr>
            <p:cNvPr id="16" name="object 21">
              <a:extLst>
                <a:ext uri="{FF2B5EF4-FFF2-40B4-BE49-F238E27FC236}">
                  <a16:creationId xmlns="" xmlns:a16="http://schemas.microsoft.com/office/drawing/2014/main" id="{9F648B56-887A-4905-A0AF-0973F60CFC16}"/>
                </a:ext>
              </a:extLst>
            </p:cNvPr>
            <p:cNvSpPr txBox="1"/>
            <p:nvPr/>
          </p:nvSpPr>
          <p:spPr>
            <a:xfrm>
              <a:off x="287656" y="3911510"/>
              <a:ext cx="5779771" cy="407879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marL="0" marR="62230" lvl="0" indent="0" algn="ctr" defTabSz="914400" rtl="0" eaLnBrk="1" fontAlgn="auto" latinLnBrk="0" hangingPunct="1">
                <a:lnSpc>
                  <a:spcPct val="100000"/>
                </a:lnSpc>
                <a:spcBef>
                  <a:spcPts val="10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b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tx2"/>
                  </a:solidFill>
                  <a:effectLst/>
                  <a:uLnTx/>
                  <a:uFillTx/>
                  <a:latin typeface="+mj-lt"/>
                  <a:ea typeface="+mn-ea"/>
                  <a:cs typeface="Trebuchet MS"/>
                </a:rPr>
                <a:t>только при отсутствии подтверждения СПТ</a:t>
              </a:r>
              <a:endParaRPr kumimoji="0" lang="ru-RU" b="1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n-ea"/>
                <a:cs typeface="Trebuchet MS"/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8839465" y="2753805"/>
            <a:ext cx="1154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45967"/>
                </a:solidFill>
              </a:rPr>
              <a:t>ПУНКТ 4</a:t>
            </a:r>
            <a:endParaRPr lang="ru-RU" b="1" dirty="0">
              <a:solidFill>
                <a:srgbClr val="F45967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839465" y="5033653"/>
            <a:ext cx="1154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45967"/>
                </a:solidFill>
              </a:rPr>
              <a:t>ПУНКТ 5</a:t>
            </a:r>
            <a:endParaRPr lang="ru-RU" b="1" dirty="0">
              <a:solidFill>
                <a:srgbClr val="F45967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7161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0" y="1053893"/>
            <a:ext cx="12192000" cy="1662413"/>
            <a:chOff x="0" y="1053893"/>
            <a:chExt cx="12192000" cy="1662413"/>
          </a:xfrm>
        </p:grpSpPr>
        <p:sp>
          <p:nvSpPr>
            <p:cNvPr id="5" name="Прямоугольник: скругленные верхние углы 43">
              <a:extLst>
                <a:ext uri="{FF2B5EF4-FFF2-40B4-BE49-F238E27FC236}">
                  <a16:creationId xmlns:a16="http://schemas.microsoft.com/office/drawing/2014/main" xmlns="" id="{CBA0A588-0084-42D8-AEB0-ED9F3FFFF209}"/>
                </a:ext>
              </a:extLst>
            </p:cNvPr>
            <p:cNvSpPr/>
            <p:nvPr/>
          </p:nvSpPr>
          <p:spPr>
            <a:xfrm rot="5400000">
              <a:off x="5602538" y="-4285533"/>
              <a:ext cx="986924" cy="12192000"/>
            </a:xfrm>
            <a:prstGeom prst="round2SameRect">
              <a:avLst>
                <a:gd name="adj1" fmla="val 4584"/>
                <a:gd name="adj2" fmla="val 0"/>
              </a:avLst>
            </a:prstGeom>
            <a:gradFill>
              <a:gsLst>
                <a:gs pos="52000">
                  <a:schemeClr val="tx2"/>
                </a:gs>
                <a:gs pos="0">
                  <a:srgbClr val="F45967"/>
                </a:gs>
                <a:gs pos="100000">
                  <a:schemeClr val="accent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Скругленный прямоугольник 5"/>
            <p:cNvSpPr/>
            <p:nvPr/>
          </p:nvSpPr>
          <p:spPr>
            <a:xfrm>
              <a:off x="349939" y="1053893"/>
              <a:ext cx="3513849" cy="1662413"/>
            </a:xfrm>
            <a:prstGeom prst="roundRect">
              <a:avLst>
                <a:gd name="adj" fmla="val 4279"/>
              </a:avLst>
            </a:prstGeom>
            <a:solidFill>
              <a:schemeClr val="bg1"/>
            </a:solidFill>
            <a:ln>
              <a:noFill/>
            </a:ln>
            <a:effectLst>
              <a:outerShdw blurRad="1651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xmlns="" id="{CFC62F8F-0FAC-4D04-A622-8E4677A24A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38" r="1417"/>
            <a:stretch/>
          </p:blipFill>
          <p:spPr>
            <a:xfrm>
              <a:off x="478326" y="1222585"/>
              <a:ext cx="3068052" cy="1325028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4116345" y="1487301"/>
              <a:ext cx="640976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>
                  <a:solidFill>
                    <a:schemeClr val="bg1"/>
                  </a:solidFill>
                </a:rPr>
                <a:t>Решение Омского УФАС России от 28.02.2024 N 055/06/106-160/2024</a:t>
              </a:r>
            </a:p>
          </p:txBody>
        </p:sp>
      </p:grpSp>
      <p:sp>
        <p:nvSpPr>
          <p:cNvPr id="9" name="Текст 3">
            <a:extLst>
              <a:ext uri="{FF2B5EF4-FFF2-40B4-BE49-F238E27FC236}">
                <a16:creationId xmlns:a16="http://schemas.microsoft.com/office/drawing/2014/main" xmlns="" id="{DEBD7A4E-CA6B-465E-A3CE-ADA9FF1BA1CC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670831" y="2845285"/>
            <a:ext cx="10185392" cy="3461511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dirty="0" smtClean="0"/>
              <a:t>Установлены требования в соответствии с ПП РФ №878.</a:t>
            </a:r>
          </a:p>
          <a:p>
            <a:pPr marL="0" indent="0">
              <a:buNone/>
            </a:pPr>
            <a:r>
              <a:rPr lang="ru-RU" sz="1800" dirty="0" smtClean="0"/>
              <a:t>Поданы заявки:</a:t>
            </a:r>
          </a:p>
          <a:p>
            <a:pPr marL="0" indent="0">
              <a:buNone/>
            </a:pPr>
            <a:endParaRPr lang="ru-RU" sz="1800" dirty="0"/>
          </a:p>
          <a:p>
            <a:pPr marL="0" indent="0">
              <a:buNone/>
            </a:pPr>
            <a:endParaRPr lang="ru-RU" sz="1800" dirty="0" smtClean="0"/>
          </a:p>
          <a:p>
            <a:pPr marL="0" indent="0">
              <a:buNone/>
            </a:pPr>
            <a:r>
              <a:rPr lang="ru-RU" sz="1800" dirty="0" smtClean="0"/>
              <a:t>Заказчиком отклонены заявки №…, …, … на основании: </a:t>
            </a:r>
          </a:p>
          <a:p>
            <a:pPr marL="0" indent="0">
              <a:buNone/>
            </a:pPr>
            <a:r>
              <a:rPr lang="ru-RU" sz="1800" dirty="0" smtClean="0"/>
              <a:t>«Непредоставление информации и документов…»</a:t>
            </a:r>
          </a:p>
          <a:p>
            <a:pPr marL="0" indent="0">
              <a:buNone/>
            </a:pPr>
            <a:endParaRPr lang="ru-RU" sz="1800" dirty="0" smtClean="0"/>
          </a:p>
          <a:p>
            <a:pPr marL="0" indent="0">
              <a:buNone/>
            </a:pPr>
            <a:r>
              <a:rPr lang="ru-RU" sz="1800" dirty="0" smtClean="0"/>
              <a:t>Жалоба обоснованна</a:t>
            </a:r>
            <a:endParaRPr lang="ru-RU" sz="1800" dirty="0"/>
          </a:p>
        </p:txBody>
      </p:sp>
      <p:sp>
        <p:nvSpPr>
          <p:cNvPr id="11" name="TextBox 10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349939" y="361993"/>
            <a:ext cx="9544559" cy="657340"/>
          </a:xfrm>
        </p:spPr>
        <p:txBody>
          <a:bodyPr/>
          <a:lstStyle/>
          <a:p>
            <a:r>
              <a:rPr lang="ru-RU" dirty="0" smtClean="0"/>
              <a:t>ОСНОВАНИЕ ДЛЯ ОТКЛОНЕНИЯ ЗАЯВКИ</a:t>
            </a:r>
            <a:endParaRPr lang="ru-RU" dirty="0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084336"/>
              </p:ext>
            </p:extLst>
          </p:nvPr>
        </p:nvGraphicFramePr>
        <p:xfrm>
          <a:off x="2741760" y="3257661"/>
          <a:ext cx="9032897" cy="7416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043305"/>
                <a:gridCol w="1043305"/>
                <a:gridCol w="706967"/>
                <a:gridCol w="591058"/>
                <a:gridCol w="591058"/>
                <a:gridCol w="591058"/>
                <a:gridCol w="591058"/>
                <a:gridCol w="591058"/>
                <a:gridCol w="575953"/>
                <a:gridCol w="591058"/>
                <a:gridCol w="695156"/>
                <a:gridCol w="727124"/>
                <a:gridCol w="694739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РФ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РФ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РФ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РФ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РФ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РФ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РФ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РФ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РФ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РФ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КНР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КНР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КНР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№7036/…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№7128/…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-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-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-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-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-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-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-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-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-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-</a:t>
                      </a:r>
                      <a:endParaRPr lang="ru-RU" sz="1400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13" name="Прямая соединительная линия 12"/>
          <p:cNvCxnSpPr/>
          <p:nvPr/>
        </p:nvCxnSpPr>
        <p:spPr>
          <a:xfrm>
            <a:off x="4819828" y="4050705"/>
            <a:ext cx="6937737" cy="0"/>
          </a:xfrm>
          <a:prstGeom prst="line">
            <a:avLst/>
          </a:prstGeom>
          <a:ln w="349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1512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РАССМОТРЕНИЕ ЗАЯВОК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0F8A0F53-71F6-48C4-ADAC-6FA6A6E425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1993"/>
            <a:ext cx="12192000" cy="614318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3533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РАССМОТРЕНИЕ ЗАЯВОК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6B0599EE-C8AF-404F-B65E-E64A34B534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1993"/>
            <a:ext cx="12192000" cy="614312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74274" y="5476841"/>
            <a:ext cx="5520539" cy="1261884"/>
          </a:xfrm>
          <a:prstGeom prst="rect">
            <a:avLst/>
          </a:prstGeom>
          <a:solidFill>
            <a:srgbClr val="FCFCFD"/>
          </a:solidFill>
          <a:ln w="539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ru-RU" dirty="0" smtClean="0"/>
          </a:p>
          <a:p>
            <a:pPr algn="ctr"/>
            <a:r>
              <a:rPr lang="ru-RU" sz="2000" b="1" dirty="0" smtClean="0"/>
              <a:t>Уведомление о наличии заявок с иностранным или российским товаром</a:t>
            </a:r>
          </a:p>
          <a:p>
            <a:pPr algn="ctr"/>
            <a:endParaRPr lang="ru-RU" dirty="0"/>
          </a:p>
        </p:txBody>
      </p:sp>
      <p:sp>
        <p:nvSpPr>
          <p:cNvPr id="10" name="Стрелка вправо 9"/>
          <p:cNvSpPr/>
          <p:nvPr/>
        </p:nvSpPr>
        <p:spPr>
          <a:xfrm rot="16200000">
            <a:off x="4059854" y="4613957"/>
            <a:ext cx="1005411" cy="7203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9992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ЗАПРОС КОТИРОВОК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67650322-8059-4259-BC2B-A61116ED19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487" y="823625"/>
            <a:ext cx="9958615" cy="605625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4760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1680755"/>
            <a:ext cx="12192000" cy="1619794"/>
          </a:xfrm>
          <a:prstGeom prst="rect">
            <a:avLst/>
          </a:prstGeom>
          <a:solidFill>
            <a:srgbClr val="36F656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ЗАКУПКА ПРОГРАММНОГО ОБЕСПЕЧЕНИЯ (1236)</a:t>
            </a:r>
            <a:endParaRPr lang="ru-RU" dirty="0"/>
          </a:p>
        </p:txBody>
      </p:sp>
      <p:sp>
        <p:nvSpPr>
          <p:cNvPr id="4" name="Текст 8">
            <a:extLst>
              <a:ext uri="{FF2B5EF4-FFF2-40B4-BE49-F238E27FC236}">
                <a16:creationId xmlns="" xmlns:a16="http://schemas.microsoft.com/office/drawing/2014/main" id="{3EE36B31-B744-4C4A-AA1A-BF4CAB656E42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231776" y="1371644"/>
            <a:ext cx="11728450" cy="515510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Clr>
                <a:schemeClr val="tx2"/>
              </a:buClr>
              <a:buNone/>
            </a:pPr>
            <a:endParaRPr lang="ru-RU" sz="1800" b="1" dirty="0">
              <a:cs typeface="Calibri" panose="020F0502020204030204" pitchFamily="34" charset="0"/>
            </a:endParaRPr>
          </a:p>
          <a:p>
            <a:pPr marL="0" indent="0" algn="just">
              <a:lnSpc>
                <a:spcPct val="100000"/>
              </a:lnSpc>
              <a:buClr>
                <a:schemeClr val="tx2"/>
              </a:buClr>
              <a:buNone/>
            </a:pPr>
            <a:r>
              <a:rPr lang="ru-RU" sz="1800" b="1" dirty="0" smtClean="0">
                <a:cs typeface="Calibri" panose="020F0502020204030204" pitchFamily="34" charset="0"/>
              </a:rPr>
              <a:t>Программно-аппаратный комплекс </a:t>
            </a:r>
            <a:r>
              <a:rPr lang="ru-RU" sz="1800" dirty="0" smtClean="0">
                <a:cs typeface="Calibri" panose="020F0502020204030204" pitchFamily="34" charset="0"/>
              </a:rPr>
              <a:t>– </a:t>
            </a:r>
            <a:endParaRPr lang="en-US" sz="1800" dirty="0">
              <a:cs typeface="Calibri" panose="020F0502020204030204" pitchFamily="34" charset="0"/>
            </a:endParaRPr>
          </a:p>
          <a:p>
            <a:pPr marL="0" indent="0" algn="just">
              <a:lnSpc>
                <a:spcPct val="100000"/>
              </a:lnSpc>
              <a:buClr>
                <a:schemeClr val="tx2"/>
              </a:buClr>
              <a:buNone/>
            </a:pPr>
            <a:r>
              <a:rPr lang="ru-RU" sz="1800" dirty="0" smtClean="0">
                <a:cs typeface="Calibri" panose="020F0502020204030204" pitchFamily="34" charset="0"/>
              </a:rPr>
              <a:t>комплекс технических и программных средств, работающих совместно для выполнения общих задач, характеристики которых определяются программным обеспечением и техническими средствами, реализация которых невозможна по раздельности.</a:t>
            </a:r>
            <a:endParaRPr lang="ru-RU" sz="1800" dirty="0">
              <a:cs typeface="Calibri" panose="020F0502020204030204" pitchFamily="34" charset="0"/>
            </a:endParaRPr>
          </a:p>
          <a:p>
            <a:pPr marL="0" indent="0" algn="just">
              <a:lnSpc>
                <a:spcPct val="100000"/>
              </a:lnSpc>
              <a:buClr>
                <a:schemeClr val="tx2"/>
              </a:buClr>
              <a:buNone/>
            </a:pPr>
            <a:endParaRPr lang="ru-RU" sz="1800" dirty="0">
              <a:cs typeface="Calibri" panose="020F0502020204030204" pitchFamily="34" charset="0"/>
            </a:endParaRPr>
          </a:p>
          <a:p>
            <a:pPr marL="0" indent="0" algn="just">
              <a:lnSpc>
                <a:spcPct val="100000"/>
              </a:lnSpc>
              <a:buClr>
                <a:schemeClr val="tx2"/>
              </a:buClr>
              <a:buNone/>
            </a:pPr>
            <a:endParaRPr lang="ru-RU" sz="1800" b="1" dirty="0" smtClean="0">
              <a:cs typeface="Calibri" panose="020F0502020204030204" pitchFamily="34" charset="0"/>
            </a:endParaRPr>
          </a:p>
          <a:p>
            <a:pPr marL="0" indent="0" algn="just">
              <a:lnSpc>
                <a:spcPct val="100000"/>
              </a:lnSpc>
              <a:buClr>
                <a:schemeClr val="tx2"/>
              </a:buClr>
              <a:buNone/>
            </a:pPr>
            <a:endParaRPr lang="ru-RU" sz="1800" b="1" dirty="0">
              <a:cs typeface="Calibri" panose="020F0502020204030204" pitchFamily="34" charset="0"/>
            </a:endParaRPr>
          </a:p>
          <a:p>
            <a:pPr marL="0" indent="0" algn="just">
              <a:lnSpc>
                <a:spcPct val="100000"/>
              </a:lnSpc>
              <a:buClr>
                <a:schemeClr val="tx2"/>
              </a:buClr>
              <a:buNone/>
            </a:pPr>
            <a:endParaRPr lang="ru-RU" sz="1800" b="1" dirty="0" smtClean="0">
              <a:cs typeface="Calibri" panose="020F0502020204030204" pitchFamily="34" charset="0"/>
            </a:endParaRPr>
          </a:p>
          <a:p>
            <a:pPr marL="0" indent="0" algn="just">
              <a:lnSpc>
                <a:spcPct val="100000"/>
              </a:lnSpc>
              <a:buClr>
                <a:schemeClr val="tx2"/>
              </a:buClr>
              <a:buNone/>
            </a:pPr>
            <a:endParaRPr lang="ru-RU" sz="1800" b="1" dirty="0">
              <a:cs typeface="Calibri" panose="020F0502020204030204" pitchFamily="34" charset="0"/>
            </a:endParaRPr>
          </a:p>
          <a:p>
            <a:pPr marL="0" indent="0" algn="just">
              <a:lnSpc>
                <a:spcPct val="100000"/>
              </a:lnSpc>
              <a:buClr>
                <a:schemeClr val="tx2"/>
              </a:buClr>
              <a:buNone/>
            </a:pPr>
            <a:r>
              <a:rPr lang="ru-RU" sz="1800" b="1" dirty="0" smtClean="0">
                <a:cs typeface="Calibri" panose="020F0502020204030204" pitchFamily="34" charset="0"/>
              </a:rPr>
              <a:t>Класс программно-аппаратного комплекса </a:t>
            </a:r>
            <a:r>
              <a:rPr lang="ru-RU" sz="1800" dirty="0" smtClean="0">
                <a:cs typeface="Calibri" panose="020F0502020204030204" pitchFamily="34" charset="0"/>
              </a:rPr>
              <a:t>–</a:t>
            </a:r>
            <a:endParaRPr lang="ru-RU" sz="1800" dirty="0">
              <a:cs typeface="Calibri" panose="020F0502020204030204" pitchFamily="34" charset="0"/>
            </a:endParaRPr>
          </a:p>
          <a:p>
            <a:pPr marL="0" indent="0" algn="just">
              <a:buClr>
                <a:schemeClr val="tx2"/>
              </a:buClr>
              <a:buNone/>
            </a:pPr>
            <a:r>
              <a:rPr lang="ru-RU" sz="1800" dirty="0"/>
              <a:t>г</a:t>
            </a:r>
            <a:r>
              <a:rPr lang="ru-RU" sz="1800" dirty="0" smtClean="0"/>
              <a:t>руппа, объединяющая комплексы с аналогичными характеристиками с учетом назначения и области применения, определяется Министерством ЦР.</a:t>
            </a:r>
            <a:endParaRPr lang="ru-RU" sz="1800" dirty="0"/>
          </a:p>
        </p:txBody>
      </p:sp>
      <p:sp>
        <p:nvSpPr>
          <p:cNvPr id="6" name="TextBox 5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3573" y="4906956"/>
            <a:ext cx="12192000" cy="1619794"/>
          </a:xfrm>
          <a:prstGeom prst="rect">
            <a:avLst/>
          </a:prstGeom>
          <a:solidFill>
            <a:srgbClr val="36F656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6436" y="3403665"/>
            <a:ext cx="4924425" cy="1400175"/>
          </a:xfrm>
          <a:prstGeom prst="rect">
            <a:avLst/>
          </a:prstGeom>
          <a:ln w="25400">
            <a:solidFill>
              <a:srgbClr val="B6B6B6"/>
            </a:solidFill>
          </a:ln>
        </p:spPr>
      </p:pic>
      <p:sp>
        <p:nvSpPr>
          <p:cNvPr id="9" name="TextBox 8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055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ЗАКУПКА МЕД. ИЗДЕЛИЙ (102)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Исключено </a:t>
            </a:r>
            <a:r>
              <a:rPr lang="ru-RU" dirty="0"/>
              <a:t>разделение ЛНР, ДНР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546058" y="834667"/>
            <a:ext cx="57729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ПП РФ № 318 от 28.02.2023 «Об изменении и …»</a:t>
            </a:r>
            <a:endParaRPr lang="ru-RU" b="1" i="1" dirty="0">
              <a:solidFill>
                <a:srgbClr val="FF0000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/>
          </p:nvPr>
        </p:nvGraphicFramePr>
        <p:xfrm>
          <a:off x="742231" y="1875080"/>
          <a:ext cx="10416176" cy="2560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26137"/>
                <a:gridCol w="8790039"/>
              </a:tblGrid>
              <a:tr h="37084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32.50.13.190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just">
                        <a:buNone/>
                      </a:pPr>
                      <a:r>
                        <a:rPr lang="ru-RU" dirty="0" smtClean="0"/>
                        <a:t>Боры зубные твердосплавные; </a:t>
                      </a:r>
                    </a:p>
                    <a:p>
                      <a:pPr marL="0" indent="0" algn="just">
                        <a:buNone/>
                      </a:pPr>
                      <a:r>
                        <a:rPr lang="ru-RU" dirty="0" smtClean="0"/>
                        <a:t>головки стоматологические алмазные, в том числе фасонные; </a:t>
                      </a:r>
                    </a:p>
                    <a:p>
                      <a:pPr marL="0" indent="0" algn="just">
                        <a:buNone/>
                      </a:pPr>
                      <a:r>
                        <a:rPr lang="ru-RU" dirty="0" smtClean="0"/>
                        <a:t>емкости для взятия, хранения и транспортировки биологических проб для выполнения клинических лабораторных исследований, включая пробирки вакуумные для взятия венозной крови </a:t>
                      </a:r>
                    </a:p>
                    <a:p>
                      <a:pPr marL="0" indent="0" algn="just">
                        <a:buNone/>
                      </a:pPr>
                      <a:r>
                        <a:rPr lang="ru-RU" b="1" dirty="0" smtClean="0">
                          <a:solidFill>
                            <a:srgbClr val="36F656"/>
                          </a:solidFill>
                        </a:rPr>
                        <a:t>(за исключением пробирок вакуумных для взятия венозной крови, соответствующих кодам вида медицинского изделия в соответствии с номенклатурной классификацией медицинских изделий - 293640, 293630, 293700, 293780, 293540, 293760, 293480, 293400), </a:t>
                      </a: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/>
          </p:nvPr>
        </p:nvGraphicFramePr>
        <p:xfrm>
          <a:off x="3367712" y="5607647"/>
          <a:ext cx="5165214" cy="1021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27034"/>
                <a:gridCol w="3538180"/>
              </a:tblGrid>
              <a:tr h="381000">
                <a:tc>
                  <a:txBody>
                    <a:bodyPr/>
                    <a:lstStyle/>
                    <a:p>
                      <a:r>
                        <a:rPr lang="ru-RU" dirty="0" smtClean="0"/>
                        <a:t>26.60.12.119</a:t>
                      </a:r>
                    </a:p>
                  </a:txBody>
                  <a:tcPr>
                    <a:lnL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Анализаторы биохимические</a:t>
                      </a:r>
                    </a:p>
                  </a:txBody>
                  <a:tcPr>
                    <a:lnL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17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26.60.12.119</a:t>
                      </a:r>
                      <a:r>
                        <a:rPr lang="ru-RU" baseline="0" dirty="0" smtClean="0"/>
                        <a:t> (123)</a:t>
                      </a:r>
                      <a:endParaRPr lang="ru-RU" dirty="0" smtClean="0"/>
                    </a:p>
                  </a:txBody>
                  <a:tcPr>
                    <a:lnL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Мониторы фетальные</a:t>
                      </a:r>
                    </a:p>
                  </a:txBody>
                  <a:tcPr>
                    <a:lnL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316283" y="4920126"/>
            <a:ext cx="68757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i="1" dirty="0" smtClean="0">
                <a:solidFill>
                  <a:srgbClr val="FF0000"/>
                </a:solidFill>
              </a:rPr>
              <a:t>ПП РФ № 486 от 27.03.2023 «Об внесении изменений …»</a:t>
            </a:r>
            <a:endParaRPr lang="ru-RU" b="1" i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3298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ЗАКУПКА ПРОМЫШЛЕННЫХ ТОВАРОВ (616)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Исключено </a:t>
            </a:r>
            <a:r>
              <a:rPr lang="ru-RU" dirty="0"/>
              <a:t>разделение ЛНР, </a:t>
            </a:r>
            <a:r>
              <a:rPr lang="ru-RU" dirty="0" smtClean="0"/>
              <a:t>ДНР</a:t>
            </a:r>
          </a:p>
          <a:p>
            <a:pPr marL="0" indent="0">
              <a:buNone/>
            </a:pPr>
            <a:r>
              <a:rPr lang="ru-RU" dirty="0" smtClean="0"/>
              <a:t>Расширен перечень исключений применения запрета:</a:t>
            </a:r>
          </a:p>
          <a:p>
            <a:pPr>
              <a:buClr>
                <a:srgbClr val="F45967"/>
              </a:buClr>
              <a:buFont typeface="Wingdings" panose="05000000000000000000" pitchFamily="2" charset="2"/>
              <a:buChar char="Ø"/>
            </a:pPr>
            <a:r>
              <a:rPr lang="ru-RU" dirty="0" smtClean="0"/>
              <a:t>Товар на 300 т.р. (менее 1 млн.р.) </a:t>
            </a:r>
            <a:r>
              <a:rPr lang="ru-RU" b="1" dirty="0" smtClean="0">
                <a:solidFill>
                  <a:srgbClr val="36F656"/>
                </a:solidFill>
              </a:rPr>
              <a:t>по перечню</a:t>
            </a:r>
            <a:r>
              <a:rPr lang="ru-RU" dirty="0" smtClean="0"/>
              <a:t>;</a:t>
            </a:r>
          </a:p>
          <a:p>
            <a:pPr>
              <a:buClr>
                <a:srgbClr val="F45967"/>
              </a:buClr>
              <a:buFont typeface="Wingdings" panose="05000000000000000000" pitchFamily="2" charset="2"/>
              <a:buChar char="Ø"/>
            </a:pPr>
            <a:r>
              <a:rPr lang="ru-RU" dirty="0" smtClean="0"/>
              <a:t>При взаимодействии товара </a:t>
            </a:r>
            <a:r>
              <a:rPr lang="ru-RU" b="1" dirty="0" smtClean="0">
                <a:solidFill>
                  <a:srgbClr val="36F656"/>
                </a:solidFill>
              </a:rPr>
              <a:t>по перечню</a:t>
            </a:r>
            <a:r>
              <a:rPr lang="ru-RU" dirty="0" smtClean="0"/>
              <a:t>;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546058" y="834667"/>
            <a:ext cx="57729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ПП РФ № 318 от 28.02.2023 «Об изменении и …»</a:t>
            </a:r>
            <a:endParaRPr lang="ru-RU" b="1" i="1" dirty="0">
              <a:solidFill>
                <a:srgbClr val="FF0000"/>
              </a:solidFill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/>
          </p:nvPr>
        </p:nvGraphicFramePr>
        <p:xfrm>
          <a:off x="349250" y="3601946"/>
          <a:ext cx="5165214" cy="296236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27034"/>
                <a:gridCol w="3538180"/>
              </a:tblGrid>
              <a:tr h="381000">
                <a:tc>
                  <a:txBody>
                    <a:bodyPr/>
                    <a:lstStyle/>
                    <a:p>
                      <a:r>
                        <a:rPr lang="ru-RU" dirty="0" smtClean="0"/>
                        <a:t>28.22.18.390</a:t>
                      </a:r>
                    </a:p>
                  </a:txBody>
                  <a:tcPr>
                    <a:lnL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Оборудование подъемно-транспортное;</a:t>
                      </a:r>
                    </a:p>
                  </a:txBody>
                  <a:tcPr>
                    <a:lnL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72926">
                <a:tc>
                  <a:txBody>
                    <a:bodyPr/>
                    <a:lstStyle/>
                    <a:p>
                      <a:r>
                        <a:rPr lang="ru-RU" dirty="0" smtClean="0"/>
                        <a:t>28.25.11.120</a:t>
                      </a:r>
                    </a:p>
                  </a:txBody>
                  <a:tcPr>
                    <a:lnL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Машины для сжижения воздуха;</a:t>
                      </a:r>
                    </a:p>
                  </a:txBody>
                  <a:tcPr>
                    <a:lnL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12955">
                <a:tc>
                  <a:txBody>
                    <a:bodyPr/>
                    <a:lstStyle/>
                    <a:p>
                      <a:r>
                        <a:rPr lang="ru-RU" dirty="0" smtClean="0"/>
                        <a:t>28.25.12.190</a:t>
                      </a:r>
                    </a:p>
                  </a:txBody>
                  <a:tcPr>
                    <a:lnL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Кондиционеры;</a:t>
                      </a:r>
                    </a:p>
                  </a:txBody>
                  <a:tcPr>
                    <a:lnL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8206">
                <a:tc>
                  <a:txBody>
                    <a:bodyPr/>
                    <a:lstStyle/>
                    <a:p>
                      <a:r>
                        <a:rPr lang="ru-RU" dirty="0" smtClean="0"/>
                        <a:t>29.10.59.120</a:t>
                      </a:r>
                    </a:p>
                  </a:txBody>
                  <a:tcPr>
                    <a:lnL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Автолесовозы;</a:t>
                      </a:r>
                    </a:p>
                  </a:txBody>
                  <a:tcPr>
                    <a:lnL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7200">
                <a:tc>
                  <a:txBody>
                    <a:bodyPr/>
                    <a:lstStyle/>
                    <a:p>
                      <a:r>
                        <a:rPr lang="ru-RU" dirty="0" smtClean="0"/>
                        <a:t>29.10.59.220</a:t>
                      </a:r>
                    </a:p>
                  </a:txBody>
                  <a:tcPr>
                    <a:lnL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Прицепы;</a:t>
                      </a:r>
                    </a:p>
                  </a:txBody>
                  <a:tcPr>
                    <a:lnL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30.92.10</a:t>
                      </a:r>
                    </a:p>
                  </a:txBody>
                  <a:tcPr>
                    <a:lnL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Велосипеды;</a:t>
                      </a:r>
                    </a:p>
                  </a:txBody>
                  <a:tcPr>
                    <a:lnL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/>
          </p:nvPr>
        </p:nvGraphicFramePr>
        <p:xfrm>
          <a:off x="6546058" y="2995734"/>
          <a:ext cx="5165214" cy="35685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82607"/>
                <a:gridCol w="2582607"/>
              </a:tblGrid>
              <a:tr h="0">
                <a:tc>
                  <a:txBody>
                    <a:bodyPr/>
                    <a:lstStyle/>
                    <a:p>
                      <a:r>
                        <a:rPr lang="ru-RU" dirty="0" smtClean="0"/>
                        <a:t>28.21.13.119</a:t>
                      </a:r>
                    </a:p>
                  </a:txBody>
                  <a:tcPr>
                    <a:lnL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Электропечи;</a:t>
                      </a:r>
                    </a:p>
                  </a:txBody>
                  <a:tcPr>
                    <a:lnL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21273">
                <a:tc>
                  <a:txBody>
                    <a:bodyPr/>
                    <a:lstStyle/>
                    <a:p>
                      <a:r>
                        <a:rPr lang="ru-RU" dirty="0" smtClean="0"/>
                        <a:t>28.22.11.112</a:t>
                      </a:r>
                    </a:p>
                  </a:txBody>
                  <a:tcPr>
                    <a:lnL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Тали электрические;</a:t>
                      </a:r>
                    </a:p>
                  </a:txBody>
                  <a:tcPr>
                    <a:lnL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12955">
                <a:tc>
                  <a:txBody>
                    <a:bodyPr/>
                    <a:lstStyle/>
                    <a:p>
                      <a:r>
                        <a:rPr lang="ru-RU" dirty="0" smtClean="0"/>
                        <a:t>28.22.11.190</a:t>
                      </a:r>
                    </a:p>
                  </a:txBody>
                  <a:tcPr>
                    <a:lnL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Подъемники;</a:t>
                      </a:r>
                    </a:p>
                  </a:txBody>
                  <a:tcPr>
                    <a:lnL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12955">
                <a:tc>
                  <a:txBody>
                    <a:bodyPr/>
                    <a:lstStyle/>
                    <a:p>
                      <a:r>
                        <a:rPr lang="ru-RU" dirty="0" smtClean="0"/>
                        <a:t>29.10.59.330</a:t>
                      </a:r>
                    </a:p>
                  </a:txBody>
                  <a:tcPr>
                    <a:lnL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Снегоболотоходы;</a:t>
                      </a:r>
                    </a:p>
                  </a:txBody>
                  <a:tcPr>
                    <a:lnL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8206">
                <a:tc>
                  <a:txBody>
                    <a:bodyPr/>
                    <a:lstStyle/>
                    <a:p>
                      <a:r>
                        <a:rPr lang="ru-RU" dirty="0" smtClean="0"/>
                        <a:t>29.10.59.340</a:t>
                      </a:r>
                    </a:p>
                  </a:txBody>
                  <a:tcPr>
                    <a:lnL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Вездеходы;</a:t>
                      </a:r>
                    </a:p>
                  </a:txBody>
                  <a:tcPr>
                    <a:lnL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68710">
                <a:tc>
                  <a:txBody>
                    <a:bodyPr/>
                    <a:lstStyle/>
                    <a:p>
                      <a:r>
                        <a:rPr lang="ru-RU" dirty="0" smtClean="0"/>
                        <a:t>30.12</a:t>
                      </a:r>
                    </a:p>
                  </a:txBody>
                  <a:tcPr>
                    <a:lnL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Суда</a:t>
                      </a:r>
                      <a:r>
                        <a:rPr lang="ru-RU" baseline="0" dirty="0" smtClean="0"/>
                        <a:t> водные;</a:t>
                      </a:r>
                    </a:p>
                  </a:txBody>
                  <a:tcPr>
                    <a:lnL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65760">
                <a:tc>
                  <a:txBody>
                    <a:bodyPr/>
                    <a:lstStyle/>
                    <a:p>
                      <a:r>
                        <a:rPr lang="ru-RU" dirty="0" smtClean="0"/>
                        <a:t>32.50.13.190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32.50.50.181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32.50.50.190</a:t>
                      </a:r>
                    </a:p>
                  </a:txBody>
                  <a:tcPr>
                    <a:lnL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baseline="0" dirty="0" smtClean="0"/>
                        <a:t>Пробирки вакуумные для взятия образцов крови внутривенно;</a:t>
                      </a:r>
                      <a:endParaRPr lang="ru-RU" b="1" dirty="0" smtClean="0"/>
                    </a:p>
                  </a:txBody>
                  <a:tcPr>
                    <a:lnL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3236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ЗАКУПКА ПРОМЫШЛЕННЫХ ТОВАРОВ (616)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349399" y="1884000"/>
            <a:ext cx="9545638" cy="413911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Учитывается только промышленный Реестр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506301" y="1171404"/>
            <a:ext cx="55433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i="1" dirty="0" smtClean="0">
                <a:solidFill>
                  <a:srgbClr val="FF0000"/>
                </a:solidFill>
              </a:rPr>
              <a:t>ПП РФ № 486 от 27.03.2023 «Об внесении изменений …»</a:t>
            </a:r>
            <a:endParaRPr lang="ru-RU" b="1" i="1" dirty="0">
              <a:solidFill>
                <a:srgbClr val="FF0000"/>
              </a:solidFill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/>
          </p:nvPr>
        </p:nvGraphicFramePr>
        <p:xfrm>
          <a:off x="349399" y="3053746"/>
          <a:ext cx="5165214" cy="119571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27034"/>
                <a:gridCol w="3538180"/>
              </a:tblGrid>
              <a:tr h="381000">
                <a:tc>
                  <a:txBody>
                    <a:bodyPr/>
                    <a:lstStyle/>
                    <a:p>
                      <a:r>
                        <a:rPr lang="ru-RU" dirty="0" smtClean="0"/>
                        <a:t>26.20.11</a:t>
                      </a:r>
                    </a:p>
                  </a:txBody>
                  <a:tcPr>
                    <a:lnL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Компьютеры</a:t>
                      </a:r>
                      <a:r>
                        <a:rPr lang="ru-RU" baseline="0" dirty="0" smtClean="0"/>
                        <a:t> портативные;</a:t>
                      </a:r>
                      <a:endParaRPr lang="ru-RU" dirty="0" smtClean="0"/>
                    </a:p>
                  </a:txBody>
                  <a:tcPr>
                    <a:lnL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1759">
                <a:tc>
                  <a:txBody>
                    <a:bodyPr/>
                    <a:lstStyle/>
                    <a:p>
                      <a:r>
                        <a:rPr lang="ru-RU" dirty="0" smtClean="0"/>
                        <a:t>26.20.13-15</a:t>
                      </a:r>
                    </a:p>
                  </a:txBody>
                  <a:tcPr>
                    <a:lnL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ЭВМ (3 вида)</a:t>
                      </a:r>
                    </a:p>
                  </a:txBody>
                  <a:tcPr>
                    <a:lnL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12955">
                <a:tc>
                  <a:txBody>
                    <a:bodyPr/>
                    <a:lstStyle/>
                    <a:p>
                      <a:r>
                        <a:rPr lang="ru-RU" dirty="0" smtClean="0"/>
                        <a:t>26.20.2</a:t>
                      </a:r>
                    </a:p>
                  </a:txBody>
                  <a:tcPr>
                    <a:lnL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Устройства запоминающие;</a:t>
                      </a:r>
                    </a:p>
                  </a:txBody>
                  <a:tcPr>
                    <a:lnL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/>
          </p:nvPr>
        </p:nvGraphicFramePr>
        <p:xfrm>
          <a:off x="349399" y="4683206"/>
          <a:ext cx="5165214" cy="774339"/>
        </p:xfrm>
        <a:graphic>
          <a:graphicData uri="http://schemas.openxmlformats.org/drawingml/2006/table">
            <a:tbl>
              <a:tblPr/>
              <a:tblGrid>
                <a:gridCol w="1608932"/>
                <a:gridCol w="3556282"/>
              </a:tblGrid>
              <a:tr h="408579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36F656"/>
                          </a:solidFill>
                        </a:rPr>
                        <a:t>26.11.3</a:t>
                      </a:r>
                    </a:p>
                  </a:txBody>
                  <a:tcPr>
                    <a:lnL w="12700" cmpd="sng">
                      <a:solidFill>
                        <a:schemeClr val="tx1">
                          <a:lumMod val="40000"/>
                          <a:lumOff val="60000"/>
                        </a:schemeClr>
                      </a:solidFill>
                      <a:prstDash val="solid"/>
                    </a:lnL>
                    <a:lnR w="12700" cap="flat" cmpd="sng" algn="ctr">
                      <a:solidFill>
                        <a:schemeClr val="tx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>
                          <a:lumMod val="40000"/>
                          <a:lumOff val="60000"/>
                        </a:schemeClr>
                      </a:solidFill>
                      <a:prstDash val="solid"/>
                    </a:lnT>
                    <a:lnB w="12700" cap="flat" cmpd="sng" algn="ctr">
                      <a:solidFill>
                        <a:schemeClr val="tx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Схемы интегральные;</a:t>
                      </a: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chemeClr val="tx1">
                          <a:lumMod val="40000"/>
                          <a:lumOff val="60000"/>
                        </a:schemeClr>
                      </a:solidFill>
                      <a:prstDash val="solid"/>
                    </a:lnR>
                    <a:lnT w="12700" cap="flat" cmpd="sng" algn="ctr">
                      <a:solidFill>
                        <a:schemeClr val="tx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80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>
                          <a:solidFill>
                            <a:srgbClr val="36F656"/>
                          </a:solidFill>
                        </a:rPr>
                        <a:t>26.12.3</a:t>
                      </a: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>
                          <a:lumMod val="40000"/>
                          <a:lumOff val="60000"/>
                        </a:schemeClr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Смарт-карты</a:t>
                      </a: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/>
          </p:nvPr>
        </p:nvGraphicFramePr>
        <p:xfrm>
          <a:off x="6177042" y="3053746"/>
          <a:ext cx="5165214" cy="914400"/>
        </p:xfrm>
        <a:graphic>
          <a:graphicData uri="http://schemas.openxmlformats.org/drawingml/2006/table">
            <a:tbl>
              <a:tblPr/>
              <a:tblGrid>
                <a:gridCol w="1608932"/>
                <a:gridCol w="3556282"/>
              </a:tblGrid>
              <a:tr h="408579">
                <a:tc>
                  <a:txBody>
                    <a:bodyPr/>
                    <a:lstStyle/>
                    <a:p>
                      <a:r>
                        <a:rPr lang="ru-RU" b="0" dirty="0" smtClean="0">
                          <a:solidFill>
                            <a:schemeClr val="tx1"/>
                          </a:solidFill>
                        </a:rPr>
                        <a:t>27.40.39</a:t>
                      </a:r>
                    </a:p>
                  </a:txBody>
                  <a:tcPr>
                    <a:lnL w="12700" cmpd="sng">
                      <a:solidFill>
                        <a:schemeClr val="tx1">
                          <a:lumMod val="40000"/>
                          <a:lumOff val="60000"/>
                        </a:schemeClr>
                      </a:solidFill>
                      <a:prstDash val="solid"/>
                    </a:lnL>
                    <a:lnR w="12700" cap="flat" cmpd="sng" algn="ctr">
                      <a:solidFill>
                        <a:schemeClr val="tx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>
                          <a:lumMod val="40000"/>
                          <a:lumOff val="60000"/>
                        </a:schemeClr>
                      </a:solidFill>
                      <a:prstDash val="solid"/>
                    </a:lnT>
                    <a:lnB w="12700" cap="flat" cmpd="sng" algn="ctr">
                      <a:solidFill>
                        <a:schemeClr val="tx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Светильники и осветительные устройства </a:t>
                      </a:r>
                      <a:r>
                        <a:rPr lang="ru-RU" b="1" dirty="0" smtClean="0">
                          <a:solidFill>
                            <a:srgbClr val="36F656"/>
                          </a:solidFill>
                        </a:rPr>
                        <a:t>(за исключением мед. изделий)</a:t>
                      </a: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chemeClr val="tx1">
                          <a:lumMod val="40000"/>
                          <a:lumOff val="60000"/>
                        </a:schemeClr>
                      </a:solidFill>
                      <a:prstDash val="solid"/>
                    </a:lnR>
                    <a:lnT w="12700" cap="flat" cmpd="sng" algn="ctr">
                      <a:solidFill>
                        <a:schemeClr val="tx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7235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ЗАКУПКА ПРОМЫШЛЕННЫХ ТОВАРОВ (617)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Исключено </a:t>
            </a:r>
            <a:r>
              <a:rPr lang="ru-RU" dirty="0"/>
              <a:t>разделение ЛНР, </a:t>
            </a:r>
            <a:r>
              <a:rPr lang="ru-RU" dirty="0" smtClean="0"/>
              <a:t>ДНР</a:t>
            </a:r>
          </a:p>
          <a:p>
            <a:pPr marL="0" indent="0">
              <a:buNone/>
            </a:pPr>
            <a:r>
              <a:rPr lang="ru-RU" dirty="0" smtClean="0"/>
              <a:t>Изменены документы подтверждающие СПТ</a:t>
            </a:r>
          </a:p>
          <a:p>
            <a:pPr marL="0" indent="0">
              <a:buNone/>
            </a:pPr>
            <a:r>
              <a:rPr lang="ru-RU" dirty="0" smtClean="0"/>
              <a:t>Правило «второй лишний»!!!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546058" y="834667"/>
            <a:ext cx="57729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ПП РФ № 318 от 28.02.2023 «Об изменении и …»</a:t>
            </a:r>
            <a:endParaRPr lang="ru-RU" b="1" i="1" dirty="0">
              <a:solidFill>
                <a:srgbClr val="FF0000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/>
          </p:nvPr>
        </p:nvGraphicFramePr>
        <p:xfrm>
          <a:off x="2003616" y="2771639"/>
          <a:ext cx="8128000" cy="3672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64000"/>
                <a:gridCol w="40640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27.12.10.190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Устройства для коммутации и защиты электроцепей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27.12.31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Панели электрической аппаратуры менее 1 квт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27.12.32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Панели электрической аппаратуры более 1 квт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27.20.21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Аккумуляторы свинцовые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27.32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Провода и кабели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28.22.18.390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Оборудование подъемно-транспортное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28.99.39.190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Оборудование специальное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750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ЗАКУПКА РАДИОЭЛЕКТРОННОЙ ПРОДУКЦИИ (878)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>
              <a:buClr>
                <a:srgbClr val="F45967"/>
              </a:buClr>
              <a:buFont typeface="Wingdings" panose="05000000000000000000" pitchFamily="2" charset="2"/>
              <a:buChar char="Ø"/>
            </a:pPr>
            <a:r>
              <a:rPr lang="ru-RU" dirty="0" smtClean="0"/>
              <a:t>«Второй лишний» кроме случая …</a:t>
            </a:r>
          </a:p>
          <a:p>
            <a:pPr>
              <a:buClr>
                <a:srgbClr val="F45967"/>
              </a:buClr>
              <a:buFont typeface="Wingdings" panose="05000000000000000000" pitchFamily="2" charset="2"/>
              <a:buChar char="Ø"/>
            </a:pPr>
            <a:r>
              <a:rPr lang="ru-RU" dirty="0" smtClean="0"/>
              <a:t>Отклоняются все заявки кроме содержащих радиоэлектронную продукцию 1 уровня.</a:t>
            </a:r>
          </a:p>
          <a:p>
            <a:pPr>
              <a:buClr>
                <a:srgbClr val="F45967"/>
              </a:buClr>
              <a:buFont typeface="Wingdings" panose="05000000000000000000" pitchFamily="2" charset="2"/>
              <a:buChar char="Ø"/>
            </a:pPr>
            <a:r>
              <a:rPr lang="ru-RU" dirty="0" smtClean="0"/>
              <a:t>Подтверждением уровня РЭП является соответствующая запись в  Реестре.</a:t>
            </a:r>
          </a:p>
          <a:p>
            <a:pPr>
              <a:buClr>
                <a:srgbClr val="F45967"/>
              </a:buClr>
              <a:buFont typeface="Wingdings" panose="05000000000000000000" pitchFamily="2" charset="2"/>
              <a:buChar char="Ø"/>
            </a:pPr>
            <a:r>
              <a:rPr lang="ru-RU" dirty="0" smtClean="0"/>
              <a:t>Невозможна замена на иностранное государство, на товар другого уровня.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/>
          </p:nvPr>
        </p:nvGraphicFramePr>
        <p:xfrm>
          <a:off x="5953390" y="3471691"/>
          <a:ext cx="6071832" cy="2763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25711"/>
                <a:gridCol w="4546121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26.20.11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Компьютеры портативные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26.20.13-15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ЭВМ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26.20.2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Устройства запоминающие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26.51.52.130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Электронные приборы измерения давления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26.60.12.120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Аппараты для функциональных</a:t>
                      </a:r>
                      <a:r>
                        <a:rPr lang="ru-RU" baseline="0" dirty="0" smtClean="0"/>
                        <a:t> исследований по КМИ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…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…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F6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546058" y="820708"/>
            <a:ext cx="55433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i="1" dirty="0" smtClean="0">
                <a:solidFill>
                  <a:srgbClr val="FF0000"/>
                </a:solidFill>
              </a:rPr>
              <a:t>ПП РФ № 486 от 27.03.2023 «Об внесении изменений …»</a:t>
            </a:r>
            <a:endParaRPr lang="ru-RU" b="1" i="1" dirty="0">
              <a:solidFill>
                <a:srgbClr val="FF0000"/>
              </a:solidFill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/>
          </p:nvPr>
        </p:nvGraphicFramePr>
        <p:xfrm>
          <a:off x="177059" y="3471691"/>
          <a:ext cx="5604140" cy="28909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65295"/>
                <a:gridCol w="3838845"/>
              </a:tblGrid>
              <a:tr h="381000">
                <a:tc>
                  <a:txBody>
                    <a:bodyPr/>
                    <a:lstStyle/>
                    <a:p>
                      <a:r>
                        <a:rPr lang="ru-RU" dirty="0" smtClean="0"/>
                        <a:t>26.11.4</a:t>
                      </a:r>
                    </a:p>
                  </a:txBody>
                  <a:tcPr>
                    <a:lnL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Части</a:t>
                      </a:r>
                      <a:r>
                        <a:rPr lang="ru-RU" baseline="0" dirty="0" smtClean="0"/>
                        <a:t> электронных ламп и трубок</a:t>
                      </a:r>
                      <a:endParaRPr lang="ru-RU" dirty="0" smtClean="0"/>
                    </a:p>
                  </a:txBody>
                  <a:tcPr>
                    <a:lnL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1759">
                <a:tc>
                  <a:txBody>
                    <a:bodyPr/>
                    <a:lstStyle/>
                    <a:p>
                      <a:r>
                        <a:rPr lang="ru-RU" dirty="0" smtClean="0"/>
                        <a:t>26.51.32.120 – 190</a:t>
                      </a:r>
                    </a:p>
                  </a:txBody>
                  <a:tcPr>
                    <a:lnL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Машины чертежные и инструменты</a:t>
                      </a:r>
                    </a:p>
                  </a:txBody>
                  <a:tcPr>
                    <a:lnL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993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26.51.33.199</a:t>
                      </a:r>
                    </a:p>
                  </a:txBody>
                  <a:tcPr>
                    <a:lnL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Инструмент измерительный</a:t>
                      </a:r>
                    </a:p>
                  </a:txBody>
                  <a:tcPr>
                    <a:lnL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993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26.51.43.119</a:t>
                      </a:r>
                    </a:p>
                  </a:txBody>
                  <a:tcPr>
                    <a:lnL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Приборы электроизмерительные</a:t>
                      </a:r>
                    </a:p>
                  </a:txBody>
                  <a:tcPr>
                    <a:lnL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993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26.51.82.110 (120)</a:t>
                      </a:r>
                    </a:p>
                  </a:txBody>
                  <a:tcPr>
                    <a:lnL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Комплектующие дальномеров …</a:t>
                      </a:r>
                    </a:p>
                  </a:txBody>
                  <a:tcPr>
                    <a:lnL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993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….</a:t>
                      </a:r>
                    </a:p>
                  </a:txBody>
                  <a:tcPr>
                    <a:lnL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…</a:t>
                      </a:r>
                    </a:p>
                  </a:txBody>
                  <a:tcPr>
                    <a:lnL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596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6592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КВОТИРОВАНИЕ ТОВАРОВ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Исключено </a:t>
            </a:r>
            <a:r>
              <a:rPr lang="ru-RU" dirty="0"/>
              <a:t>разделение ЛНР, </a:t>
            </a:r>
            <a:r>
              <a:rPr lang="ru-RU" dirty="0" smtClean="0"/>
              <a:t>ДНР</a:t>
            </a:r>
          </a:p>
          <a:p>
            <a:pPr marL="0" indent="0">
              <a:buNone/>
            </a:pPr>
            <a:r>
              <a:rPr lang="ru-RU" dirty="0" smtClean="0"/>
              <a:t>Изменено название Реестра</a:t>
            </a:r>
          </a:p>
          <a:p>
            <a:pPr marL="0" indent="0">
              <a:buNone/>
            </a:pPr>
            <a:r>
              <a:rPr lang="ru-RU" dirty="0" smtClean="0"/>
              <a:t>Добавлены новые позиции для обязательного квотирования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Изменена доля некоторых позиций на 2023 год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546058" y="834667"/>
            <a:ext cx="57729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ПП РФ № 318 от 28.02.2023 «Об изменении и …»</a:t>
            </a:r>
            <a:endParaRPr lang="ru-RU" b="1" i="1" dirty="0">
              <a:solidFill>
                <a:srgbClr val="FF0000"/>
              </a:solidFill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/>
          </p:nvPr>
        </p:nvGraphicFramePr>
        <p:xfrm>
          <a:off x="876060" y="4748202"/>
          <a:ext cx="4524075" cy="38451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45612"/>
                <a:gridCol w="626155"/>
                <a:gridCol w="609531"/>
                <a:gridCol w="642777"/>
              </a:tblGrid>
              <a:tr h="384515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Шприцы</a:t>
                      </a:r>
                      <a:r>
                        <a:rPr lang="ru-RU" baseline="0" dirty="0" smtClean="0"/>
                        <a:t>-инъекторы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F45967"/>
                          </a:solidFill>
                        </a:rPr>
                        <a:t>65</a:t>
                      </a:r>
                      <a:endParaRPr lang="ru-RU" b="1" dirty="0">
                        <a:solidFill>
                          <a:srgbClr val="F45967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/>
          </p:nvPr>
        </p:nvGraphicFramePr>
        <p:xfrm>
          <a:off x="6618377" y="4748202"/>
          <a:ext cx="4524075" cy="38451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45612"/>
                <a:gridCol w="626155"/>
                <a:gridCol w="609531"/>
                <a:gridCol w="642777"/>
              </a:tblGrid>
              <a:tr h="384515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Шприцы</a:t>
                      </a:r>
                      <a:r>
                        <a:rPr lang="ru-RU" baseline="0" dirty="0" smtClean="0"/>
                        <a:t>-инъекторы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36F656"/>
                          </a:solidFill>
                        </a:rPr>
                        <a:t>-</a:t>
                      </a:r>
                      <a:endParaRPr lang="ru-RU" b="1" dirty="0">
                        <a:solidFill>
                          <a:srgbClr val="36F656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/>
          </p:nvPr>
        </p:nvGraphicFramePr>
        <p:xfrm>
          <a:off x="3633638" y="2932091"/>
          <a:ext cx="4524075" cy="38451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45612"/>
                <a:gridCol w="626155"/>
                <a:gridCol w="609531"/>
                <a:gridCol w="642777"/>
              </a:tblGrid>
              <a:tr h="384515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36F656"/>
                          </a:solidFill>
                        </a:rPr>
                        <a:t>Светодиоды</a:t>
                      </a:r>
                      <a:endParaRPr lang="ru-RU" b="1" dirty="0">
                        <a:solidFill>
                          <a:srgbClr val="36F65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36F656"/>
                          </a:solidFill>
                        </a:rPr>
                        <a:t>-</a:t>
                      </a:r>
                      <a:endParaRPr lang="ru-RU" b="1" dirty="0">
                        <a:solidFill>
                          <a:srgbClr val="36F65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36F656"/>
                          </a:solidFill>
                        </a:rPr>
                        <a:t>-</a:t>
                      </a:r>
                      <a:endParaRPr lang="ru-RU" b="1" dirty="0">
                        <a:solidFill>
                          <a:srgbClr val="36F65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36F656"/>
                          </a:solidFill>
                        </a:rPr>
                        <a:t>90</a:t>
                      </a:r>
                      <a:endParaRPr lang="ru-RU" b="1" dirty="0">
                        <a:solidFill>
                          <a:srgbClr val="36F656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3850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Прямоугольник 23"/>
          <p:cNvSpPr/>
          <p:nvPr/>
        </p:nvSpPr>
        <p:spPr>
          <a:xfrm>
            <a:off x="349250" y="3606325"/>
            <a:ext cx="10050982" cy="683664"/>
          </a:xfrm>
          <a:prstGeom prst="rect">
            <a:avLst/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ИСПОЛНЕНИЕ КОНТРАКТА 616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349250" y="3239621"/>
            <a:ext cx="9545638" cy="3324691"/>
          </a:xfrm>
        </p:spPr>
        <p:txBody>
          <a:bodyPr/>
          <a:lstStyle/>
          <a:p>
            <a:r>
              <a:rPr lang="ru-RU" dirty="0" smtClean="0"/>
              <a:t>В заявке УЗ декларирует номер РЗ и баллы (включается в контракт)</a:t>
            </a:r>
          </a:p>
          <a:p>
            <a:r>
              <a:rPr lang="ru-RU" dirty="0" smtClean="0"/>
              <a:t>При поставке Заказчику передаются документы-основания для включения в Реестр</a:t>
            </a:r>
          </a:p>
          <a:p>
            <a:r>
              <a:rPr lang="ru-RU" dirty="0" smtClean="0"/>
              <a:t>На момент поставки Заключения должно быть действующее, товар присутствовать в Реестре</a:t>
            </a:r>
          </a:p>
          <a:p>
            <a:endParaRPr lang="ru-RU" dirty="0" smtClean="0"/>
          </a:p>
          <a:p>
            <a:r>
              <a:rPr lang="ru-RU" dirty="0" smtClean="0"/>
              <a:t>Новая запись (заключение) = улучшенные характеристики???</a:t>
            </a:r>
          </a:p>
          <a:p>
            <a:endParaRPr lang="ru-RU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0" y="1268413"/>
            <a:ext cx="12192000" cy="1662413"/>
            <a:chOff x="0" y="2793296"/>
            <a:chExt cx="12192000" cy="1662413"/>
          </a:xfrm>
        </p:grpSpPr>
        <p:grpSp>
          <p:nvGrpSpPr>
            <p:cNvPr id="5" name="Группа 4"/>
            <p:cNvGrpSpPr/>
            <p:nvPr/>
          </p:nvGrpSpPr>
          <p:grpSpPr>
            <a:xfrm>
              <a:off x="0" y="2793296"/>
              <a:ext cx="12192000" cy="1662413"/>
              <a:chOff x="0" y="3044058"/>
              <a:chExt cx="12192000" cy="1662413"/>
            </a:xfrm>
          </p:grpSpPr>
          <p:sp>
            <p:nvSpPr>
              <p:cNvPr id="19" name="Прямоугольник: скругленные верхние углы 43">
                <a:extLst>
                  <a:ext uri="{FF2B5EF4-FFF2-40B4-BE49-F238E27FC236}">
                    <a16:creationId xmlns:a16="http://schemas.microsoft.com/office/drawing/2014/main" xmlns="" id="{CBA0A588-0084-42D8-AEB0-ED9F3FFFF209}"/>
                  </a:ext>
                </a:extLst>
              </p:cNvPr>
              <p:cNvSpPr/>
              <p:nvPr/>
            </p:nvSpPr>
            <p:spPr>
              <a:xfrm rot="5400000">
                <a:off x="5602538" y="-2295368"/>
                <a:ext cx="986924" cy="12192000"/>
              </a:xfrm>
              <a:prstGeom prst="round2SameRect">
                <a:avLst>
                  <a:gd name="adj1" fmla="val 4584"/>
                  <a:gd name="adj2" fmla="val 0"/>
                </a:avLst>
              </a:prstGeom>
              <a:gradFill>
                <a:gsLst>
                  <a:gs pos="52000">
                    <a:schemeClr val="tx2"/>
                  </a:gs>
                  <a:gs pos="0">
                    <a:srgbClr val="F45967"/>
                  </a:gs>
                  <a:gs pos="100000">
                    <a:schemeClr val="accent1"/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0" name="Скругленный прямоугольник 19"/>
              <p:cNvSpPr/>
              <p:nvPr/>
            </p:nvSpPr>
            <p:spPr>
              <a:xfrm>
                <a:off x="349939" y="3044058"/>
                <a:ext cx="1783661" cy="1662413"/>
              </a:xfrm>
              <a:prstGeom prst="roundRect">
                <a:avLst>
                  <a:gd name="adj" fmla="val 4279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1651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2422857" y="3615966"/>
                <a:ext cx="726683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b="1" dirty="0" smtClean="0">
                    <a:solidFill>
                      <a:schemeClr val="bg1"/>
                    </a:solidFill>
                  </a:rPr>
                  <a:t>Письмо </a:t>
                </a:r>
                <a:r>
                  <a:rPr lang="ru-RU" b="1" dirty="0">
                    <a:solidFill>
                      <a:schemeClr val="bg1"/>
                    </a:solidFill>
                  </a:rPr>
                  <a:t>Минпромторга России от 25.04.2023 N ПГ-12-3968</a:t>
                </a:r>
              </a:p>
            </p:txBody>
          </p:sp>
        </p:grpSp>
        <p:grpSp>
          <p:nvGrpSpPr>
            <p:cNvPr id="6" name="Группа 5"/>
            <p:cNvGrpSpPr/>
            <p:nvPr/>
          </p:nvGrpSpPr>
          <p:grpSpPr>
            <a:xfrm>
              <a:off x="806544" y="3077512"/>
              <a:ext cx="870449" cy="1093979"/>
              <a:chOff x="10537825" y="5078413"/>
              <a:chExt cx="460375" cy="573088"/>
            </a:xfrm>
            <a:solidFill>
              <a:schemeClr val="tx2"/>
            </a:solidFill>
          </p:grpSpPr>
          <p:sp>
            <p:nvSpPr>
              <p:cNvPr id="7" name="Freeform 325"/>
              <p:cNvSpPr>
                <a:spLocks noEditPoints="1"/>
              </p:cNvSpPr>
              <p:nvPr/>
            </p:nvSpPr>
            <p:spPr bwMode="auto">
              <a:xfrm>
                <a:off x="10537825" y="5078413"/>
                <a:ext cx="460375" cy="573088"/>
              </a:xfrm>
              <a:custGeom>
                <a:avLst/>
                <a:gdLst>
                  <a:gd name="T0" fmla="*/ 54 w 580"/>
                  <a:gd name="T1" fmla="*/ 72 h 723"/>
                  <a:gd name="T2" fmla="*/ 118 w 580"/>
                  <a:gd name="T3" fmla="*/ 10 h 723"/>
                  <a:gd name="T4" fmla="*/ 151 w 580"/>
                  <a:gd name="T5" fmla="*/ 0 h 723"/>
                  <a:gd name="T6" fmla="*/ 456 w 580"/>
                  <a:gd name="T7" fmla="*/ 0 h 723"/>
                  <a:gd name="T8" fmla="*/ 490 w 580"/>
                  <a:gd name="T9" fmla="*/ 6 h 723"/>
                  <a:gd name="T10" fmla="*/ 505 w 580"/>
                  <a:gd name="T11" fmla="*/ 27 h 723"/>
                  <a:gd name="T12" fmla="*/ 509 w 580"/>
                  <a:gd name="T13" fmla="*/ 51 h 723"/>
                  <a:gd name="T14" fmla="*/ 543 w 580"/>
                  <a:gd name="T15" fmla="*/ 73 h 723"/>
                  <a:gd name="T16" fmla="*/ 558 w 580"/>
                  <a:gd name="T17" fmla="*/ 75 h 723"/>
                  <a:gd name="T18" fmla="*/ 573 w 580"/>
                  <a:gd name="T19" fmla="*/ 87 h 723"/>
                  <a:gd name="T20" fmla="*/ 578 w 580"/>
                  <a:gd name="T21" fmla="*/ 105 h 723"/>
                  <a:gd name="T22" fmla="*/ 580 w 580"/>
                  <a:gd name="T23" fmla="*/ 128 h 723"/>
                  <a:gd name="T24" fmla="*/ 580 w 580"/>
                  <a:gd name="T25" fmla="*/ 680 h 723"/>
                  <a:gd name="T26" fmla="*/ 571 w 580"/>
                  <a:gd name="T27" fmla="*/ 710 h 723"/>
                  <a:gd name="T28" fmla="*/ 541 w 580"/>
                  <a:gd name="T29" fmla="*/ 723 h 723"/>
                  <a:gd name="T30" fmla="*/ 325 w 580"/>
                  <a:gd name="T31" fmla="*/ 723 h 723"/>
                  <a:gd name="T32" fmla="*/ 112 w 580"/>
                  <a:gd name="T33" fmla="*/ 723 h 723"/>
                  <a:gd name="T34" fmla="*/ 84 w 580"/>
                  <a:gd name="T35" fmla="*/ 712 h 723"/>
                  <a:gd name="T36" fmla="*/ 73 w 580"/>
                  <a:gd name="T37" fmla="*/ 685 h 723"/>
                  <a:gd name="T38" fmla="*/ 73 w 580"/>
                  <a:gd name="T39" fmla="*/ 663 h 723"/>
                  <a:gd name="T40" fmla="*/ 52 w 580"/>
                  <a:gd name="T41" fmla="*/ 650 h 723"/>
                  <a:gd name="T42" fmla="*/ 15 w 580"/>
                  <a:gd name="T43" fmla="*/ 644 h 723"/>
                  <a:gd name="T44" fmla="*/ 0 w 580"/>
                  <a:gd name="T45" fmla="*/ 627 h 723"/>
                  <a:gd name="T46" fmla="*/ 24 w 580"/>
                  <a:gd name="T47" fmla="*/ 146 h 723"/>
                  <a:gd name="T48" fmla="*/ 22 w 580"/>
                  <a:gd name="T49" fmla="*/ 161 h 723"/>
                  <a:gd name="T50" fmla="*/ 24 w 580"/>
                  <a:gd name="T51" fmla="*/ 614 h 723"/>
                  <a:gd name="T52" fmla="*/ 34 w 580"/>
                  <a:gd name="T53" fmla="*/ 624 h 723"/>
                  <a:gd name="T54" fmla="*/ 50 w 580"/>
                  <a:gd name="T55" fmla="*/ 627 h 723"/>
                  <a:gd name="T56" fmla="*/ 455 w 580"/>
                  <a:gd name="T57" fmla="*/ 627 h 723"/>
                  <a:gd name="T58" fmla="*/ 477 w 580"/>
                  <a:gd name="T59" fmla="*/ 622 h 723"/>
                  <a:gd name="T60" fmla="*/ 483 w 580"/>
                  <a:gd name="T61" fmla="*/ 599 h 723"/>
                  <a:gd name="T62" fmla="*/ 483 w 580"/>
                  <a:gd name="T63" fmla="*/ 51 h 723"/>
                  <a:gd name="T64" fmla="*/ 479 w 580"/>
                  <a:gd name="T65" fmla="*/ 32 h 723"/>
                  <a:gd name="T66" fmla="*/ 466 w 580"/>
                  <a:gd name="T67" fmla="*/ 25 h 723"/>
                  <a:gd name="T68" fmla="*/ 168 w 580"/>
                  <a:gd name="T69" fmla="*/ 25 h 723"/>
                  <a:gd name="T70" fmla="*/ 146 w 580"/>
                  <a:gd name="T71" fmla="*/ 25 h 723"/>
                  <a:gd name="T72" fmla="*/ 146 w 580"/>
                  <a:gd name="T73" fmla="*/ 111 h 723"/>
                  <a:gd name="T74" fmla="*/ 135 w 580"/>
                  <a:gd name="T75" fmla="*/ 135 h 723"/>
                  <a:gd name="T76" fmla="*/ 110 w 580"/>
                  <a:gd name="T77" fmla="*/ 146 h 723"/>
                  <a:gd name="T78" fmla="*/ 24 w 580"/>
                  <a:gd name="T79" fmla="*/ 146 h 723"/>
                  <a:gd name="T80" fmla="*/ 509 w 580"/>
                  <a:gd name="T81" fmla="*/ 98 h 723"/>
                  <a:gd name="T82" fmla="*/ 509 w 580"/>
                  <a:gd name="T83" fmla="*/ 599 h 723"/>
                  <a:gd name="T84" fmla="*/ 505 w 580"/>
                  <a:gd name="T85" fmla="*/ 624 h 723"/>
                  <a:gd name="T86" fmla="*/ 492 w 580"/>
                  <a:gd name="T87" fmla="*/ 644 h 723"/>
                  <a:gd name="T88" fmla="*/ 458 w 580"/>
                  <a:gd name="T89" fmla="*/ 650 h 723"/>
                  <a:gd name="T90" fmla="*/ 121 w 580"/>
                  <a:gd name="T91" fmla="*/ 650 h 723"/>
                  <a:gd name="T92" fmla="*/ 95 w 580"/>
                  <a:gd name="T93" fmla="*/ 678 h 723"/>
                  <a:gd name="T94" fmla="*/ 105 w 580"/>
                  <a:gd name="T95" fmla="*/ 697 h 723"/>
                  <a:gd name="T96" fmla="*/ 140 w 580"/>
                  <a:gd name="T97" fmla="*/ 700 h 723"/>
                  <a:gd name="T98" fmla="*/ 541 w 580"/>
                  <a:gd name="T99" fmla="*/ 699 h 723"/>
                  <a:gd name="T100" fmla="*/ 552 w 580"/>
                  <a:gd name="T101" fmla="*/ 691 h 723"/>
                  <a:gd name="T102" fmla="*/ 556 w 580"/>
                  <a:gd name="T103" fmla="*/ 672 h 723"/>
                  <a:gd name="T104" fmla="*/ 554 w 580"/>
                  <a:gd name="T105" fmla="*/ 113 h 723"/>
                  <a:gd name="T106" fmla="*/ 543 w 580"/>
                  <a:gd name="T107" fmla="*/ 98 h 723"/>
                  <a:gd name="T108" fmla="*/ 509 w 580"/>
                  <a:gd name="T109" fmla="*/ 98 h 723"/>
                  <a:gd name="T110" fmla="*/ 77 w 580"/>
                  <a:gd name="T111" fmla="*/ 120 h 723"/>
                  <a:gd name="T112" fmla="*/ 110 w 580"/>
                  <a:gd name="T113" fmla="*/ 118 h 723"/>
                  <a:gd name="T114" fmla="*/ 118 w 580"/>
                  <a:gd name="T115" fmla="*/ 109 h 723"/>
                  <a:gd name="T116" fmla="*/ 120 w 580"/>
                  <a:gd name="T117" fmla="*/ 47 h 723"/>
                  <a:gd name="T118" fmla="*/ 45 w 580"/>
                  <a:gd name="T119" fmla="*/ 120 h 7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580" h="723">
                    <a:moveTo>
                      <a:pt x="0" y="124"/>
                    </a:moveTo>
                    <a:lnTo>
                      <a:pt x="0" y="124"/>
                    </a:lnTo>
                    <a:lnTo>
                      <a:pt x="54" y="72"/>
                    </a:lnTo>
                    <a:lnTo>
                      <a:pt x="108" y="17"/>
                    </a:lnTo>
                    <a:lnTo>
                      <a:pt x="108" y="17"/>
                    </a:lnTo>
                    <a:lnTo>
                      <a:pt x="118" y="10"/>
                    </a:lnTo>
                    <a:lnTo>
                      <a:pt x="129" y="4"/>
                    </a:lnTo>
                    <a:lnTo>
                      <a:pt x="138" y="2"/>
                    </a:lnTo>
                    <a:lnTo>
                      <a:pt x="151" y="0"/>
                    </a:lnTo>
                    <a:lnTo>
                      <a:pt x="151" y="0"/>
                    </a:lnTo>
                    <a:lnTo>
                      <a:pt x="456" y="0"/>
                    </a:lnTo>
                    <a:lnTo>
                      <a:pt x="456" y="0"/>
                    </a:lnTo>
                    <a:lnTo>
                      <a:pt x="470" y="2"/>
                    </a:lnTo>
                    <a:lnTo>
                      <a:pt x="481" y="4"/>
                    </a:lnTo>
                    <a:lnTo>
                      <a:pt x="490" y="6"/>
                    </a:lnTo>
                    <a:lnTo>
                      <a:pt x="498" y="12"/>
                    </a:lnTo>
                    <a:lnTo>
                      <a:pt x="501" y="19"/>
                    </a:lnTo>
                    <a:lnTo>
                      <a:pt x="505" y="27"/>
                    </a:lnTo>
                    <a:lnTo>
                      <a:pt x="507" y="38"/>
                    </a:lnTo>
                    <a:lnTo>
                      <a:pt x="509" y="51"/>
                    </a:lnTo>
                    <a:lnTo>
                      <a:pt x="509" y="51"/>
                    </a:lnTo>
                    <a:lnTo>
                      <a:pt x="509" y="73"/>
                    </a:lnTo>
                    <a:lnTo>
                      <a:pt x="509" y="73"/>
                    </a:lnTo>
                    <a:lnTo>
                      <a:pt x="543" y="73"/>
                    </a:lnTo>
                    <a:lnTo>
                      <a:pt x="543" y="73"/>
                    </a:lnTo>
                    <a:lnTo>
                      <a:pt x="550" y="73"/>
                    </a:lnTo>
                    <a:lnTo>
                      <a:pt x="558" y="75"/>
                    </a:lnTo>
                    <a:lnTo>
                      <a:pt x="563" y="79"/>
                    </a:lnTo>
                    <a:lnTo>
                      <a:pt x="567" y="83"/>
                    </a:lnTo>
                    <a:lnTo>
                      <a:pt x="573" y="87"/>
                    </a:lnTo>
                    <a:lnTo>
                      <a:pt x="574" y="92"/>
                    </a:lnTo>
                    <a:lnTo>
                      <a:pt x="578" y="105"/>
                    </a:lnTo>
                    <a:lnTo>
                      <a:pt x="578" y="105"/>
                    </a:lnTo>
                    <a:lnTo>
                      <a:pt x="580" y="116"/>
                    </a:lnTo>
                    <a:lnTo>
                      <a:pt x="580" y="128"/>
                    </a:lnTo>
                    <a:lnTo>
                      <a:pt x="580" y="128"/>
                    </a:lnTo>
                    <a:lnTo>
                      <a:pt x="580" y="667"/>
                    </a:lnTo>
                    <a:lnTo>
                      <a:pt x="580" y="667"/>
                    </a:lnTo>
                    <a:lnTo>
                      <a:pt x="580" y="680"/>
                    </a:lnTo>
                    <a:lnTo>
                      <a:pt x="578" y="691"/>
                    </a:lnTo>
                    <a:lnTo>
                      <a:pt x="574" y="702"/>
                    </a:lnTo>
                    <a:lnTo>
                      <a:pt x="571" y="710"/>
                    </a:lnTo>
                    <a:lnTo>
                      <a:pt x="563" y="715"/>
                    </a:lnTo>
                    <a:lnTo>
                      <a:pt x="554" y="719"/>
                    </a:lnTo>
                    <a:lnTo>
                      <a:pt x="541" y="723"/>
                    </a:lnTo>
                    <a:lnTo>
                      <a:pt x="526" y="723"/>
                    </a:lnTo>
                    <a:lnTo>
                      <a:pt x="526" y="723"/>
                    </a:lnTo>
                    <a:lnTo>
                      <a:pt x="325" y="723"/>
                    </a:lnTo>
                    <a:lnTo>
                      <a:pt x="125" y="723"/>
                    </a:lnTo>
                    <a:lnTo>
                      <a:pt x="125" y="723"/>
                    </a:lnTo>
                    <a:lnTo>
                      <a:pt x="112" y="723"/>
                    </a:lnTo>
                    <a:lnTo>
                      <a:pt x="101" y="721"/>
                    </a:lnTo>
                    <a:lnTo>
                      <a:pt x="92" y="717"/>
                    </a:lnTo>
                    <a:lnTo>
                      <a:pt x="84" y="712"/>
                    </a:lnTo>
                    <a:lnTo>
                      <a:pt x="78" y="704"/>
                    </a:lnTo>
                    <a:lnTo>
                      <a:pt x="75" y="697"/>
                    </a:lnTo>
                    <a:lnTo>
                      <a:pt x="73" y="685"/>
                    </a:lnTo>
                    <a:lnTo>
                      <a:pt x="73" y="672"/>
                    </a:lnTo>
                    <a:lnTo>
                      <a:pt x="73" y="672"/>
                    </a:lnTo>
                    <a:lnTo>
                      <a:pt x="73" y="663"/>
                    </a:lnTo>
                    <a:lnTo>
                      <a:pt x="73" y="650"/>
                    </a:lnTo>
                    <a:lnTo>
                      <a:pt x="73" y="650"/>
                    </a:lnTo>
                    <a:lnTo>
                      <a:pt x="52" y="650"/>
                    </a:lnTo>
                    <a:lnTo>
                      <a:pt x="32" y="650"/>
                    </a:lnTo>
                    <a:lnTo>
                      <a:pt x="22" y="648"/>
                    </a:lnTo>
                    <a:lnTo>
                      <a:pt x="15" y="644"/>
                    </a:lnTo>
                    <a:lnTo>
                      <a:pt x="7" y="637"/>
                    </a:lnTo>
                    <a:lnTo>
                      <a:pt x="0" y="627"/>
                    </a:lnTo>
                    <a:lnTo>
                      <a:pt x="0" y="627"/>
                    </a:lnTo>
                    <a:lnTo>
                      <a:pt x="0" y="124"/>
                    </a:lnTo>
                    <a:lnTo>
                      <a:pt x="0" y="124"/>
                    </a:lnTo>
                    <a:close/>
                    <a:moveTo>
                      <a:pt x="24" y="146"/>
                    </a:moveTo>
                    <a:lnTo>
                      <a:pt x="24" y="146"/>
                    </a:lnTo>
                    <a:lnTo>
                      <a:pt x="22" y="161"/>
                    </a:lnTo>
                    <a:lnTo>
                      <a:pt x="22" y="161"/>
                    </a:lnTo>
                    <a:lnTo>
                      <a:pt x="22" y="601"/>
                    </a:lnTo>
                    <a:lnTo>
                      <a:pt x="22" y="601"/>
                    </a:lnTo>
                    <a:lnTo>
                      <a:pt x="24" y="614"/>
                    </a:lnTo>
                    <a:lnTo>
                      <a:pt x="26" y="618"/>
                    </a:lnTo>
                    <a:lnTo>
                      <a:pt x="30" y="622"/>
                    </a:lnTo>
                    <a:lnTo>
                      <a:pt x="34" y="624"/>
                    </a:lnTo>
                    <a:lnTo>
                      <a:pt x="37" y="626"/>
                    </a:lnTo>
                    <a:lnTo>
                      <a:pt x="50" y="627"/>
                    </a:lnTo>
                    <a:lnTo>
                      <a:pt x="50" y="627"/>
                    </a:lnTo>
                    <a:lnTo>
                      <a:pt x="252" y="627"/>
                    </a:lnTo>
                    <a:lnTo>
                      <a:pt x="455" y="627"/>
                    </a:lnTo>
                    <a:lnTo>
                      <a:pt x="455" y="627"/>
                    </a:lnTo>
                    <a:lnTo>
                      <a:pt x="468" y="626"/>
                    </a:lnTo>
                    <a:lnTo>
                      <a:pt x="473" y="624"/>
                    </a:lnTo>
                    <a:lnTo>
                      <a:pt x="477" y="622"/>
                    </a:lnTo>
                    <a:lnTo>
                      <a:pt x="479" y="618"/>
                    </a:lnTo>
                    <a:lnTo>
                      <a:pt x="481" y="612"/>
                    </a:lnTo>
                    <a:lnTo>
                      <a:pt x="483" y="599"/>
                    </a:lnTo>
                    <a:lnTo>
                      <a:pt x="483" y="599"/>
                    </a:lnTo>
                    <a:lnTo>
                      <a:pt x="481" y="326"/>
                    </a:lnTo>
                    <a:lnTo>
                      <a:pt x="483" y="51"/>
                    </a:lnTo>
                    <a:lnTo>
                      <a:pt x="483" y="51"/>
                    </a:lnTo>
                    <a:lnTo>
                      <a:pt x="481" y="38"/>
                    </a:lnTo>
                    <a:lnTo>
                      <a:pt x="479" y="32"/>
                    </a:lnTo>
                    <a:lnTo>
                      <a:pt x="475" y="29"/>
                    </a:lnTo>
                    <a:lnTo>
                      <a:pt x="471" y="27"/>
                    </a:lnTo>
                    <a:lnTo>
                      <a:pt x="466" y="25"/>
                    </a:lnTo>
                    <a:lnTo>
                      <a:pt x="453" y="23"/>
                    </a:lnTo>
                    <a:lnTo>
                      <a:pt x="453" y="23"/>
                    </a:lnTo>
                    <a:lnTo>
                      <a:pt x="168" y="25"/>
                    </a:lnTo>
                    <a:lnTo>
                      <a:pt x="168" y="25"/>
                    </a:lnTo>
                    <a:lnTo>
                      <a:pt x="146" y="25"/>
                    </a:lnTo>
                    <a:lnTo>
                      <a:pt x="146" y="25"/>
                    </a:lnTo>
                    <a:lnTo>
                      <a:pt x="146" y="102"/>
                    </a:lnTo>
                    <a:lnTo>
                      <a:pt x="146" y="102"/>
                    </a:lnTo>
                    <a:lnTo>
                      <a:pt x="146" y="111"/>
                    </a:lnTo>
                    <a:lnTo>
                      <a:pt x="142" y="120"/>
                    </a:lnTo>
                    <a:lnTo>
                      <a:pt x="140" y="128"/>
                    </a:lnTo>
                    <a:lnTo>
                      <a:pt x="135" y="135"/>
                    </a:lnTo>
                    <a:lnTo>
                      <a:pt x="127" y="141"/>
                    </a:lnTo>
                    <a:lnTo>
                      <a:pt x="120" y="143"/>
                    </a:lnTo>
                    <a:lnTo>
                      <a:pt x="110" y="146"/>
                    </a:lnTo>
                    <a:lnTo>
                      <a:pt x="99" y="146"/>
                    </a:lnTo>
                    <a:lnTo>
                      <a:pt x="99" y="146"/>
                    </a:lnTo>
                    <a:lnTo>
                      <a:pt x="24" y="146"/>
                    </a:lnTo>
                    <a:lnTo>
                      <a:pt x="24" y="146"/>
                    </a:lnTo>
                    <a:close/>
                    <a:moveTo>
                      <a:pt x="509" y="98"/>
                    </a:moveTo>
                    <a:lnTo>
                      <a:pt x="509" y="98"/>
                    </a:lnTo>
                    <a:lnTo>
                      <a:pt x="509" y="124"/>
                    </a:lnTo>
                    <a:lnTo>
                      <a:pt x="509" y="124"/>
                    </a:lnTo>
                    <a:lnTo>
                      <a:pt x="509" y="599"/>
                    </a:lnTo>
                    <a:lnTo>
                      <a:pt x="509" y="599"/>
                    </a:lnTo>
                    <a:lnTo>
                      <a:pt x="507" y="612"/>
                    </a:lnTo>
                    <a:lnTo>
                      <a:pt x="505" y="624"/>
                    </a:lnTo>
                    <a:lnTo>
                      <a:pt x="503" y="633"/>
                    </a:lnTo>
                    <a:lnTo>
                      <a:pt x="498" y="639"/>
                    </a:lnTo>
                    <a:lnTo>
                      <a:pt x="492" y="644"/>
                    </a:lnTo>
                    <a:lnTo>
                      <a:pt x="483" y="648"/>
                    </a:lnTo>
                    <a:lnTo>
                      <a:pt x="471" y="650"/>
                    </a:lnTo>
                    <a:lnTo>
                      <a:pt x="458" y="650"/>
                    </a:lnTo>
                    <a:lnTo>
                      <a:pt x="458" y="650"/>
                    </a:lnTo>
                    <a:lnTo>
                      <a:pt x="121" y="650"/>
                    </a:lnTo>
                    <a:lnTo>
                      <a:pt x="121" y="650"/>
                    </a:lnTo>
                    <a:lnTo>
                      <a:pt x="97" y="650"/>
                    </a:lnTo>
                    <a:lnTo>
                      <a:pt x="97" y="650"/>
                    </a:lnTo>
                    <a:lnTo>
                      <a:pt x="95" y="678"/>
                    </a:lnTo>
                    <a:lnTo>
                      <a:pt x="97" y="687"/>
                    </a:lnTo>
                    <a:lnTo>
                      <a:pt x="99" y="693"/>
                    </a:lnTo>
                    <a:lnTo>
                      <a:pt x="105" y="697"/>
                    </a:lnTo>
                    <a:lnTo>
                      <a:pt x="114" y="699"/>
                    </a:lnTo>
                    <a:lnTo>
                      <a:pt x="140" y="700"/>
                    </a:lnTo>
                    <a:lnTo>
                      <a:pt x="140" y="700"/>
                    </a:lnTo>
                    <a:lnTo>
                      <a:pt x="528" y="700"/>
                    </a:lnTo>
                    <a:lnTo>
                      <a:pt x="528" y="700"/>
                    </a:lnTo>
                    <a:lnTo>
                      <a:pt x="541" y="699"/>
                    </a:lnTo>
                    <a:lnTo>
                      <a:pt x="544" y="697"/>
                    </a:lnTo>
                    <a:lnTo>
                      <a:pt x="548" y="695"/>
                    </a:lnTo>
                    <a:lnTo>
                      <a:pt x="552" y="691"/>
                    </a:lnTo>
                    <a:lnTo>
                      <a:pt x="554" y="685"/>
                    </a:lnTo>
                    <a:lnTo>
                      <a:pt x="556" y="672"/>
                    </a:lnTo>
                    <a:lnTo>
                      <a:pt x="556" y="672"/>
                    </a:lnTo>
                    <a:lnTo>
                      <a:pt x="556" y="137"/>
                    </a:lnTo>
                    <a:lnTo>
                      <a:pt x="556" y="137"/>
                    </a:lnTo>
                    <a:lnTo>
                      <a:pt x="554" y="113"/>
                    </a:lnTo>
                    <a:lnTo>
                      <a:pt x="552" y="105"/>
                    </a:lnTo>
                    <a:lnTo>
                      <a:pt x="548" y="100"/>
                    </a:lnTo>
                    <a:lnTo>
                      <a:pt x="543" y="98"/>
                    </a:lnTo>
                    <a:lnTo>
                      <a:pt x="535" y="96"/>
                    </a:lnTo>
                    <a:lnTo>
                      <a:pt x="509" y="98"/>
                    </a:lnTo>
                    <a:lnTo>
                      <a:pt x="509" y="98"/>
                    </a:lnTo>
                    <a:close/>
                    <a:moveTo>
                      <a:pt x="45" y="120"/>
                    </a:moveTo>
                    <a:lnTo>
                      <a:pt x="45" y="120"/>
                    </a:lnTo>
                    <a:lnTo>
                      <a:pt x="77" y="120"/>
                    </a:lnTo>
                    <a:lnTo>
                      <a:pt x="107" y="120"/>
                    </a:lnTo>
                    <a:lnTo>
                      <a:pt x="107" y="120"/>
                    </a:lnTo>
                    <a:lnTo>
                      <a:pt x="110" y="118"/>
                    </a:lnTo>
                    <a:lnTo>
                      <a:pt x="114" y="115"/>
                    </a:lnTo>
                    <a:lnTo>
                      <a:pt x="118" y="113"/>
                    </a:lnTo>
                    <a:lnTo>
                      <a:pt x="118" y="109"/>
                    </a:lnTo>
                    <a:lnTo>
                      <a:pt x="118" y="109"/>
                    </a:lnTo>
                    <a:lnTo>
                      <a:pt x="120" y="79"/>
                    </a:lnTo>
                    <a:lnTo>
                      <a:pt x="120" y="47"/>
                    </a:lnTo>
                    <a:lnTo>
                      <a:pt x="120" y="47"/>
                    </a:lnTo>
                    <a:lnTo>
                      <a:pt x="45" y="120"/>
                    </a:lnTo>
                    <a:lnTo>
                      <a:pt x="45" y="1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8" name="Freeform 326"/>
              <p:cNvSpPr>
                <a:spLocks/>
              </p:cNvSpPr>
              <p:nvPr/>
            </p:nvSpPr>
            <p:spPr bwMode="auto">
              <a:xfrm>
                <a:off x="10596563" y="5430838"/>
                <a:ext cx="287338" cy="22225"/>
              </a:xfrm>
              <a:custGeom>
                <a:avLst/>
                <a:gdLst>
                  <a:gd name="T0" fmla="*/ 177 w 361"/>
                  <a:gd name="T1" fmla="*/ 28 h 28"/>
                  <a:gd name="T2" fmla="*/ 177 w 361"/>
                  <a:gd name="T3" fmla="*/ 28 h 28"/>
                  <a:gd name="T4" fmla="*/ 99 w 361"/>
                  <a:gd name="T5" fmla="*/ 28 h 28"/>
                  <a:gd name="T6" fmla="*/ 22 w 361"/>
                  <a:gd name="T7" fmla="*/ 26 h 28"/>
                  <a:gd name="T8" fmla="*/ 22 w 361"/>
                  <a:gd name="T9" fmla="*/ 26 h 28"/>
                  <a:gd name="T10" fmla="*/ 15 w 361"/>
                  <a:gd name="T11" fmla="*/ 26 h 28"/>
                  <a:gd name="T12" fmla="*/ 7 w 361"/>
                  <a:gd name="T13" fmla="*/ 22 h 28"/>
                  <a:gd name="T14" fmla="*/ 2 w 361"/>
                  <a:gd name="T15" fmla="*/ 19 h 28"/>
                  <a:gd name="T16" fmla="*/ 0 w 361"/>
                  <a:gd name="T17" fmla="*/ 15 h 28"/>
                  <a:gd name="T18" fmla="*/ 0 w 361"/>
                  <a:gd name="T19" fmla="*/ 15 h 28"/>
                  <a:gd name="T20" fmla="*/ 0 w 361"/>
                  <a:gd name="T21" fmla="*/ 9 h 28"/>
                  <a:gd name="T22" fmla="*/ 0 w 361"/>
                  <a:gd name="T23" fmla="*/ 6 h 28"/>
                  <a:gd name="T24" fmla="*/ 3 w 361"/>
                  <a:gd name="T25" fmla="*/ 4 h 28"/>
                  <a:gd name="T26" fmla="*/ 5 w 361"/>
                  <a:gd name="T27" fmla="*/ 2 h 28"/>
                  <a:gd name="T28" fmla="*/ 13 w 361"/>
                  <a:gd name="T29" fmla="*/ 0 h 28"/>
                  <a:gd name="T30" fmla="*/ 22 w 361"/>
                  <a:gd name="T31" fmla="*/ 0 h 28"/>
                  <a:gd name="T32" fmla="*/ 22 w 361"/>
                  <a:gd name="T33" fmla="*/ 0 h 28"/>
                  <a:gd name="T34" fmla="*/ 335 w 361"/>
                  <a:gd name="T35" fmla="*/ 2 h 28"/>
                  <a:gd name="T36" fmla="*/ 335 w 361"/>
                  <a:gd name="T37" fmla="*/ 2 h 28"/>
                  <a:gd name="T38" fmla="*/ 340 w 361"/>
                  <a:gd name="T39" fmla="*/ 2 h 28"/>
                  <a:gd name="T40" fmla="*/ 348 w 361"/>
                  <a:gd name="T41" fmla="*/ 6 h 28"/>
                  <a:gd name="T42" fmla="*/ 361 w 361"/>
                  <a:gd name="T43" fmla="*/ 15 h 28"/>
                  <a:gd name="T44" fmla="*/ 361 w 361"/>
                  <a:gd name="T45" fmla="*/ 15 h 28"/>
                  <a:gd name="T46" fmla="*/ 348 w 361"/>
                  <a:gd name="T47" fmla="*/ 22 h 28"/>
                  <a:gd name="T48" fmla="*/ 340 w 361"/>
                  <a:gd name="T49" fmla="*/ 24 h 28"/>
                  <a:gd name="T50" fmla="*/ 335 w 361"/>
                  <a:gd name="T51" fmla="*/ 26 h 28"/>
                  <a:gd name="T52" fmla="*/ 335 w 361"/>
                  <a:gd name="T53" fmla="*/ 26 h 28"/>
                  <a:gd name="T54" fmla="*/ 256 w 361"/>
                  <a:gd name="T55" fmla="*/ 28 h 28"/>
                  <a:gd name="T56" fmla="*/ 177 w 361"/>
                  <a:gd name="T57" fmla="*/ 28 h 28"/>
                  <a:gd name="T58" fmla="*/ 177 w 361"/>
                  <a:gd name="T5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61" h="28">
                    <a:moveTo>
                      <a:pt x="177" y="28"/>
                    </a:moveTo>
                    <a:lnTo>
                      <a:pt x="177" y="28"/>
                    </a:lnTo>
                    <a:lnTo>
                      <a:pt x="99" y="28"/>
                    </a:lnTo>
                    <a:lnTo>
                      <a:pt x="22" y="26"/>
                    </a:lnTo>
                    <a:lnTo>
                      <a:pt x="22" y="26"/>
                    </a:lnTo>
                    <a:lnTo>
                      <a:pt x="15" y="26"/>
                    </a:lnTo>
                    <a:lnTo>
                      <a:pt x="7" y="22"/>
                    </a:lnTo>
                    <a:lnTo>
                      <a:pt x="2" y="19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0" y="9"/>
                    </a:lnTo>
                    <a:lnTo>
                      <a:pt x="0" y="6"/>
                    </a:lnTo>
                    <a:lnTo>
                      <a:pt x="3" y="4"/>
                    </a:lnTo>
                    <a:lnTo>
                      <a:pt x="5" y="2"/>
                    </a:lnTo>
                    <a:lnTo>
                      <a:pt x="13" y="0"/>
                    </a:lnTo>
                    <a:lnTo>
                      <a:pt x="22" y="0"/>
                    </a:lnTo>
                    <a:lnTo>
                      <a:pt x="22" y="0"/>
                    </a:lnTo>
                    <a:lnTo>
                      <a:pt x="335" y="2"/>
                    </a:lnTo>
                    <a:lnTo>
                      <a:pt x="335" y="2"/>
                    </a:lnTo>
                    <a:lnTo>
                      <a:pt x="340" y="2"/>
                    </a:lnTo>
                    <a:lnTo>
                      <a:pt x="348" y="6"/>
                    </a:lnTo>
                    <a:lnTo>
                      <a:pt x="361" y="15"/>
                    </a:lnTo>
                    <a:lnTo>
                      <a:pt x="361" y="15"/>
                    </a:lnTo>
                    <a:lnTo>
                      <a:pt x="348" y="22"/>
                    </a:lnTo>
                    <a:lnTo>
                      <a:pt x="340" y="24"/>
                    </a:lnTo>
                    <a:lnTo>
                      <a:pt x="335" y="26"/>
                    </a:lnTo>
                    <a:lnTo>
                      <a:pt x="335" y="26"/>
                    </a:lnTo>
                    <a:lnTo>
                      <a:pt x="256" y="28"/>
                    </a:lnTo>
                    <a:lnTo>
                      <a:pt x="177" y="28"/>
                    </a:lnTo>
                    <a:lnTo>
                      <a:pt x="177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9" name="Freeform 327"/>
              <p:cNvSpPr>
                <a:spLocks/>
              </p:cNvSpPr>
              <p:nvPr/>
            </p:nvSpPr>
            <p:spPr bwMode="auto">
              <a:xfrm>
                <a:off x="10594975" y="5241925"/>
                <a:ext cx="288925" cy="17463"/>
              </a:xfrm>
              <a:custGeom>
                <a:avLst/>
                <a:gdLst>
                  <a:gd name="T0" fmla="*/ 181 w 363"/>
                  <a:gd name="T1" fmla="*/ 0 h 23"/>
                  <a:gd name="T2" fmla="*/ 181 w 363"/>
                  <a:gd name="T3" fmla="*/ 0 h 23"/>
                  <a:gd name="T4" fmla="*/ 262 w 363"/>
                  <a:gd name="T5" fmla="*/ 0 h 23"/>
                  <a:gd name="T6" fmla="*/ 340 w 363"/>
                  <a:gd name="T7" fmla="*/ 0 h 23"/>
                  <a:gd name="T8" fmla="*/ 340 w 363"/>
                  <a:gd name="T9" fmla="*/ 0 h 23"/>
                  <a:gd name="T10" fmla="*/ 346 w 363"/>
                  <a:gd name="T11" fmla="*/ 2 h 23"/>
                  <a:gd name="T12" fmla="*/ 352 w 363"/>
                  <a:gd name="T13" fmla="*/ 6 h 23"/>
                  <a:gd name="T14" fmla="*/ 363 w 363"/>
                  <a:gd name="T15" fmla="*/ 12 h 23"/>
                  <a:gd name="T16" fmla="*/ 363 w 363"/>
                  <a:gd name="T17" fmla="*/ 12 h 23"/>
                  <a:gd name="T18" fmla="*/ 352 w 363"/>
                  <a:gd name="T19" fmla="*/ 19 h 23"/>
                  <a:gd name="T20" fmla="*/ 346 w 363"/>
                  <a:gd name="T21" fmla="*/ 21 h 23"/>
                  <a:gd name="T22" fmla="*/ 340 w 363"/>
                  <a:gd name="T23" fmla="*/ 23 h 23"/>
                  <a:gd name="T24" fmla="*/ 340 w 363"/>
                  <a:gd name="T25" fmla="*/ 23 h 23"/>
                  <a:gd name="T26" fmla="*/ 20 w 363"/>
                  <a:gd name="T27" fmla="*/ 23 h 23"/>
                  <a:gd name="T28" fmla="*/ 20 w 363"/>
                  <a:gd name="T29" fmla="*/ 23 h 23"/>
                  <a:gd name="T30" fmla="*/ 17 w 363"/>
                  <a:gd name="T31" fmla="*/ 21 h 23"/>
                  <a:gd name="T32" fmla="*/ 11 w 363"/>
                  <a:gd name="T33" fmla="*/ 19 h 23"/>
                  <a:gd name="T34" fmla="*/ 0 w 363"/>
                  <a:gd name="T35" fmla="*/ 12 h 23"/>
                  <a:gd name="T36" fmla="*/ 0 w 363"/>
                  <a:gd name="T37" fmla="*/ 12 h 23"/>
                  <a:gd name="T38" fmla="*/ 11 w 363"/>
                  <a:gd name="T39" fmla="*/ 4 h 23"/>
                  <a:gd name="T40" fmla="*/ 17 w 363"/>
                  <a:gd name="T41" fmla="*/ 2 h 23"/>
                  <a:gd name="T42" fmla="*/ 20 w 363"/>
                  <a:gd name="T43" fmla="*/ 0 h 23"/>
                  <a:gd name="T44" fmla="*/ 20 w 363"/>
                  <a:gd name="T45" fmla="*/ 0 h 23"/>
                  <a:gd name="T46" fmla="*/ 181 w 363"/>
                  <a:gd name="T47" fmla="*/ 0 h 23"/>
                  <a:gd name="T48" fmla="*/ 181 w 363"/>
                  <a:gd name="T4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63" h="23">
                    <a:moveTo>
                      <a:pt x="181" y="0"/>
                    </a:moveTo>
                    <a:lnTo>
                      <a:pt x="181" y="0"/>
                    </a:lnTo>
                    <a:lnTo>
                      <a:pt x="262" y="0"/>
                    </a:lnTo>
                    <a:lnTo>
                      <a:pt x="340" y="0"/>
                    </a:lnTo>
                    <a:lnTo>
                      <a:pt x="340" y="0"/>
                    </a:lnTo>
                    <a:lnTo>
                      <a:pt x="346" y="2"/>
                    </a:lnTo>
                    <a:lnTo>
                      <a:pt x="352" y="6"/>
                    </a:lnTo>
                    <a:lnTo>
                      <a:pt x="363" y="12"/>
                    </a:lnTo>
                    <a:lnTo>
                      <a:pt x="363" y="12"/>
                    </a:lnTo>
                    <a:lnTo>
                      <a:pt x="352" y="19"/>
                    </a:lnTo>
                    <a:lnTo>
                      <a:pt x="346" y="21"/>
                    </a:lnTo>
                    <a:lnTo>
                      <a:pt x="340" y="23"/>
                    </a:lnTo>
                    <a:lnTo>
                      <a:pt x="340" y="23"/>
                    </a:lnTo>
                    <a:lnTo>
                      <a:pt x="20" y="23"/>
                    </a:lnTo>
                    <a:lnTo>
                      <a:pt x="20" y="23"/>
                    </a:lnTo>
                    <a:lnTo>
                      <a:pt x="17" y="21"/>
                    </a:lnTo>
                    <a:lnTo>
                      <a:pt x="11" y="19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11" y="4"/>
                    </a:lnTo>
                    <a:lnTo>
                      <a:pt x="17" y="2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181" y="0"/>
                    </a:lnTo>
                    <a:lnTo>
                      <a:pt x="18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0" name="Freeform 328"/>
              <p:cNvSpPr>
                <a:spLocks/>
              </p:cNvSpPr>
              <p:nvPr/>
            </p:nvSpPr>
            <p:spPr bwMode="auto">
              <a:xfrm>
                <a:off x="10690225" y="5335588"/>
                <a:ext cx="193675" cy="20638"/>
              </a:xfrm>
              <a:custGeom>
                <a:avLst/>
                <a:gdLst>
                  <a:gd name="T0" fmla="*/ 121 w 243"/>
                  <a:gd name="T1" fmla="*/ 26 h 26"/>
                  <a:gd name="T2" fmla="*/ 121 w 243"/>
                  <a:gd name="T3" fmla="*/ 26 h 26"/>
                  <a:gd name="T4" fmla="*/ 73 w 243"/>
                  <a:gd name="T5" fmla="*/ 26 h 26"/>
                  <a:gd name="T6" fmla="*/ 22 w 243"/>
                  <a:gd name="T7" fmla="*/ 25 h 26"/>
                  <a:gd name="T8" fmla="*/ 22 w 243"/>
                  <a:gd name="T9" fmla="*/ 25 h 26"/>
                  <a:gd name="T10" fmla="*/ 16 w 243"/>
                  <a:gd name="T11" fmla="*/ 25 h 26"/>
                  <a:gd name="T12" fmla="*/ 11 w 243"/>
                  <a:gd name="T13" fmla="*/ 21 h 26"/>
                  <a:gd name="T14" fmla="*/ 0 w 243"/>
                  <a:gd name="T15" fmla="*/ 13 h 26"/>
                  <a:gd name="T16" fmla="*/ 0 w 243"/>
                  <a:gd name="T17" fmla="*/ 13 h 26"/>
                  <a:gd name="T18" fmla="*/ 11 w 243"/>
                  <a:gd name="T19" fmla="*/ 6 h 26"/>
                  <a:gd name="T20" fmla="*/ 18 w 243"/>
                  <a:gd name="T21" fmla="*/ 2 h 26"/>
                  <a:gd name="T22" fmla="*/ 24 w 243"/>
                  <a:gd name="T23" fmla="*/ 2 h 26"/>
                  <a:gd name="T24" fmla="*/ 24 w 243"/>
                  <a:gd name="T25" fmla="*/ 2 h 26"/>
                  <a:gd name="T26" fmla="*/ 121 w 243"/>
                  <a:gd name="T27" fmla="*/ 0 h 26"/>
                  <a:gd name="T28" fmla="*/ 219 w 243"/>
                  <a:gd name="T29" fmla="*/ 2 h 26"/>
                  <a:gd name="T30" fmla="*/ 219 w 243"/>
                  <a:gd name="T31" fmla="*/ 2 h 26"/>
                  <a:gd name="T32" fmla="*/ 224 w 243"/>
                  <a:gd name="T33" fmla="*/ 2 h 26"/>
                  <a:gd name="T34" fmla="*/ 230 w 243"/>
                  <a:gd name="T35" fmla="*/ 6 h 26"/>
                  <a:gd name="T36" fmla="*/ 243 w 243"/>
                  <a:gd name="T37" fmla="*/ 13 h 26"/>
                  <a:gd name="T38" fmla="*/ 243 w 243"/>
                  <a:gd name="T39" fmla="*/ 13 h 26"/>
                  <a:gd name="T40" fmla="*/ 230 w 243"/>
                  <a:gd name="T41" fmla="*/ 21 h 26"/>
                  <a:gd name="T42" fmla="*/ 224 w 243"/>
                  <a:gd name="T43" fmla="*/ 25 h 26"/>
                  <a:gd name="T44" fmla="*/ 217 w 243"/>
                  <a:gd name="T45" fmla="*/ 25 h 26"/>
                  <a:gd name="T46" fmla="*/ 217 w 243"/>
                  <a:gd name="T47" fmla="*/ 25 h 26"/>
                  <a:gd name="T48" fmla="*/ 170 w 243"/>
                  <a:gd name="T49" fmla="*/ 26 h 26"/>
                  <a:gd name="T50" fmla="*/ 121 w 243"/>
                  <a:gd name="T51" fmla="*/ 26 h 26"/>
                  <a:gd name="T52" fmla="*/ 121 w 243"/>
                  <a:gd name="T53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43" h="26">
                    <a:moveTo>
                      <a:pt x="121" y="26"/>
                    </a:moveTo>
                    <a:lnTo>
                      <a:pt x="121" y="26"/>
                    </a:lnTo>
                    <a:lnTo>
                      <a:pt x="73" y="26"/>
                    </a:lnTo>
                    <a:lnTo>
                      <a:pt x="22" y="25"/>
                    </a:lnTo>
                    <a:lnTo>
                      <a:pt x="22" y="25"/>
                    </a:lnTo>
                    <a:lnTo>
                      <a:pt x="16" y="25"/>
                    </a:lnTo>
                    <a:lnTo>
                      <a:pt x="11" y="21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11" y="6"/>
                    </a:lnTo>
                    <a:lnTo>
                      <a:pt x="18" y="2"/>
                    </a:lnTo>
                    <a:lnTo>
                      <a:pt x="24" y="2"/>
                    </a:lnTo>
                    <a:lnTo>
                      <a:pt x="24" y="2"/>
                    </a:lnTo>
                    <a:lnTo>
                      <a:pt x="121" y="0"/>
                    </a:lnTo>
                    <a:lnTo>
                      <a:pt x="219" y="2"/>
                    </a:lnTo>
                    <a:lnTo>
                      <a:pt x="219" y="2"/>
                    </a:lnTo>
                    <a:lnTo>
                      <a:pt x="224" y="2"/>
                    </a:lnTo>
                    <a:lnTo>
                      <a:pt x="230" y="6"/>
                    </a:lnTo>
                    <a:lnTo>
                      <a:pt x="243" y="13"/>
                    </a:lnTo>
                    <a:lnTo>
                      <a:pt x="243" y="13"/>
                    </a:lnTo>
                    <a:lnTo>
                      <a:pt x="230" y="21"/>
                    </a:lnTo>
                    <a:lnTo>
                      <a:pt x="224" y="25"/>
                    </a:lnTo>
                    <a:lnTo>
                      <a:pt x="217" y="25"/>
                    </a:lnTo>
                    <a:lnTo>
                      <a:pt x="217" y="25"/>
                    </a:lnTo>
                    <a:lnTo>
                      <a:pt x="170" y="26"/>
                    </a:lnTo>
                    <a:lnTo>
                      <a:pt x="121" y="26"/>
                    </a:lnTo>
                    <a:lnTo>
                      <a:pt x="121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" name="Freeform 329"/>
              <p:cNvSpPr>
                <a:spLocks/>
              </p:cNvSpPr>
              <p:nvPr/>
            </p:nvSpPr>
            <p:spPr bwMode="auto">
              <a:xfrm>
                <a:off x="10594975" y="5289550"/>
                <a:ext cx="192088" cy="17463"/>
              </a:xfrm>
              <a:custGeom>
                <a:avLst/>
                <a:gdLst>
                  <a:gd name="T0" fmla="*/ 120 w 241"/>
                  <a:gd name="T1" fmla="*/ 23 h 23"/>
                  <a:gd name="T2" fmla="*/ 120 w 241"/>
                  <a:gd name="T3" fmla="*/ 23 h 23"/>
                  <a:gd name="T4" fmla="*/ 69 w 241"/>
                  <a:gd name="T5" fmla="*/ 23 h 23"/>
                  <a:gd name="T6" fmla="*/ 19 w 241"/>
                  <a:gd name="T7" fmla="*/ 23 h 23"/>
                  <a:gd name="T8" fmla="*/ 19 w 241"/>
                  <a:gd name="T9" fmla="*/ 23 h 23"/>
                  <a:gd name="T10" fmla="*/ 15 w 241"/>
                  <a:gd name="T11" fmla="*/ 21 h 23"/>
                  <a:gd name="T12" fmla="*/ 9 w 241"/>
                  <a:gd name="T13" fmla="*/ 19 h 23"/>
                  <a:gd name="T14" fmla="*/ 0 w 241"/>
                  <a:gd name="T15" fmla="*/ 11 h 23"/>
                  <a:gd name="T16" fmla="*/ 0 w 241"/>
                  <a:gd name="T17" fmla="*/ 11 h 23"/>
                  <a:gd name="T18" fmla="*/ 9 w 241"/>
                  <a:gd name="T19" fmla="*/ 4 h 23"/>
                  <a:gd name="T20" fmla="*/ 15 w 241"/>
                  <a:gd name="T21" fmla="*/ 2 h 23"/>
                  <a:gd name="T22" fmla="*/ 19 w 241"/>
                  <a:gd name="T23" fmla="*/ 0 h 23"/>
                  <a:gd name="T24" fmla="*/ 19 w 241"/>
                  <a:gd name="T25" fmla="*/ 0 h 23"/>
                  <a:gd name="T26" fmla="*/ 121 w 241"/>
                  <a:gd name="T27" fmla="*/ 0 h 23"/>
                  <a:gd name="T28" fmla="*/ 223 w 241"/>
                  <a:gd name="T29" fmla="*/ 0 h 23"/>
                  <a:gd name="T30" fmla="*/ 223 w 241"/>
                  <a:gd name="T31" fmla="*/ 0 h 23"/>
                  <a:gd name="T32" fmla="*/ 226 w 241"/>
                  <a:gd name="T33" fmla="*/ 2 h 23"/>
                  <a:gd name="T34" fmla="*/ 232 w 241"/>
                  <a:gd name="T35" fmla="*/ 4 h 23"/>
                  <a:gd name="T36" fmla="*/ 241 w 241"/>
                  <a:gd name="T37" fmla="*/ 11 h 23"/>
                  <a:gd name="T38" fmla="*/ 241 w 241"/>
                  <a:gd name="T39" fmla="*/ 11 h 23"/>
                  <a:gd name="T40" fmla="*/ 232 w 241"/>
                  <a:gd name="T41" fmla="*/ 19 h 23"/>
                  <a:gd name="T42" fmla="*/ 226 w 241"/>
                  <a:gd name="T43" fmla="*/ 21 h 23"/>
                  <a:gd name="T44" fmla="*/ 223 w 241"/>
                  <a:gd name="T45" fmla="*/ 23 h 23"/>
                  <a:gd name="T46" fmla="*/ 223 w 241"/>
                  <a:gd name="T47" fmla="*/ 23 h 23"/>
                  <a:gd name="T48" fmla="*/ 170 w 241"/>
                  <a:gd name="T49" fmla="*/ 23 h 23"/>
                  <a:gd name="T50" fmla="*/ 120 w 241"/>
                  <a:gd name="T51" fmla="*/ 23 h 23"/>
                  <a:gd name="T52" fmla="*/ 120 w 241"/>
                  <a:gd name="T5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41" h="23">
                    <a:moveTo>
                      <a:pt x="120" y="23"/>
                    </a:moveTo>
                    <a:lnTo>
                      <a:pt x="120" y="23"/>
                    </a:lnTo>
                    <a:lnTo>
                      <a:pt x="69" y="23"/>
                    </a:lnTo>
                    <a:lnTo>
                      <a:pt x="19" y="23"/>
                    </a:lnTo>
                    <a:lnTo>
                      <a:pt x="19" y="23"/>
                    </a:lnTo>
                    <a:lnTo>
                      <a:pt x="15" y="21"/>
                    </a:lnTo>
                    <a:lnTo>
                      <a:pt x="9" y="19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9" y="4"/>
                    </a:lnTo>
                    <a:lnTo>
                      <a:pt x="15" y="2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21" y="0"/>
                    </a:lnTo>
                    <a:lnTo>
                      <a:pt x="223" y="0"/>
                    </a:lnTo>
                    <a:lnTo>
                      <a:pt x="223" y="0"/>
                    </a:lnTo>
                    <a:lnTo>
                      <a:pt x="226" y="2"/>
                    </a:lnTo>
                    <a:lnTo>
                      <a:pt x="232" y="4"/>
                    </a:lnTo>
                    <a:lnTo>
                      <a:pt x="241" y="11"/>
                    </a:lnTo>
                    <a:lnTo>
                      <a:pt x="241" y="11"/>
                    </a:lnTo>
                    <a:lnTo>
                      <a:pt x="232" y="19"/>
                    </a:lnTo>
                    <a:lnTo>
                      <a:pt x="226" y="21"/>
                    </a:lnTo>
                    <a:lnTo>
                      <a:pt x="223" y="23"/>
                    </a:lnTo>
                    <a:lnTo>
                      <a:pt x="223" y="23"/>
                    </a:lnTo>
                    <a:lnTo>
                      <a:pt x="170" y="23"/>
                    </a:lnTo>
                    <a:lnTo>
                      <a:pt x="120" y="23"/>
                    </a:lnTo>
                    <a:lnTo>
                      <a:pt x="120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2" name="Freeform 330"/>
              <p:cNvSpPr>
                <a:spLocks/>
              </p:cNvSpPr>
              <p:nvPr/>
            </p:nvSpPr>
            <p:spPr bwMode="auto">
              <a:xfrm>
                <a:off x="10672763" y="5383213"/>
                <a:ext cx="133350" cy="22225"/>
              </a:xfrm>
              <a:custGeom>
                <a:avLst/>
                <a:gdLst>
                  <a:gd name="T0" fmla="*/ 84 w 169"/>
                  <a:gd name="T1" fmla="*/ 26 h 28"/>
                  <a:gd name="T2" fmla="*/ 84 w 169"/>
                  <a:gd name="T3" fmla="*/ 26 h 28"/>
                  <a:gd name="T4" fmla="*/ 51 w 169"/>
                  <a:gd name="T5" fmla="*/ 28 h 28"/>
                  <a:gd name="T6" fmla="*/ 19 w 169"/>
                  <a:gd name="T7" fmla="*/ 26 h 28"/>
                  <a:gd name="T8" fmla="*/ 19 w 169"/>
                  <a:gd name="T9" fmla="*/ 26 h 28"/>
                  <a:gd name="T10" fmla="*/ 13 w 169"/>
                  <a:gd name="T11" fmla="*/ 24 h 28"/>
                  <a:gd name="T12" fmla="*/ 9 w 169"/>
                  <a:gd name="T13" fmla="*/ 23 h 28"/>
                  <a:gd name="T14" fmla="*/ 0 w 169"/>
                  <a:gd name="T15" fmla="*/ 15 h 28"/>
                  <a:gd name="T16" fmla="*/ 0 w 169"/>
                  <a:gd name="T17" fmla="*/ 15 h 28"/>
                  <a:gd name="T18" fmla="*/ 9 w 169"/>
                  <a:gd name="T19" fmla="*/ 6 h 28"/>
                  <a:gd name="T20" fmla="*/ 13 w 169"/>
                  <a:gd name="T21" fmla="*/ 2 h 28"/>
                  <a:gd name="T22" fmla="*/ 19 w 169"/>
                  <a:gd name="T23" fmla="*/ 2 h 28"/>
                  <a:gd name="T24" fmla="*/ 19 w 169"/>
                  <a:gd name="T25" fmla="*/ 2 h 28"/>
                  <a:gd name="T26" fmla="*/ 82 w 169"/>
                  <a:gd name="T27" fmla="*/ 0 h 28"/>
                  <a:gd name="T28" fmla="*/ 146 w 169"/>
                  <a:gd name="T29" fmla="*/ 2 h 28"/>
                  <a:gd name="T30" fmla="*/ 146 w 169"/>
                  <a:gd name="T31" fmla="*/ 2 h 28"/>
                  <a:gd name="T32" fmla="*/ 152 w 169"/>
                  <a:gd name="T33" fmla="*/ 2 h 28"/>
                  <a:gd name="T34" fmla="*/ 157 w 169"/>
                  <a:gd name="T35" fmla="*/ 6 h 28"/>
                  <a:gd name="T36" fmla="*/ 169 w 169"/>
                  <a:gd name="T37" fmla="*/ 13 h 28"/>
                  <a:gd name="T38" fmla="*/ 169 w 169"/>
                  <a:gd name="T39" fmla="*/ 13 h 28"/>
                  <a:gd name="T40" fmla="*/ 157 w 169"/>
                  <a:gd name="T41" fmla="*/ 21 h 28"/>
                  <a:gd name="T42" fmla="*/ 152 w 169"/>
                  <a:gd name="T43" fmla="*/ 24 h 28"/>
                  <a:gd name="T44" fmla="*/ 146 w 169"/>
                  <a:gd name="T45" fmla="*/ 26 h 28"/>
                  <a:gd name="T46" fmla="*/ 146 w 169"/>
                  <a:gd name="T47" fmla="*/ 26 h 28"/>
                  <a:gd name="T48" fmla="*/ 114 w 169"/>
                  <a:gd name="T49" fmla="*/ 28 h 28"/>
                  <a:gd name="T50" fmla="*/ 84 w 169"/>
                  <a:gd name="T51" fmla="*/ 26 h 28"/>
                  <a:gd name="T52" fmla="*/ 84 w 169"/>
                  <a:gd name="T53" fmla="*/ 2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69" h="28">
                    <a:moveTo>
                      <a:pt x="84" y="26"/>
                    </a:moveTo>
                    <a:lnTo>
                      <a:pt x="84" y="26"/>
                    </a:lnTo>
                    <a:lnTo>
                      <a:pt x="51" y="28"/>
                    </a:lnTo>
                    <a:lnTo>
                      <a:pt x="19" y="26"/>
                    </a:lnTo>
                    <a:lnTo>
                      <a:pt x="19" y="26"/>
                    </a:lnTo>
                    <a:lnTo>
                      <a:pt x="13" y="24"/>
                    </a:lnTo>
                    <a:lnTo>
                      <a:pt x="9" y="23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9" y="6"/>
                    </a:lnTo>
                    <a:lnTo>
                      <a:pt x="13" y="2"/>
                    </a:lnTo>
                    <a:lnTo>
                      <a:pt x="19" y="2"/>
                    </a:lnTo>
                    <a:lnTo>
                      <a:pt x="19" y="2"/>
                    </a:lnTo>
                    <a:lnTo>
                      <a:pt x="82" y="0"/>
                    </a:lnTo>
                    <a:lnTo>
                      <a:pt x="146" y="2"/>
                    </a:lnTo>
                    <a:lnTo>
                      <a:pt x="146" y="2"/>
                    </a:lnTo>
                    <a:lnTo>
                      <a:pt x="152" y="2"/>
                    </a:lnTo>
                    <a:lnTo>
                      <a:pt x="157" y="6"/>
                    </a:lnTo>
                    <a:lnTo>
                      <a:pt x="169" y="13"/>
                    </a:lnTo>
                    <a:lnTo>
                      <a:pt x="169" y="13"/>
                    </a:lnTo>
                    <a:lnTo>
                      <a:pt x="157" y="21"/>
                    </a:lnTo>
                    <a:lnTo>
                      <a:pt x="152" y="24"/>
                    </a:lnTo>
                    <a:lnTo>
                      <a:pt x="146" y="26"/>
                    </a:lnTo>
                    <a:lnTo>
                      <a:pt x="146" y="26"/>
                    </a:lnTo>
                    <a:lnTo>
                      <a:pt x="114" y="28"/>
                    </a:lnTo>
                    <a:lnTo>
                      <a:pt x="84" y="26"/>
                    </a:lnTo>
                    <a:lnTo>
                      <a:pt x="84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3" name="Freeform 331"/>
              <p:cNvSpPr>
                <a:spLocks/>
              </p:cNvSpPr>
              <p:nvPr/>
            </p:nvSpPr>
            <p:spPr bwMode="auto">
              <a:xfrm>
                <a:off x="10596563" y="5480050"/>
                <a:ext cx="74613" cy="20638"/>
              </a:xfrm>
              <a:custGeom>
                <a:avLst/>
                <a:gdLst>
                  <a:gd name="T0" fmla="*/ 46 w 93"/>
                  <a:gd name="T1" fmla="*/ 24 h 26"/>
                  <a:gd name="T2" fmla="*/ 46 w 93"/>
                  <a:gd name="T3" fmla="*/ 24 h 26"/>
                  <a:gd name="T4" fmla="*/ 28 w 93"/>
                  <a:gd name="T5" fmla="*/ 24 h 26"/>
                  <a:gd name="T6" fmla="*/ 9 w 93"/>
                  <a:gd name="T7" fmla="*/ 24 h 26"/>
                  <a:gd name="T8" fmla="*/ 9 w 93"/>
                  <a:gd name="T9" fmla="*/ 24 h 26"/>
                  <a:gd name="T10" fmla="*/ 7 w 93"/>
                  <a:gd name="T11" fmla="*/ 22 h 26"/>
                  <a:gd name="T12" fmla="*/ 3 w 93"/>
                  <a:gd name="T13" fmla="*/ 20 h 26"/>
                  <a:gd name="T14" fmla="*/ 0 w 93"/>
                  <a:gd name="T15" fmla="*/ 17 h 26"/>
                  <a:gd name="T16" fmla="*/ 0 w 93"/>
                  <a:gd name="T17" fmla="*/ 13 h 26"/>
                  <a:gd name="T18" fmla="*/ 0 w 93"/>
                  <a:gd name="T19" fmla="*/ 13 h 26"/>
                  <a:gd name="T20" fmla="*/ 0 w 93"/>
                  <a:gd name="T21" fmla="*/ 9 h 26"/>
                  <a:gd name="T22" fmla="*/ 3 w 93"/>
                  <a:gd name="T23" fmla="*/ 5 h 26"/>
                  <a:gd name="T24" fmla="*/ 5 w 93"/>
                  <a:gd name="T25" fmla="*/ 2 h 26"/>
                  <a:gd name="T26" fmla="*/ 9 w 93"/>
                  <a:gd name="T27" fmla="*/ 2 h 26"/>
                  <a:gd name="T28" fmla="*/ 9 w 93"/>
                  <a:gd name="T29" fmla="*/ 2 h 26"/>
                  <a:gd name="T30" fmla="*/ 45 w 93"/>
                  <a:gd name="T31" fmla="*/ 0 h 26"/>
                  <a:gd name="T32" fmla="*/ 82 w 93"/>
                  <a:gd name="T33" fmla="*/ 2 h 26"/>
                  <a:gd name="T34" fmla="*/ 82 w 93"/>
                  <a:gd name="T35" fmla="*/ 2 h 26"/>
                  <a:gd name="T36" fmla="*/ 86 w 93"/>
                  <a:gd name="T37" fmla="*/ 2 h 26"/>
                  <a:gd name="T38" fmla="*/ 88 w 93"/>
                  <a:gd name="T39" fmla="*/ 5 h 26"/>
                  <a:gd name="T40" fmla="*/ 93 w 93"/>
                  <a:gd name="T41" fmla="*/ 13 h 26"/>
                  <a:gd name="T42" fmla="*/ 93 w 93"/>
                  <a:gd name="T43" fmla="*/ 13 h 26"/>
                  <a:gd name="T44" fmla="*/ 88 w 93"/>
                  <a:gd name="T45" fmla="*/ 19 h 26"/>
                  <a:gd name="T46" fmla="*/ 84 w 93"/>
                  <a:gd name="T47" fmla="*/ 22 h 26"/>
                  <a:gd name="T48" fmla="*/ 80 w 93"/>
                  <a:gd name="T49" fmla="*/ 24 h 26"/>
                  <a:gd name="T50" fmla="*/ 80 w 93"/>
                  <a:gd name="T51" fmla="*/ 24 h 26"/>
                  <a:gd name="T52" fmla="*/ 63 w 93"/>
                  <a:gd name="T53" fmla="*/ 26 h 26"/>
                  <a:gd name="T54" fmla="*/ 46 w 93"/>
                  <a:gd name="T55" fmla="*/ 24 h 26"/>
                  <a:gd name="T56" fmla="*/ 46 w 93"/>
                  <a:gd name="T57" fmla="*/ 24 h 26"/>
                  <a:gd name="T58" fmla="*/ 46 w 93"/>
                  <a:gd name="T59" fmla="*/ 24 h 26"/>
                  <a:gd name="T60" fmla="*/ 46 w 93"/>
                  <a:gd name="T61" fmla="*/ 2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93" h="26">
                    <a:moveTo>
                      <a:pt x="46" y="24"/>
                    </a:moveTo>
                    <a:lnTo>
                      <a:pt x="46" y="24"/>
                    </a:lnTo>
                    <a:lnTo>
                      <a:pt x="28" y="24"/>
                    </a:lnTo>
                    <a:lnTo>
                      <a:pt x="9" y="24"/>
                    </a:lnTo>
                    <a:lnTo>
                      <a:pt x="9" y="24"/>
                    </a:lnTo>
                    <a:lnTo>
                      <a:pt x="7" y="22"/>
                    </a:lnTo>
                    <a:lnTo>
                      <a:pt x="3" y="20"/>
                    </a:lnTo>
                    <a:lnTo>
                      <a:pt x="0" y="17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0" y="9"/>
                    </a:lnTo>
                    <a:lnTo>
                      <a:pt x="3" y="5"/>
                    </a:lnTo>
                    <a:lnTo>
                      <a:pt x="5" y="2"/>
                    </a:lnTo>
                    <a:lnTo>
                      <a:pt x="9" y="2"/>
                    </a:lnTo>
                    <a:lnTo>
                      <a:pt x="9" y="2"/>
                    </a:lnTo>
                    <a:lnTo>
                      <a:pt x="45" y="0"/>
                    </a:lnTo>
                    <a:lnTo>
                      <a:pt x="82" y="2"/>
                    </a:lnTo>
                    <a:lnTo>
                      <a:pt x="82" y="2"/>
                    </a:lnTo>
                    <a:lnTo>
                      <a:pt x="86" y="2"/>
                    </a:lnTo>
                    <a:lnTo>
                      <a:pt x="88" y="5"/>
                    </a:lnTo>
                    <a:lnTo>
                      <a:pt x="93" y="13"/>
                    </a:lnTo>
                    <a:lnTo>
                      <a:pt x="93" y="13"/>
                    </a:lnTo>
                    <a:lnTo>
                      <a:pt x="88" y="19"/>
                    </a:lnTo>
                    <a:lnTo>
                      <a:pt x="84" y="22"/>
                    </a:lnTo>
                    <a:lnTo>
                      <a:pt x="80" y="24"/>
                    </a:lnTo>
                    <a:lnTo>
                      <a:pt x="80" y="24"/>
                    </a:lnTo>
                    <a:lnTo>
                      <a:pt x="63" y="26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46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4" name="Freeform 332"/>
              <p:cNvSpPr>
                <a:spLocks/>
              </p:cNvSpPr>
              <p:nvPr/>
            </p:nvSpPr>
            <p:spPr bwMode="auto">
              <a:xfrm>
                <a:off x="10815638" y="5289550"/>
                <a:ext cx="68263" cy="17463"/>
              </a:xfrm>
              <a:custGeom>
                <a:avLst/>
                <a:gdLst>
                  <a:gd name="T0" fmla="*/ 41 w 86"/>
                  <a:gd name="T1" fmla="*/ 23 h 23"/>
                  <a:gd name="T2" fmla="*/ 41 w 86"/>
                  <a:gd name="T3" fmla="*/ 23 h 23"/>
                  <a:gd name="T4" fmla="*/ 26 w 86"/>
                  <a:gd name="T5" fmla="*/ 23 h 23"/>
                  <a:gd name="T6" fmla="*/ 11 w 86"/>
                  <a:gd name="T7" fmla="*/ 23 h 23"/>
                  <a:gd name="T8" fmla="*/ 11 w 86"/>
                  <a:gd name="T9" fmla="*/ 23 h 23"/>
                  <a:gd name="T10" fmla="*/ 9 w 86"/>
                  <a:gd name="T11" fmla="*/ 21 h 23"/>
                  <a:gd name="T12" fmla="*/ 5 w 86"/>
                  <a:gd name="T13" fmla="*/ 17 h 23"/>
                  <a:gd name="T14" fmla="*/ 0 w 86"/>
                  <a:gd name="T15" fmla="*/ 11 h 23"/>
                  <a:gd name="T16" fmla="*/ 0 w 86"/>
                  <a:gd name="T17" fmla="*/ 11 h 23"/>
                  <a:gd name="T18" fmla="*/ 5 w 86"/>
                  <a:gd name="T19" fmla="*/ 4 h 23"/>
                  <a:gd name="T20" fmla="*/ 9 w 86"/>
                  <a:gd name="T21" fmla="*/ 2 h 23"/>
                  <a:gd name="T22" fmla="*/ 11 w 86"/>
                  <a:gd name="T23" fmla="*/ 0 h 23"/>
                  <a:gd name="T24" fmla="*/ 11 w 86"/>
                  <a:gd name="T25" fmla="*/ 0 h 23"/>
                  <a:gd name="T26" fmla="*/ 43 w 86"/>
                  <a:gd name="T27" fmla="*/ 0 h 23"/>
                  <a:gd name="T28" fmla="*/ 73 w 86"/>
                  <a:gd name="T29" fmla="*/ 0 h 23"/>
                  <a:gd name="T30" fmla="*/ 73 w 86"/>
                  <a:gd name="T31" fmla="*/ 0 h 23"/>
                  <a:gd name="T32" fmla="*/ 77 w 86"/>
                  <a:gd name="T33" fmla="*/ 2 h 23"/>
                  <a:gd name="T34" fmla="*/ 78 w 86"/>
                  <a:gd name="T35" fmla="*/ 4 h 23"/>
                  <a:gd name="T36" fmla="*/ 86 w 86"/>
                  <a:gd name="T37" fmla="*/ 11 h 23"/>
                  <a:gd name="T38" fmla="*/ 86 w 86"/>
                  <a:gd name="T39" fmla="*/ 11 h 23"/>
                  <a:gd name="T40" fmla="*/ 80 w 86"/>
                  <a:gd name="T41" fmla="*/ 17 h 23"/>
                  <a:gd name="T42" fmla="*/ 77 w 86"/>
                  <a:gd name="T43" fmla="*/ 21 h 23"/>
                  <a:gd name="T44" fmla="*/ 73 w 86"/>
                  <a:gd name="T45" fmla="*/ 23 h 23"/>
                  <a:gd name="T46" fmla="*/ 73 w 86"/>
                  <a:gd name="T47" fmla="*/ 23 h 23"/>
                  <a:gd name="T48" fmla="*/ 58 w 86"/>
                  <a:gd name="T49" fmla="*/ 23 h 23"/>
                  <a:gd name="T50" fmla="*/ 41 w 86"/>
                  <a:gd name="T51" fmla="*/ 23 h 23"/>
                  <a:gd name="T52" fmla="*/ 41 w 86"/>
                  <a:gd name="T5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6" h="23">
                    <a:moveTo>
                      <a:pt x="41" y="23"/>
                    </a:moveTo>
                    <a:lnTo>
                      <a:pt x="41" y="23"/>
                    </a:lnTo>
                    <a:lnTo>
                      <a:pt x="26" y="23"/>
                    </a:lnTo>
                    <a:lnTo>
                      <a:pt x="11" y="23"/>
                    </a:lnTo>
                    <a:lnTo>
                      <a:pt x="11" y="23"/>
                    </a:lnTo>
                    <a:lnTo>
                      <a:pt x="9" y="21"/>
                    </a:lnTo>
                    <a:lnTo>
                      <a:pt x="5" y="17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5" y="4"/>
                    </a:lnTo>
                    <a:lnTo>
                      <a:pt x="9" y="2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43" y="0"/>
                    </a:lnTo>
                    <a:lnTo>
                      <a:pt x="73" y="0"/>
                    </a:lnTo>
                    <a:lnTo>
                      <a:pt x="73" y="0"/>
                    </a:lnTo>
                    <a:lnTo>
                      <a:pt x="77" y="2"/>
                    </a:lnTo>
                    <a:lnTo>
                      <a:pt x="78" y="4"/>
                    </a:lnTo>
                    <a:lnTo>
                      <a:pt x="86" y="11"/>
                    </a:lnTo>
                    <a:lnTo>
                      <a:pt x="86" y="11"/>
                    </a:lnTo>
                    <a:lnTo>
                      <a:pt x="80" y="17"/>
                    </a:lnTo>
                    <a:lnTo>
                      <a:pt x="77" y="21"/>
                    </a:lnTo>
                    <a:lnTo>
                      <a:pt x="73" y="23"/>
                    </a:lnTo>
                    <a:lnTo>
                      <a:pt x="73" y="23"/>
                    </a:lnTo>
                    <a:lnTo>
                      <a:pt x="58" y="23"/>
                    </a:lnTo>
                    <a:lnTo>
                      <a:pt x="41" y="23"/>
                    </a:lnTo>
                    <a:lnTo>
                      <a:pt x="41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5" name="Freeform 333"/>
              <p:cNvSpPr>
                <a:spLocks/>
              </p:cNvSpPr>
              <p:nvPr/>
            </p:nvSpPr>
            <p:spPr bwMode="auto">
              <a:xfrm>
                <a:off x="10594975" y="5335588"/>
                <a:ext cx="66675" cy="19050"/>
              </a:xfrm>
              <a:custGeom>
                <a:avLst/>
                <a:gdLst>
                  <a:gd name="T0" fmla="*/ 43 w 82"/>
                  <a:gd name="T1" fmla="*/ 2 h 25"/>
                  <a:gd name="T2" fmla="*/ 43 w 82"/>
                  <a:gd name="T3" fmla="*/ 2 h 25"/>
                  <a:gd name="T4" fmla="*/ 56 w 82"/>
                  <a:gd name="T5" fmla="*/ 0 h 25"/>
                  <a:gd name="T6" fmla="*/ 69 w 82"/>
                  <a:gd name="T7" fmla="*/ 2 h 25"/>
                  <a:gd name="T8" fmla="*/ 69 w 82"/>
                  <a:gd name="T9" fmla="*/ 2 h 25"/>
                  <a:gd name="T10" fmla="*/ 73 w 82"/>
                  <a:gd name="T11" fmla="*/ 4 h 25"/>
                  <a:gd name="T12" fmla="*/ 77 w 82"/>
                  <a:gd name="T13" fmla="*/ 8 h 25"/>
                  <a:gd name="T14" fmla="*/ 82 w 82"/>
                  <a:gd name="T15" fmla="*/ 13 h 25"/>
                  <a:gd name="T16" fmla="*/ 82 w 82"/>
                  <a:gd name="T17" fmla="*/ 13 h 25"/>
                  <a:gd name="T18" fmla="*/ 77 w 82"/>
                  <a:gd name="T19" fmla="*/ 21 h 25"/>
                  <a:gd name="T20" fmla="*/ 75 w 82"/>
                  <a:gd name="T21" fmla="*/ 23 h 25"/>
                  <a:gd name="T22" fmla="*/ 71 w 82"/>
                  <a:gd name="T23" fmla="*/ 25 h 25"/>
                  <a:gd name="T24" fmla="*/ 71 w 82"/>
                  <a:gd name="T25" fmla="*/ 25 h 25"/>
                  <a:gd name="T26" fmla="*/ 41 w 82"/>
                  <a:gd name="T27" fmla="*/ 25 h 25"/>
                  <a:gd name="T28" fmla="*/ 13 w 82"/>
                  <a:gd name="T29" fmla="*/ 25 h 25"/>
                  <a:gd name="T30" fmla="*/ 13 w 82"/>
                  <a:gd name="T31" fmla="*/ 25 h 25"/>
                  <a:gd name="T32" fmla="*/ 9 w 82"/>
                  <a:gd name="T33" fmla="*/ 23 h 25"/>
                  <a:gd name="T34" fmla="*/ 5 w 82"/>
                  <a:gd name="T35" fmla="*/ 21 h 25"/>
                  <a:gd name="T36" fmla="*/ 0 w 82"/>
                  <a:gd name="T37" fmla="*/ 13 h 25"/>
                  <a:gd name="T38" fmla="*/ 0 w 82"/>
                  <a:gd name="T39" fmla="*/ 13 h 25"/>
                  <a:gd name="T40" fmla="*/ 7 w 82"/>
                  <a:gd name="T41" fmla="*/ 8 h 25"/>
                  <a:gd name="T42" fmla="*/ 9 w 82"/>
                  <a:gd name="T43" fmla="*/ 4 h 25"/>
                  <a:gd name="T44" fmla="*/ 13 w 82"/>
                  <a:gd name="T45" fmla="*/ 2 h 25"/>
                  <a:gd name="T46" fmla="*/ 13 w 82"/>
                  <a:gd name="T47" fmla="*/ 2 h 25"/>
                  <a:gd name="T48" fmla="*/ 28 w 82"/>
                  <a:gd name="T49" fmla="*/ 0 h 25"/>
                  <a:gd name="T50" fmla="*/ 43 w 82"/>
                  <a:gd name="T51" fmla="*/ 2 h 25"/>
                  <a:gd name="T52" fmla="*/ 43 w 82"/>
                  <a:gd name="T53" fmla="*/ 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2" h="25">
                    <a:moveTo>
                      <a:pt x="43" y="2"/>
                    </a:moveTo>
                    <a:lnTo>
                      <a:pt x="43" y="2"/>
                    </a:lnTo>
                    <a:lnTo>
                      <a:pt x="56" y="0"/>
                    </a:lnTo>
                    <a:lnTo>
                      <a:pt x="69" y="2"/>
                    </a:lnTo>
                    <a:lnTo>
                      <a:pt x="69" y="2"/>
                    </a:lnTo>
                    <a:lnTo>
                      <a:pt x="73" y="4"/>
                    </a:lnTo>
                    <a:lnTo>
                      <a:pt x="77" y="8"/>
                    </a:lnTo>
                    <a:lnTo>
                      <a:pt x="82" y="13"/>
                    </a:lnTo>
                    <a:lnTo>
                      <a:pt x="82" y="13"/>
                    </a:lnTo>
                    <a:lnTo>
                      <a:pt x="77" y="21"/>
                    </a:lnTo>
                    <a:lnTo>
                      <a:pt x="75" y="23"/>
                    </a:lnTo>
                    <a:lnTo>
                      <a:pt x="71" y="25"/>
                    </a:lnTo>
                    <a:lnTo>
                      <a:pt x="71" y="25"/>
                    </a:lnTo>
                    <a:lnTo>
                      <a:pt x="41" y="25"/>
                    </a:lnTo>
                    <a:lnTo>
                      <a:pt x="13" y="25"/>
                    </a:lnTo>
                    <a:lnTo>
                      <a:pt x="13" y="25"/>
                    </a:lnTo>
                    <a:lnTo>
                      <a:pt x="9" y="23"/>
                    </a:lnTo>
                    <a:lnTo>
                      <a:pt x="5" y="21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7" y="8"/>
                    </a:lnTo>
                    <a:lnTo>
                      <a:pt x="9" y="4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28" y="0"/>
                    </a:lnTo>
                    <a:lnTo>
                      <a:pt x="43" y="2"/>
                    </a:lnTo>
                    <a:lnTo>
                      <a:pt x="43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6" name="Freeform 334"/>
              <p:cNvSpPr>
                <a:spLocks/>
              </p:cNvSpPr>
              <p:nvPr/>
            </p:nvSpPr>
            <p:spPr bwMode="auto">
              <a:xfrm>
                <a:off x="10594975" y="5383213"/>
                <a:ext cx="47625" cy="22225"/>
              </a:xfrm>
              <a:custGeom>
                <a:avLst/>
                <a:gdLst>
                  <a:gd name="T0" fmla="*/ 30 w 60"/>
                  <a:gd name="T1" fmla="*/ 0 h 28"/>
                  <a:gd name="T2" fmla="*/ 30 w 60"/>
                  <a:gd name="T3" fmla="*/ 0 h 28"/>
                  <a:gd name="T4" fmla="*/ 37 w 60"/>
                  <a:gd name="T5" fmla="*/ 0 h 28"/>
                  <a:gd name="T6" fmla="*/ 45 w 60"/>
                  <a:gd name="T7" fmla="*/ 2 h 28"/>
                  <a:gd name="T8" fmla="*/ 45 w 60"/>
                  <a:gd name="T9" fmla="*/ 2 h 28"/>
                  <a:gd name="T10" fmla="*/ 52 w 60"/>
                  <a:gd name="T11" fmla="*/ 8 h 28"/>
                  <a:gd name="T12" fmla="*/ 60 w 60"/>
                  <a:gd name="T13" fmla="*/ 13 h 28"/>
                  <a:gd name="T14" fmla="*/ 60 w 60"/>
                  <a:gd name="T15" fmla="*/ 13 h 28"/>
                  <a:gd name="T16" fmla="*/ 52 w 60"/>
                  <a:gd name="T17" fmla="*/ 21 h 28"/>
                  <a:gd name="T18" fmla="*/ 48 w 60"/>
                  <a:gd name="T19" fmla="*/ 24 h 28"/>
                  <a:gd name="T20" fmla="*/ 43 w 60"/>
                  <a:gd name="T21" fmla="*/ 26 h 28"/>
                  <a:gd name="T22" fmla="*/ 43 w 60"/>
                  <a:gd name="T23" fmla="*/ 26 h 28"/>
                  <a:gd name="T24" fmla="*/ 30 w 60"/>
                  <a:gd name="T25" fmla="*/ 28 h 28"/>
                  <a:gd name="T26" fmla="*/ 17 w 60"/>
                  <a:gd name="T27" fmla="*/ 26 h 28"/>
                  <a:gd name="T28" fmla="*/ 17 w 60"/>
                  <a:gd name="T29" fmla="*/ 26 h 28"/>
                  <a:gd name="T30" fmla="*/ 13 w 60"/>
                  <a:gd name="T31" fmla="*/ 24 h 28"/>
                  <a:gd name="T32" fmla="*/ 7 w 60"/>
                  <a:gd name="T33" fmla="*/ 21 h 28"/>
                  <a:gd name="T34" fmla="*/ 0 w 60"/>
                  <a:gd name="T35" fmla="*/ 15 h 28"/>
                  <a:gd name="T36" fmla="*/ 0 w 60"/>
                  <a:gd name="T37" fmla="*/ 15 h 28"/>
                  <a:gd name="T38" fmla="*/ 9 w 60"/>
                  <a:gd name="T39" fmla="*/ 8 h 28"/>
                  <a:gd name="T40" fmla="*/ 17 w 60"/>
                  <a:gd name="T41" fmla="*/ 0 h 28"/>
                  <a:gd name="T42" fmla="*/ 17 w 60"/>
                  <a:gd name="T43" fmla="*/ 0 h 28"/>
                  <a:gd name="T44" fmla="*/ 24 w 60"/>
                  <a:gd name="T45" fmla="*/ 0 h 28"/>
                  <a:gd name="T46" fmla="*/ 30 w 60"/>
                  <a:gd name="T47" fmla="*/ 0 h 28"/>
                  <a:gd name="T48" fmla="*/ 30 w 60"/>
                  <a:gd name="T4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0" h="28">
                    <a:moveTo>
                      <a:pt x="30" y="0"/>
                    </a:moveTo>
                    <a:lnTo>
                      <a:pt x="30" y="0"/>
                    </a:lnTo>
                    <a:lnTo>
                      <a:pt x="37" y="0"/>
                    </a:lnTo>
                    <a:lnTo>
                      <a:pt x="45" y="2"/>
                    </a:lnTo>
                    <a:lnTo>
                      <a:pt x="45" y="2"/>
                    </a:lnTo>
                    <a:lnTo>
                      <a:pt x="52" y="8"/>
                    </a:lnTo>
                    <a:lnTo>
                      <a:pt x="60" y="13"/>
                    </a:lnTo>
                    <a:lnTo>
                      <a:pt x="60" y="13"/>
                    </a:lnTo>
                    <a:lnTo>
                      <a:pt x="52" y="21"/>
                    </a:lnTo>
                    <a:lnTo>
                      <a:pt x="48" y="24"/>
                    </a:lnTo>
                    <a:lnTo>
                      <a:pt x="43" y="26"/>
                    </a:lnTo>
                    <a:lnTo>
                      <a:pt x="43" y="26"/>
                    </a:lnTo>
                    <a:lnTo>
                      <a:pt x="30" y="28"/>
                    </a:lnTo>
                    <a:lnTo>
                      <a:pt x="17" y="26"/>
                    </a:lnTo>
                    <a:lnTo>
                      <a:pt x="17" y="26"/>
                    </a:lnTo>
                    <a:lnTo>
                      <a:pt x="13" y="24"/>
                    </a:lnTo>
                    <a:lnTo>
                      <a:pt x="7" y="21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9" y="8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24" y="0"/>
                    </a:lnTo>
                    <a:lnTo>
                      <a:pt x="30" y="0"/>
                    </a:lnTo>
                    <a:lnTo>
                      <a:pt x="3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7" name="Freeform 335"/>
              <p:cNvSpPr>
                <a:spLocks/>
              </p:cNvSpPr>
              <p:nvPr/>
            </p:nvSpPr>
            <p:spPr bwMode="auto">
              <a:xfrm>
                <a:off x="10836275" y="5383213"/>
                <a:ext cx="47625" cy="22225"/>
              </a:xfrm>
              <a:custGeom>
                <a:avLst/>
                <a:gdLst>
                  <a:gd name="T0" fmla="*/ 30 w 60"/>
                  <a:gd name="T1" fmla="*/ 0 h 28"/>
                  <a:gd name="T2" fmla="*/ 30 w 60"/>
                  <a:gd name="T3" fmla="*/ 0 h 28"/>
                  <a:gd name="T4" fmla="*/ 34 w 60"/>
                  <a:gd name="T5" fmla="*/ 0 h 28"/>
                  <a:gd name="T6" fmla="*/ 39 w 60"/>
                  <a:gd name="T7" fmla="*/ 0 h 28"/>
                  <a:gd name="T8" fmla="*/ 39 w 60"/>
                  <a:gd name="T9" fmla="*/ 0 h 28"/>
                  <a:gd name="T10" fmla="*/ 60 w 60"/>
                  <a:gd name="T11" fmla="*/ 15 h 28"/>
                  <a:gd name="T12" fmla="*/ 60 w 60"/>
                  <a:gd name="T13" fmla="*/ 15 h 28"/>
                  <a:gd name="T14" fmla="*/ 51 w 60"/>
                  <a:gd name="T15" fmla="*/ 21 h 28"/>
                  <a:gd name="T16" fmla="*/ 39 w 60"/>
                  <a:gd name="T17" fmla="*/ 26 h 28"/>
                  <a:gd name="T18" fmla="*/ 39 w 60"/>
                  <a:gd name="T19" fmla="*/ 26 h 28"/>
                  <a:gd name="T20" fmla="*/ 28 w 60"/>
                  <a:gd name="T21" fmla="*/ 28 h 28"/>
                  <a:gd name="T22" fmla="*/ 17 w 60"/>
                  <a:gd name="T23" fmla="*/ 26 h 28"/>
                  <a:gd name="T24" fmla="*/ 17 w 60"/>
                  <a:gd name="T25" fmla="*/ 26 h 28"/>
                  <a:gd name="T26" fmla="*/ 13 w 60"/>
                  <a:gd name="T27" fmla="*/ 24 h 28"/>
                  <a:gd name="T28" fmla="*/ 7 w 60"/>
                  <a:gd name="T29" fmla="*/ 21 h 28"/>
                  <a:gd name="T30" fmla="*/ 0 w 60"/>
                  <a:gd name="T31" fmla="*/ 15 h 28"/>
                  <a:gd name="T32" fmla="*/ 0 w 60"/>
                  <a:gd name="T33" fmla="*/ 15 h 28"/>
                  <a:gd name="T34" fmla="*/ 9 w 60"/>
                  <a:gd name="T35" fmla="*/ 8 h 28"/>
                  <a:gd name="T36" fmla="*/ 19 w 60"/>
                  <a:gd name="T37" fmla="*/ 0 h 28"/>
                  <a:gd name="T38" fmla="*/ 19 w 60"/>
                  <a:gd name="T39" fmla="*/ 0 h 28"/>
                  <a:gd name="T40" fmla="*/ 24 w 60"/>
                  <a:gd name="T41" fmla="*/ 0 h 28"/>
                  <a:gd name="T42" fmla="*/ 30 w 60"/>
                  <a:gd name="T43" fmla="*/ 0 h 28"/>
                  <a:gd name="T44" fmla="*/ 30 w 60"/>
                  <a:gd name="T45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0" h="28">
                    <a:moveTo>
                      <a:pt x="30" y="0"/>
                    </a:moveTo>
                    <a:lnTo>
                      <a:pt x="30" y="0"/>
                    </a:lnTo>
                    <a:lnTo>
                      <a:pt x="34" y="0"/>
                    </a:lnTo>
                    <a:lnTo>
                      <a:pt x="39" y="0"/>
                    </a:lnTo>
                    <a:lnTo>
                      <a:pt x="39" y="0"/>
                    </a:lnTo>
                    <a:lnTo>
                      <a:pt x="60" y="15"/>
                    </a:lnTo>
                    <a:lnTo>
                      <a:pt x="60" y="15"/>
                    </a:lnTo>
                    <a:lnTo>
                      <a:pt x="51" y="21"/>
                    </a:lnTo>
                    <a:lnTo>
                      <a:pt x="39" y="26"/>
                    </a:lnTo>
                    <a:lnTo>
                      <a:pt x="39" y="26"/>
                    </a:lnTo>
                    <a:lnTo>
                      <a:pt x="28" y="28"/>
                    </a:lnTo>
                    <a:lnTo>
                      <a:pt x="17" y="26"/>
                    </a:lnTo>
                    <a:lnTo>
                      <a:pt x="17" y="26"/>
                    </a:lnTo>
                    <a:lnTo>
                      <a:pt x="13" y="24"/>
                    </a:lnTo>
                    <a:lnTo>
                      <a:pt x="7" y="21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9" y="8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24" y="0"/>
                    </a:lnTo>
                    <a:lnTo>
                      <a:pt x="30" y="0"/>
                    </a:lnTo>
                    <a:lnTo>
                      <a:pt x="3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8" name="Freeform 336"/>
              <p:cNvSpPr>
                <a:spLocks/>
              </p:cNvSpPr>
              <p:nvPr/>
            </p:nvSpPr>
            <p:spPr bwMode="auto">
              <a:xfrm>
                <a:off x="10701338" y="5481638"/>
                <a:ext cx="28575" cy="23813"/>
              </a:xfrm>
              <a:custGeom>
                <a:avLst/>
                <a:gdLst>
                  <a:gd name="T0" fmla="*/ 17 w 35"/>
                  <a:gd name="T1" fmla="*/ 30 h 30"/>
                  <a:gd name="T2" fmla="*/ 17 w 35"/>
                  <a:gd name="T3" fmla="*/ 30 h 30"/>
                  <a:gd name="T4" fmla="*/ 0 w 35"/>
                  <a:gd name="T5" fmla="*/ 11 h 30"/>
                  <a:gd name="T6" fmla="*/ 0 w 35"/>
                  <a:gd name="T7" fmla="*/ 11 h 30"/>
                  <a:gd name="T8" fmla="*/ 9 w 35"/>
                  <a:gd name="T9" fmla="*/ 3 h 30"/>
                  <a:gd name="T10" fmla="*/ 13 w 35"/>
                  <a:gd name="T11" fmla="*/ 0 h 30"/>
                  <a:gd name="T12" fmla="*/ 17 w 35"/>
                  <a:gd name="T13" fmla="*/ 0 h 30"/>
                  <a:gd name="T14" fmla="*/ 17 w 35"/>
                  <a:gd name="T15" fmla="*/ 0 h 30"/>
                  <a:gd name="T16" fmla="*/ 22 w 35"/>
                  <a:gd name="T17" fmla="*/ 0 h 30"/>
                  <a:gd name="T18" fmla="*/ 26 w 35"/>
                  <a:gd name="T19" fmla="*/ 3 h 30"/>
                  <a:gd name="T20" fmla="*/ 35 w 35"/>
                  <a:gd name="T21" fmla="*/ 11 h 30"/>
                  <a:gd name="T22" fmla="*/ 35 w 35"/>
                  <a:gd name="T23" fmla="*/ 11 h 30"/>
                  <a:gd name="T24" fmla="*/ 17 w 35"/>
                  <a:gd name="T25" fmla="*/ 30 h 30"/>
                  <a:gd name="T26" fmla="*/ 17 w 35"/>
                  <a:gd name="T27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30">
                    <a:moveTo>
                      <a:pt x="17" y="30"/>
                    </a:moveTo>
                    <a:lnTo>
                      <a:pt x="17" y="30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9" y="3"/>
                    </a:lnTo>
                    <a:lnTo>
                      <a:pt x="13" y="0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22" y="0"/>
                    </a:lnTo>
                    <a:lnTo>
                      <a:pt x="26" y="3"/>
                    </a:lnTo>
                    <a:lnTo>
                      <a:pt x="35" y="11"/>
                    </a:lnTo>
                    <a:lnTo>
                      <a:pt x="35" y="11"/>
                    </a:lnTo>
                    <a:lnTo>
                      <a:pt x="17" y="30"/>
                    </a:lnTo>
                    <a:lnTo>
                      <a:pt x="17" y="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</p:grpSp>
      </p:grpSp>
      <p:sp>
        <p:nvSpPr>
          <p:cNvPr id="23" name="TextBox 22"/>
          <p:cNvSpPr txBox="1"/>
          <p:nvPr/>
        </p:nvSpPr>
        <p:spPr>
          <a:xfrm>
            <a:off x="10075715" y="6622529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4432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ЗАКЛЮЧЕНИЕ КОНТРАКТА 616, 617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1558227" y="2809000"/>
            <a:ext cx="9545638" cy="3583806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В составе заявки содержатся выписки из Реестра промышленной продукции (617 ПП РФ) с указанием 8 реестровых номеров.</a:t>
            </a:r>
            <a:endParaRPr lang="ru-RU" b="1" i="1" u="sng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dirty="0"/>
              <a:t>При заключении контракта информация о реестровых номерах в контракт не включена.</a:t>
            </a:r>
          </a:p>
          <a:p>
            <a:pPr marL="0" indent="0">
              <a:buNone/>
            </a:pPr>
            <a:endParaRPr lang="ru-RU" b="1" i="1" u="sng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dirty="0"/>
              <a:t>Жалоба обоснована, заказчиком допущено нарушение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0" y="1019333"/>
            <a:ext cx="12192000" cy="1662413"/>
            <a:chOff x="0" y="3044058"/>
            <a:chExt cx="12192000" cy="1662413"/>
          </a:xfrm>
        </p:grpSpPr>
        <p:sp>
          <p:nvSpPr>
            <p:cNvPr id="5" name="Прямоугольник: скругленные верхние углы 43">
              <a:extLst>
                <a:ext uri="{FF2B5EF4-FFF2-40B4-BE49-F238E27FC236}">
                  <a16:creationId xmlns:a16="http://schemas.microsoft.com/office/drawing/2014/main" xmlns="" id="{CBA0A588-0084-42D8-AEB0-ED9F3FFFF209}"/>
                </a:ext>
              </a:extLst>
            </p:cNvPr>
            <p:cNvSpPr/>
            <p:nvPr/>
          </p:nvSpPr>
          <p:spPr>
            <a:xfrm rot="5400000">
              <a:off x="5602538" y="-2295368"/>
              <a:ext cx="986924" cy="12192000"/>
            </a:xfrm>
            <a:prstGeom prst="round2SameRect">
              <a:avLst>
                <a:gd name="adj1" fmla="val 4584"/>
                <a:gd name="adj2" fmla="val 0"/>
              </a:avLst>
            </a:prstGeom>
            <a:gradFill>
              <a:gsLst>
                <a:gs pos="52000">
                  <a:schemeClr val="tx2"/>
                </a:gs>
                <a:gs pos="0">
                  <a:srgbClr val="F45967"/>
                </a:gs>
                <a:gs pos="100000">
                  <a:schemeClr val="accent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Скругленный прямоугольник 5"/>
            <p:cNvSpPr/>
            <p:nvPr/>
          </p:nvSpPr>
          <p:spPr>
            <a:xfrm>
              <a:off x="349939" y="3044058"/>
              <a:ext cx="1783661" cy="1662413"/>
            </a:xfrm>
            <a:prstGeom prst="roundRect">
              <a:avLst>
                <a:gd name="adj" fmla="val 4279"/>
              </a:avLst>
            </a:prstGeom>
            <a:solidFill>
              <a:schemeClr val="bg1"/>
            </a:solidFill>
            <a:ln>
              <a:noFill/>
            </a:ln>
            <a:effectLst>
              <a:outerShdw blurRad="1651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422857" y="3477466"/>
              <a:ext cx="868100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>
                  <a:solidFill>
                    <a:schemeClr val="bg1"/>
                  </a:solidFill>
                </a:rPr>
                <a:t>Решение Тамбовского УФАС России от 04.10.2022 по делу N 068/06/49-548/2022</a:t>
              </a:r>
            </a:p>
          </p:txBody>
        </p:sp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5408" y="3244417"/>
              <a:ext cx="1309931" cy="1261901"/>
            </a:xfrm>
            <a:prstGeom prst="rect">
              <a:avLst/>
            </a:prstGeom>
          </p:spPr>
        </p:pic>
      </p:grpSp>
      <p:sp>
        <p:nvSpPr>
          <p:cNvPr id="10" name="TextBox 9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6270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КАТАЛОГ ТРУ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/>
          </p:nvPr>
        </p:nvGraphicFramePr>
        <p:xfrm>
          <a:off x="1574800" y="1145693"/>
          <a:ext cx="8128000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64000"/>
                <a:gridCol w="40640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Включение позиции в КТРУ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36F656"/>
                          </a:solidFill>
                        </a:rPr>
                        <a:t>Право</a:t>
                      </a:r>
                      <a:r>
                        <a:rPr lang="ru-RU" dirty="0" smtClean="0">
                          <a:solidFill>
                            <a:srgbClr val="36F656"/>
                          </a:solidFill>
                        </a:rPr>
                        <a:t> </a:t>
                      </a:r>
                      <a:r>
                        <a:rPr lang="ru-RU" dirty="0" smtClean="0"/>
                        <a:t>применения заказчиком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Дата обязательного применения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F45967"/>
                          </a:solidFill>
                        </a:rPr>
                        <a:t>Обязанность</a:t>
                      </a:r>
                      <a:endParaRPr lang="ru-RU" b="1" dirty="0">
                        <a:solidFill>
                          <a:srgbClr val="F45967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8350" y="2089005"/>
            <a:ext cx="7200900" cy="2181225"/>
          </a:xfrm>
          <a:prstGeom prst="rect">
            <a:avLst/>
          </a:prstGeom>
          <a:ln w="25400">
            <a:solidFill>
              <a:srgbClr val="B6B6B6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1412929" y="4471862"/>
            <a:ext cx="326194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dirty="0" smtClean="0"/>
              <a:t>Наименование ТРУ</a:t>
            </a:r>
          </a:p>
          <a:p>
            <a:pPr>
              <a:lnSpc>
                <a:spcPct val="150000"/>
              </a:lnSpc>
            </a:pPr>
            <a:r>
              <a:rPr lang="ru-RU" sz="2000" dirty="0" smtClean="0"/>
              <a:t>Единица измерения</a:t>
            </a:r>
          </a:p>
          <a:p>
            <a:pPr>
              <a:lnSpc>
                <a:spcPct val="150000"/>
              </a:lnSpc>
            </a:pPr>
            <a:r>
              <a:rPr lang="ru-RU" sz="2000" dirty="0" smtClean="0"/>
              <a:t>Описание (</a:t>
            </a:r>
            <a:r>
              <a:rPr lang="ru-RU" sz="2000" b="1" dirty="0" smtClean="0"/>
              <a:t>при наличии</a:t>
            </a:r>
            <a:r>
              <a:rPr lang="ru-RU" sz="2000" dirty="0" smtClean="0"/>
              <a:t>)</a:t>
            </a:r>
            <a:endParaRPr lang="ru-RU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6560820" y="4702694"/>
            <a:ext cx="4095750" cy="1015663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000" dirty="0" smtClean="0"/>
              <a:t>Дополнительная информация к характеристикам ТРУ</a:t>
            </a:r>
            <a:endParaRPr lang="ru-RU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5428959" y="4702694"/>
            <a:ext cx="377771" cy="9015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4000" b="1" dirty="0" smtClean="0">
                <a:solidFill>
                  <a:srgbClr val="F45967"/>
                </a:solidFill>
              </a:rPr>
              <a:t>+</a:t>
            </a:r>
            <a:endParaRPr lang="ru-RU" sz="4000" b="1" dirty="0">
              <a:solidFill>
                <a:srgbClr val="F45967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419809" y="5449454"/>
            <a:ext cx="377771" cy="9015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4000" b="1" dirty="0" smtClean="0">
                <a:solidFill>
                  <a:srgbClr val="F45967"/>
                </a:solidFill>
              </a:rPr>
              <a:t>+</a:t>
            </a:r>
            <a:endParaRPr lang="ru-RU" sz="4000" b="1" dirty="0">
              <a:solidFill>
                <a:srgbClr val="F45967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764399" y="6011109"/>
            <a:ext cx="3917189" cy="496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b="1" i="1" dirty="0" smtClean="0">
                <a:solidFill>
                  <a:srgbClr val="F45967"/>
                </a:solidFill>
              </a:rPr>
              <a:t>Обоснование в извещении</a:t>
            </a:r>
            <a:endParaRPr lang="ru-RU" sz="2000" b="1" i="1" dirty="0">
              <a:solidFill>
                <a:srgbClr val="F45967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3628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ИСПОЛНЕНИЕ ПИКАЗА №126Н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348859" y="2810725"/>
            <a:ext cx="11380685" cy="3768751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dirty="0" smtClean="0"/>
              <a:t>Применяется 1289 (лекарства) и 126Н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dirty="0" smtClean="0"/>
              <a:t>В случае отклонения заявок по «2-й лишний», контракт заключается с УЗ, при:</a:t>
            </a:r>
          </a:p>
          <a:p>
            <a:pPr marL="457200" indent="-457200">
              <a:lnSpc>
                <a:spcPct val="150000"/>
              </a:lnSpc>
              <a:buClr>
                <a:srgbClr val="F45967"/>
              </a:buClr>
              <a:buFont typeface="+mj-lt"/>
              <a:buAutoNum type="arabicPeriod"/>
            </a:pPr>
            <a:r>
              <a:rPr lang="ru-RU" dirty="0" smtClean="0"/>
              <a:t>Всех стадиях производства в ЕАЭС;</a:t>
            </a:r>
          </a:p>
          <a:p>
            <a:pPr marL="457200" indent="-457200">
              <a:lnSpc>
                <a:spcPct val="150000"/>
              </a:lnSpc>
              <a:buClr>
                <a:srgbClr val="F45967"/>
              </a:buClr>
              <a:buFont typeface="+mj-lt"/>
              <a:buAutoNum type="arabicPeriod"/>
            </a:pPr>
            <a:r>
              <a:rPr lang="ru-RU" dirty="0" smtClean="0"/>
              <a:t>Наименьшее ЦП среди УЗ из п.1</a:t>
            </a:r>
          </a:p>
          <a:p>
            <a:pPr marL="457200" indent="-457200">
              <a:lnSpc>
                <a:spcPct val="150000"/>
              </a:lnSpc>
              <a:buClr>
                <a:srgbClr val="F45967"/>
              </a:buClr>
              <a:buFont typeface="+mj-lt"/>
              <a:buAutoNum type="arabicPeriod"/>
            </a:pPr>
            <a:r>
              <a:rPr lang="ru-RU" dirty="0" smtClean="0"/>
              <a:t>Превышает ЦП иных* не отклоненных УЗ не более чем на 25%.</a:t>
            </a:r>
          </a:p>
          <a:p>
            <a:pPr marL="0" indent="0">
              <a:lnSpc>
                <a:spcPct val="150000"/>
              </a:lnSpc>
              <a:buNone/>
            </a:pPr>
            <a:endParaRPr lang="ru-RU" dirty="0"/>
          </a:p>
          <a:p>
            <a:pPr marL="0" indent="0" algn="ctr">
              <a:lnSpc>
                <a:spcPct val="150000"/>
              </a:lnSpc>
              <a:buNone/>
            </a:pPr>
            <a:r>
              <a:rPr lang="ru-RU" sz="1900" dirty="0" smtClean="0"/>
              <a:t>Не все стадии производства в ЕАЭС*</a:t>
            </a:r>
          </a:p>
          <a:p>
            <a:pPr marL="0" indent="0">
              <a:buNone/>
            </a:pPr>
            <a:endParaRPr lang="ru-RU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0" y="1053893"/>
            <a:ext cx="12192000" cy="1662413"/>
            <a:chOff x="0" y="1053893"/>
            <a:chExt cx="12192000" cy="1662413"/>
          </a:xfrm>
        </p:grpSpPr>
        <p:sp>
          <p:nvSpPr>
            <p:cNvPr id="5" name="Прямоугольник: скругленные верхние углы 43">
              <a:extLst>
                <a:ext uri="{FF2B5EF4-FFF2-40B4-BE49-F238E27FC236}">
                  <a16:creationId xmlns="" xmlns:a16="http://schemas.microsoft.com/office/drawing/2014/main" id="{CBA0A588-0084-42D8-AEB0-ED9F3FFFF209}"/>
                </a:ext>
              </a:extLst>
            </p:cNvPr>
            <p:cNvSpPr/>
            <p:nvPr/>
          </p:nvSpPr>
          <p:spPr>
            <a:xfrm rot="5400000">
              <a:off x="5602538" y="-4285533"/>
              <a:ext cx="986924" cy="12192000"/>
            </a:xfrm>
            <a:prstGeom prst="round2SameRect">
              <a:avLst>
                <a:gd name="adj1" fmla="val 4584"/>
                <a:gd name="adj2" fmla="val 0"/>
              </a:avLst>
            </a:prstGeom>
            <a:gradFill>
              <a:gsLst>
                <a:gs pos="52000">
                  <a:schemeClr val="tx2"/>
                </a:gs>
                <a:gs pos="0">
                  <a:srgbClr val="F45967"/>
                </a:gs>
                <a:gs pos="100000">
                  <a:schemeClr val="accent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Скругленный прямоугольник 5"/>
            <p:cNvSpPr/>
            <p:nvPr/>
          </p:nvSpPr>
          <p:spPr>
            <a:xfrm>
              <a:off x="349939" y="1053893"/>
              <a:ext cx="3513849" cy="1662413"/>
            </a:xfrm>
            <a:prstGeom prst="roundRect">
              <a:avLst>
                <a:gd name="adj" fmla="val 4279"/>
              </a:avLst>
            </a:prstGeom>
            <a:solidFill>
              <a:schemeClr val="bg1"/>
            </a:solidFill>
            <a:ln>
              <a:noFill/>
            </a:ln>
            <a:effectLst>
              <a:outerShdw blurRad="1651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Рисунок 6">
              <a:extLst>
                <a:ext uri="{FF2B5EF4-FFF2-40B4-BE49-F238E27FC236}">
                  <a16:creationId xmlns="" xmlns:a16="http://schemas.microsoft.com/office/drawing/2014/main" id="{CFC62F8F-0FAC-4D04-A622-8E4677A24A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38" r="1417"/>
            <a:stretch/>
          </p:blipFill>
          <p:spPr>
            <a:xfrm>
              <a:off x="478326" y="1222585"/>
              <a:ext cx="3068052" cy="1325028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4105835" y="1487301"/>
              <a:ext cx="640976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>
                  <a:solidFill>
                    <a:schemeClr val="bg1"/>
                  </a:solidFill>
                </a:rPr>
                <a:t>Решение Иркутского УФАС России от </a:t>
              </a:r>
              <a:r>
                <a:rPr lang="ru-RU" b="1" dirty="0" smtClean="0">
                  <a:solidFill>
                    <a:schemeClr val="bg1"/>
                  </a:solidFill>
                </a:rPr>
                <a:t>16.05.2023 (ИКЗ 0134200000123001807)</a:t>
              </a:r>
              <a:endParaRPr lang="ru-RU" b="1" dirty="0">
                <a:solidFill>
                  <a:schemeClr val="bg1"/>
                </a:solidFill>
              </a:endParaRPr>
            </a:p>
            <a:p>
              <a:endParaRPr lang="ru-RU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9935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РАССМОТРЕНИЕ ЗАЯВОК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348859" y="2810725"/>
            <a:ext cx="11380685" cy="3768751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dirty="0" smtClean="0"/>
              <a:t>В закупке применялось ПП РФ №878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sz="1900" dirty="0" smtClean="0"/>
              <a:t>В заявке УЗ предоставлена выписка на соответствующий ТЗ товар из Реестра российской промышленной продукции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sz="1900" dirty="0" smtClean="0"/>
              <a:t>На момент рассмотрения заявок в </a:t>
            </a:r>
            <a:r>
              <a:rPr lang="ru-RU" sz="1900" b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пром. Реестре </a:t>
            </a:r>
            <a:r>
              <a:rPr lang="ru-RU" sz="1900" dirty="0" smtClean="0"/>
              <a:t>запись действующая, в </a:t>
            </a:r>
            <a:r>
              <a:rPr lang="ru-RU" sz="1900" b="1" dirty="0">
                <a:solidFill>
                  <a:schemeClr val="tx1">
                    <a:lumMod val="60000"/>
                    <a:lumOff val="40000"/>
                  </a:schemeClr>
                </a:solidFill>
              </a:rPr>
              <a:t>радио. Реестре </a:t>
            </a:r>
            <a:r>
              <a:rPr lang="ru-RU" sz="1900" dirty="0" smtClean="0"/>
              <a:t>просроченная.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sz="1900" b="1" i="1" dirty="0" smtClean="0">
                <a:solidFill>
                  <a:srgbClr val="FF0000"/>
                </a:solidFill>
              </a:rPr>
              <a:t>Жалоба обоснованна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sz="1900" dirty="0" smtClean="0"/>
              <a:t>Заказчик должен был отклонить заявку</a:t>
            </a:r>
          </a:p>
          <a:p>
            <a:pPr marL="0" indent="0">
              <a:buNone/>
            </a:pPr>
            <a:endParaRPr lang="ru-RU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0" y="1053893"/>
            <a:ext cx="12192000" cy="1662413"/>
            <a:chOff x="0" y="1053893"/>
            <a:chExt cx="12192000" cy="1662413"/>
          </a:xfrm>
        </p:grpSpPr>
        <p:sp>
          <p:nvSpPr>
            <p:cNvPr id="5" name="Прямоугольник: скругленные верхние углы 43">
              <a:extLst>
                <a:ext uri="{FF2B5EF4-FFF2-40B4-BE49-F238E27FC236}">
                  <a16:creationId xmlns="" xmlns:a16="http://schemas.microsoft.com/office/drawing/2014/main" id="{CBA0A588-0084-42D8-AEB0-ED9F3FFFF209}"/>
                </a:ext>
              </a:extLst>
            </p:cNvPr>
            <p:cNvSpPr/>
            <p:nvPr/>
          </p:nvSpPr>
          <p:spPr>
            <a:xfrm rot="5400000">
              <a:off x="5602538" y="-4285533"/>
              <a:ext cx="986924" cy="12192000"/>
            </a:xfrm>
            <a:prstGeom prst="round2SameRect">
              <a:avLst>
                <a:gd name="adj1" fmla="val 4584"/>
                <a:gd name="adj2" fmla="val 0"/>
              </a:avLst>
            </a:prstGeom>
            <a:gradFill>
              <a:gsLst>
                <a:gs pos="52000">
                  <a:schemeClr val="tx2"/>
                </a:gs>
                <a:gs pos="0">
                  <a:srgbClr val="F45967"/>
                </a:gs>
                <a:gs pos="100000">
                  <a:schemeClr val="accent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Скругленный прямоугольник 5"/>
            <p:cNvSpPr/>
            <p:nvPr/>
          </p:nvSpPr>
          <p:spPr>
            <a:xfrm>
              <a:off x="349939" y="1053893"/>
              <a:ext cx="3513849" cy="1662413"/>
            </a:xfrm>
            <a:prstGeom prst="roundRect">
              <a:avLst>
                <a:gd name="adj" fmla="val 4279"/>
              </a:avLst>
            </a:prstGeom>
            <a:solidFill>
              <a:schemeClr val="bg1"/>
            </a:solidFill>
            <a:ln>
              <a:noFill/>
            </a:ln>
            <a:effectLst>
              <a:outerShdw blurRad="1651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Рисунок 6">
              <a:extLst>
                <a:ext uri="{FF2B5EF4-FFF2-40B4-BE49-F238E27FC236}">
                  <a16:creationId xmlns="" xmlns:a16="http://schemas.microsoft.com/office/drawing/2014/main" id="{CFC62F8F-0FAC-4D04-A622-8E4677A24A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38" r="1417"/>
            <a:stretch/>
          </p:blipFill>
          <p:spPr>
            <a:xfrm>
              <a:off x="478326" y="1222585"/>
              <a:ext cx="3068052" cy="1325028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4105835" y="1487301"/>
              <a:ext cx="640976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>
                  <a:solidFill>
                    <a:schemeClr val="bg1"/>
                  </a:solidFill>
                </a:rPr>
                <a:t>Решение Бурятского УФАС России от 06.06.2023 N 003/06/49-394/2023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166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РАССМОТРЕНИЕ ЗАЯВОК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348859" y="2810725"/>
            <a:ext cx="11380685" cy="3768751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dirty="0" smtClean="0"/>
              <a:t>Заказчиком допущены 3 заявки на участие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dirty="0" smtClean="0"/>
              <a:t>Комиссией установлено, что заявки 2-х участников не содержат информации и документов согласно ПП РФ №616, а заявка заявителя содержит в полном объеме.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b="1" i="1" dirty="0" smtClean="0">
                <a:solidFill>
                  <a:srgbClr val="F24943"/>
                </a:solidFill>
              </a:rPr>
              <a:t>Жалоба обоснованна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0" y="1053893"/>
            <a:ext cx="12192000" cy="1662413"/>
            <a:chOff x="0" y="1053893"/>
            <a:chExt cx="12192000" cy="1662413"/>
          </a:xfrm>
        </p:grpSpPr>
        <p:sp>
          <p:nvSpPr>
            <p:cNvPr id="5" name="Прямоугольник: скругленные верхние углы 43">
              <a:extLst>
                <a:ext uri="{FF2B5EF4-FFF2-40B4-BE49-F238E27FC236}">
                  <a16:creationId xmlns="" xmlns:a16="http://schemas.microsoft.com/office/drawing/2014/main" id="{CBA0A588-0084-42D8-AEB0-ED9F3FFFF209}"/>
                </a:ext>
              </a:extLst>
            </p:cNvPr>
            <p:cNvSpPr/>
            <p:nvPr/>
          </p:nvSpPr>
          <p:spPr>
            <a:xfrm rot="5400000">
              <a:off x="5602538" y="-4285533"/>
              <a:ext cx="986924" cy="12192000"/>
            </a:xfrm>
            <a:prstGeom prst="round2SameRect">
              <a:avLst>
                <a:gd name="adj1" fmla="val 4584"/>
                <a:gd name="adj2" fmla="val 0"/>
              </a:avLst>
            </a:prstGeom>
            <a:gradFill>
              <a:gsLst>
                <a:gs pos="52000">
                  <a:schemeClr val="tx2"/>
                </a:gs>
                <a:gs pos="0">
                  <a:srgbClr val="F45967"/>
                </a:gs>
                <a:gs pos="100000">
                  <a:schemeClr val="accent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Скругленный прямоугольник 5"/>
            <p:cNvSpPr/>
            <p:nvPr/>
          </p:nvSpPr>
          <p:spPr>
            <a:xfrm>
              <a:off x="349939" y="1053893"/>
              <a:ext cx="3513849" cy="1662413"/>
            </a:xfrm>
            <a:prstGeom prst="roundRect">
              <a:avLst>
                <a:gd name="adj" fmla="val 4279"/>
              </a:avLst>
            </a:prstGeom>
            <a:solidFill>
              <a:schemeClr val="bg1"/>
            </a:solidFill>
            <a:ln>
              <a:noFill/>
            </a:ln>
            <a:effectLst>
              <a:outerShdw blurRad="1651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Рисунок 6">
              <a:extLst>
                <a:ext uri="{FF2B5EF4-FFF2-40B4-BE49-F238E27FC236}">
                  <a16:creationId xmlns="" xmlns:a16="http://schemas.microsoft.com/office/drawing/2014/main" id="{CFC62F8F-0FAC-4D04-A622-8E4677A24A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38" r="1417"/>
            <a:stretch/>
          </p:blipFill>
          <p:spPr>
            <a:xfrm>
              <a:off x="478326" y="1222585"/>
              <a:ext cx="3068052" cy="1325028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4105835" y="1487301"/>
              <a:ext cx="640976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>
                  <a:solidFill>
                    <a:schemeClr val="bg1"/>
                  </a:solidFill>
                </a:rPr>
                <a:t>Решение Татарстанского УФАС России от 31.05.2023 по делу N 016/06/48-798/2023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742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РАССМОТРЕНИЕ ЗАЯВОК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348859" y="2810725"/>
            <a:ext cx="11380685" cy="3768751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sz="1900" dirty="0" smtClean="0"/>
              <a:t>Заказчиком отклонена заявка Заявителя из-за несоответствия НПА согласно ст.14 (а именно отсутствие в Реестре пром. Продукции)</a:t>
            </a:r>
          </a:p>
          <a:p>
            <a:pPr>
              <a:lnSpc>
                <a:spcPct val="150000"/>
              </a:lnSpc>
              <a:buClr>
                <a:srgbClr val="F24943"/>
              </a:buClr>
              <a:buFont typeface="Wingdings" panose="05000000000000000000" pitchFamily="2" charset="2"/>
              <a:buChar char="Ø"/>
            </a:pPr>
            <a:r>
              <a:rPr lang="ru-RU" sz="1700" dirty="0" smtClean="0"/>
              <a:t>В Извещении содержится «Обоснование по ПП РФ №616, согласно которому Заказчик не применял положения …»</a:t>
            </a:r>
          </a:p>
          <a:p>
            <a:pPr>
              <a:lnSpc>
                <a:spcPct val="150000"/>
              </a:lnSpc>
              <a:buClr>
                <a:srgbClr val="F24943"/>
              </a:buClr>
              <a:buFont typeface="Wingdings" panose="05000000000000000000" pitchFamily="2" charset="2"/>
              <a:buChar char="Ø"/>
            </a:pPr>
            <a:r>
              <a:rPr lang="ru-RU" sz="1700" dirty="0" smtClean="0"/>
              <a:t>В Графе «Ограничения и запреты» Заказчиком установлен Запрет</a:t>
            </a:r>
          </a:p>
          <a:p>
            <a:pPr>
              <a:lnSpc>
                <a:spcPct val="150000"/>
              </a:lnSpc>
              <a:buClr>
                <a:srgbClr val="F24943"/>
              </a:buClr>
              <a:buFont typeface="Wingdings" panose="05000000000000000000" pitchFamily="2" charset="2"/>
              <a:buChar char="Ø"/>
            </a:pPr>
            <a:r>
              <a:rPr lang="ru-RU" sz="1700" dirty="0" smtClean="0"/>
              <a:t>В Графе «Обстоятельства допускающие исключения» указано «Присутствуют»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i="1" dirty="0" smtClean="0">
                <a:solidFill>
                  <a:srgbClr val="F24943"/>
                </a:solidFill>
              </a:rPr>
              <a:t>Отклонение заявки не правомерно, т.к. Заказчиком Запрет не установлен.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i="1" dirty="0" smtClean="0">
                <a:solidFill>
                  <a:srgbClr val="F24943"/>
                </a:solidFill>
              </a:rPr>
              <a:t>Заказчик неправомерно не установил Запрет, т.к. сумма товаров более 1 млн.р.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0" y="1053893"/>
            <a:ext cx="12192000" cy="1662413"/>
            <a:chOff x="0" y="1053893"/>
            <a:chExt cx="12192000" cy="1662413"/>
          </a:xfrm>
        </p:grpSpPr>
        <p:sp>
          <p:nvSpPr>
            <p:cNvPr id="5" name="Прямоугольник: скругленные верхние углы 43">
              <a:extLst>
                <a:ext uri="{FF2B5EF4-FFF2-40B4-BE49-F238E27FC236}">
                  <a16:creationId xmlns="" xmlns:a16="http://schemas.microsoft.com/office/drawing/2014/main" id="{CBA0A588-0084-42D8-AEB0-ED9F3FFFF209}"/>
                </a:ext>
              </a:extLst>
            </p:cNvPr>
            <p:cNvSpPr/>
            <p:nvPr/>
          </p:nvSpPr>
          <p:spPr>
            <a:xfrm rot="5400000">
              <a:off x="5602538" y="-4285533"/>
              <a:ext cx="986924" cy="12192000"/>
            </a:xfrm>
            <a:prstGeom prst="round2SameRect">
              <a:avLst>
                <a:gd name="adj1" fmla="val 4584"/>
                <a:gd name="adj2" fmla="val 0"/>
              </a:avLst>
            </a:prstGeom>
            <a:gradFill>
              <a:gsLst>
                <a:gs pos="52000">
                  <a:schemeClr val="tx2"/>
                </a:gs>
                <a:gs pos="0">
                  <a:srgbClr val="F45967"/>
                </a:gs>
                <a:gs pos="100000">
                  <a:schemeClr val="accent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Скругленный прямоугольник 5"/>
            <p:cNvSpPr/>
            <p:nvPr/>
          </p:nvSpPr>
          <p:spPr>
            <a:xfrm>
              <a:off x="349939" y="1053893"/>
              <a:ext cx="3513849" cy="1662413"/>
            </a:xfrm>
            <a:prstGeom prst="roundRect">
              <a:avLst>
                <a:gd name="adj" fmla="val 4279"/>
              </a:avLst>
            </a:prstGeom>
            <a:solidFill>
              <a:schemeClr val="bg1"/>
            </a:solidFill>
            <a:ln>
              <a:noFill/>
            </a:ln>
            <a:effectLst>
              <a:outerShdw blurRad="1651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Рисунок 6">
              <a:extLst>
                <a:ext uri="{FF2B5EF4-FFF2-40B4-BE49-F238E27FC236}">
                  <a16:creationId xmlns="" xmlns:a16="http://schemas.microsoft.com/office/drawing/2014/main" id="{CFC62F8F-0FAC-4D04-A622-8E4677A24A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38" r="1417"/>
            <a:stretch/>
          </p:blipFill>
          <p:spPr>
            <a:xfrm>
              <a:off x="478326" y="1222585"/>
              <a:ext cx="3068052" cy="1325028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4105835" y="1487301"/>
              <a:ext cx="640976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>
                  <a:solidFill>
                    <a:schemeClr val="bg1"/>
                  </a:solidFill>
                </a:rPr>
                <a:t>Решение Архангельского УФАС России от 24.03.2023 по делу N 70оз-2, 029/06/50-203/2023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 flipV="1">
            <a:off x="196553" y="5486400"/>
            <a:ext cx="11203537" cy="17092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1219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РАССМОТРЕНИЕ ЗАЯВОК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348859" y="2810725"/>
            <a:ext cx="11380685" cy="3768751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sz="1900" dirty="0" smtClean="0"/>
              <a:t>Жалоба на неправомерный допуск участника к заключению контракта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sz="1900" dirty="0" smtClean="0"/>
              <a:t>УЗ Победителем в составе заявки (согласно 126Н) продекларирована СПТ: Китай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sz="1900" dirty="0" smtClean="0"/>
              <a:t>Допуск правомерен</a:t>
            </a:r>
          </a:p>
          <a:p>
            <a:pPr marL="0" indent="0">
              <a:lnSpc>
                <a:spcPct val="150000"/>
              </a:lnSpc>
              <a:buNone/>
            </a:pPr>
            <a:endParaRPr lang="ru-RU" sz="1900" dirty="0"/>
          </a:p>
          <a:p>
            <a:pPr marL="0" indent="0">
              <a:lnSpc>
                <a:spcPct val="150000"/>
              </a:lnSpc>
              <a:buNone/>
            </a:pPr>
            <a:r>
              <a:rPr lang="ru-RU" sz="1900" dirty="0" smtClean="0">
                <a:solidFill>
                  <a:srgbClr val="36F656"/>
                </a:solidFill>
              </a:rPr>
              <a:t>Комиссия напоминает, что при раскрытии недостоверности предоставленной ранее информации, Заказчик обязан отказаться от заключения контракта или исполнения контракта.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0" y="1053893"/>
            <a:ext cx="12192000" cy="1662413"/>
            <a:chOff x="0" y="1053893"/>
            <a:chExt cx="12192000" cy="1662413"/>
          </a:xfrm>
        </p:grpSpPr>
        <p:sp>
          <p:nvSpPr>
            <p:cNvPr id="5" name="Прямоугольник: скругленные верхние углы 43">
              <a:extLst>
                <a:ext uri="{FF2B5EF4-FFF2-40B4-BE49-F238E27FC236}">
                  <a16:creationId xmlns="" xmlns:a16="http://schemas.microsoft.com/office/drawing/2014/main" id="{CBA0A588-0084-42D8-AEB0-ED9F3FFFF209}"/>
                </a:ext>
              </a:extLst>
            </p:cNvPr>
            <p:cNvSpPr/>
            <p:nvPr/>
          </p:nvSpPr>
          <p:spPr>
            <a:xfrm rot="5400000">
              <a:off x="5602538" y="-4285533"/>
              <a:ext cx="986924" cy="12192000"/>
            </a:xfrm>
            <a:prstGeom prst="round2SameRect">
              <a:avLst>
                <a:gd name="adj1" fmla="val 4584"/>
                <a:gd name="adj2" fmla="val 0"/>
              </a:avLst>
            </a:prstGeom>
            <a:gradFill>
              <a:gsLst>
                <a:gs pos="52000">
                  <a:schemeClr val="tx2"/>
                </a:gs>
                <a:gs pos="0">
                  <a:srgbClr val="F45967"/>
                </a:gs>
                <a:gs pos="100000">
                  <a:schemeClr val="accent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Скругленный прямоугольник 5"/>
            <p:cNvSpPr/>
            <p:nvPr/>
          </p:nvSpPr>
          <p:spPr>
            <a:xfrm>
              <a:off x="349939" y="1053893"/>
              <a:ext cx="3513849" cy="1662413"/>
            </a:xfrm>
            <a:prstGeom prst="roundRect">
              <a:avLst>
                <a:gd name="adj" fmla="val 4279"/>
              </a:avLst>
            </a:prstGeom>
            <a:solidFill>
              <a:schemeClr val="bg1"/>
            </a:solidFill>
            <a:ln>
              <a:noFill/>
            </a:ln>
            <a:effectLst>
              <a:outerShdw blurRad="1651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Рисунок 6">
              <a:extLst>
                <a:ext uri="{FF2B5EF4-FFF2-40B4-BE49-F238E27FC236}">
                  <a16:creationId xmlns="" xmlns:a16="http://schemas.microsoft.com/office/drawing/2014/main" id="{CFC62F8F-0FAC-4D04-A622-8E4677A24A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38" r="1417"/>
            <a:stretch/>
          </p:blipFill>
          <p:spPr>
            <a:xfrm>
              <a:off x="478326" y="1222585"/>
              <a:ext cx="3068052" cy="1325028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4105835" y="1487301"/>
              <a:ext cx="640976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>
                  <a:solidFill>
                    <a:schemeClr val="bg1"/>
                  </a:solidFill>
                </a:rPr>
                <a:t>Решение Смоленского УФАС России от 25.04.2023 по делу N 067/06/48-211/2023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2599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РАССМОТРЕНИЕ ЗАЯВОК, 126Н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348859" y="2810725"/>
            <a:ext cx="11380685" cy="3768751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ru-RU" sz="1800" dirty="0" smtClean="0"/>
              <a:t>Победитель подал жалобу в ФАС на неправомерное снижение цены на 15%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1800" dirty="0" smtClean="0"/>
              <a:t>Среди УЗ одна заявка содержит информацию о СПТ – РФ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1800" dirty="0" smtClean="0"/>
              <a:t>По данным заявителя в составе комплекта закупаемого товара не могут присутствовать все части произведенные на территории РФ.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1800" dirty="0" smtClean="0"/>
              <a:t>Заказчиком допущено нарушение в части предоставление преференций и соблюдения интересов предпринимателя.</a:t>
            </a:r>
          </a:p>
          <a:p>
            <a:pPr marL="0" indent="0">
              <a:lnSpc>
                <a:spcPct val="100000"/>
              </a:lnSpc>
              <a:buNone/>
            </a:pPr>
            <a:endParaRPr lang="ru-RU" sz="1800" dirty="0" smtClean="0"/>
          </a:p>
          <a:p>
            <a:pPr marL="0" indent="0">
              <a:lnSpc>
                <a:spcPct val="100000"/>
              </a:lnSpc>
              <a:buNone/>
            </a:pPr>
            <a:r>
              <a:rPr lang="ru-RU" sz="1800" dirty="0" smtClean="0">
                <a:solidFill>
                  <a:srgbClr val="F24943"/>
                </a:solidFill>
              </a:rPr>
              <a:t>Заказчик не имел правового основания для установления достоверности информации УЗ с «российским товаром»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1800" dirty="0" smtClean="0">
                <a:solidFill>
                  <a:srgbClr val="36F656"/>
                </a:solidFill>
              </a:rPr>
              <a:t>Материалы дела для назначения штрафа не передавать</a:t>
            </a:r>
            <a:endParaRPr lang="ru-RU" sz="1800" dirty="0">
              <a:solidFill>
                <a:srgbClr val="36F656"/>
              </a:solidFill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0" y="1053893"/>
            <a:ext cx="12192000" cy="1662413"/>
            <a:chOff x="0" y="1053893"/>
            <a:chExt cx="12192000" cy="1662413"/>
          </a:xfrm>
        </p:grpSpPr>
        <p:sp>
          <p:nvSpPr>
            <p:cNvPr id="5" name="Прямоугольник: скругленные верхние углы 43">
              <a:extLst>
                <a:ext uri="{FF2B5EF4-FFF2-40B4-BE49-F238E27FC236}">
                  <a16:creationId xmlns="" xmlns:a16="http://schemas.microsoft.com/office/drawing/2014/main" id="{CBA0A588-0084-42D8-AEB0-ED9F3FFFF209}"/>
                </a:ext>
              </a:extLst>
            </p:cNvPr>
            <p:cNvSpPr/>
            <p:nvPr/>
          </p:nvSpPr>
          <p:spPr>
            <a:xfrm rot="5400000">
              <a:off x="5602538" y="-4285533"/>
              <a:ext cx="986924" cy="12192000"/>
            </a:xfrm>
            <a:prstGeom prst="round2SameRect">
              <a:avLst>
                <a:gd name="adj1" fmla="val 4584"/>
                <a:gd name="adj2" fmla="val 0"/>
              </a:avLst>
            </a:prstGeom>
            <a:gradFill>
              <a:gsLst>
                <a:gs pos="52000">
                  <a:schemeClr val="tx2"/>
                </a:gs>
                <a:gs pos="0">
                  <a:srgbClr val="F45967"/>
                </a:gs>
                <a:gs pos="100000">
                  <a:schemeClr val="accent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Скругленный прямоугольник 5"/>
            <p:cNvSpPr/>
            <p:nvPr/>
          </p:nvSpPr>
          <p:spPr>
            <a:xfrm>
              <a:off x="349939" y="1053893"/>
              <a:ext cx="3513849" cy="1662413"/>
            </a:xfrm>
            <a:prstGeom prst="roundRect">
              <a:avLst>
                <a:gd name="adj" fmla="val 4279"/>
              </a:avLst>
            </a:prstGeom>
            <a:solidFill>
              <a:schemeClr val="bg1"/>
            </a:solidFill>
            <a:ln>
              <a:noFill/>
            </a:ln>
            <a:effectLst>
              <a:outerShdw blurRad="1651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Рисунок 6">
              <a:extLst>
                <a:ext uri="{FF2B5EF4-FFF2-40B4-BE49-F238E27FC236}">
                  <a16:creationId xmlns="" xmlns:a16="http://schemas.microsoft.com/office/drawing/2014/main" id="{CFC62F8F-0FAC-4D04-A622-8E4677A24A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38" r="1417"/>
            <a:stretch/>
          </p:blipFill>
          <p:spPr>
            <a:xfrm>
              <a:off x="478326" y="1222585"/>
              <a:ext cx="3068052" cy="1325028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4105835" y="1487301"/>
              <a:ext cx="640976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>
                  <a:solidFill>
                    <a:schemeClr val="bg1"/>
                  </a:solidFill>
                </a:rPr>
                <a:t>Решение Камчатского УФАС России от 01.12.2022 по делу N 041/06/14-487/2022 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3885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Группа 21"/>
          <p:cNvGrpSpPr/>
          <p:nvPr/>
        </p:nvGrpSpPr>
        <p:grpSpPr>
          <a:xfrm>
            <a:off x="0" y="1019333"/>
            <a:ext cx="12192000" cy="1662413"/>
            <a:chOff x="0" y="1053893"/>
            <a:chExt cx="12192000" cy="1662413"/>
          </a:xfrm>
        </p:grpSpPr>
        <p:sp>
          <p:nvSpPr>
            <p:cNvPr id="23" name="Прямоугольник: скругленные верхние углы 43">
              <a:extLst>
                <a:ext uri="{FF2B5EF4-FFF2-40B4-BE49-F238E27FC236}">
                  <a16:creationId xmlns:a16="http://schemas.microsoft.com/office/drawing/2014/main" xmlns="" id="{CBA0A588-0084-42D8-AEB0-ED9F3FFFF209}"/>
                </a:ext>
              </a:extLst>
            </p:cNvPr>
            <p:cNvSpPr/>
            <p:nvPr/>
          </p:nvSpPr>
          <p:spPr>
            <a:xfrm rot="5400000">
              <a:off x="5602538" y="-4285533"/>
              <a:ext cx="986924" cy="12192000"/>
            </a:xfrm>
            <a:prstGeom prst="round2SameRect">
              <a:avLst>
                <a:gd name="adj1" fmla="val 4584"/>
                <a:gd name="adj2" fmla="val 0"/>
              </a:avLst>
            </a:prstGeom>
            <a:gradFill>
              <a:gsLst>
                <a:gs pos="52000">
                  <a:schemeClr val="tx2"/>
                </a:gs>
                <a:gs pos="0">
                  <a:srgbClr val="F45967"/>
                </a:gs>
                <a:gs pos="100000">
                  <a:schemeClr val="accent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Скругленный прямоугольник 23"/>
            <p:cNvSpPr/>
            <p:nvPr/>
          </p:nvSpPr>
          <p:spPr>
            <a:xfrm>
              <a:off x="349939" y="1053893"/>
              <a:ext cx="3513849" cy="1662413"/>
            </a:xfrm>
            <a:prstGeom prst="roundRect">
              <a:avLst>
                <a:gd name="adj" fmla="val 4279"/>
              </a:avLst>
            </a:prstGeom>
            <a:solidFill>
              <a:schemeClr val="bg1"/>
            </a:solidFill>
            <a:ln>
              <a:noFill/>
            </a:ln>
            <a:effectLst>
              <a:outerShdw blurRad="1651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5" name="Рисунок 24">
              <a:extLst>
                <a:ext uri="{FF2B5EF4-FFF2-40B4-BE49-F238E27FC236}">
                  <a16:creationId xmlns:a16="http://schemas.microsoft.com/office/drawing/2014/main" xmlns="" id="{CFC62F8F-0FAC-4D04-A622-8E4677A24A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38" r="1417"/>
            <a:stretch/>
          </p:blipFill>
          <p:spPr>
            <a:xfrm>
              <a:off x="478326" y="1222585"/>
              <a:ext cx="3068052" cy="1325028"/>
            </a:xfrm>
            <a:prstGeom prst="rect">
              <a:avLst/>
            </a:prstGeom>
          </p:spPr>
        </p:pic>
        <p:sp>
          <p:nvSpPr>
            <p:cNvPr id="26" name="TextBox 25"/>
            <p:cNvSpPr txBox="1"/>
            <p:nvPr/>
          </p:nvSpPr>
          <p:spPr>
            <a:xfrm>
              <a:off x="4105835" y="1540622"/>
              <a:ext cx="766337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2700">
                <a:lnSpc>
                  <a:spcPct val="100000"/>
                </a:lnSpc>
                <a:tabLst>
                  <a:tab pos="1256030" algn="l"/>
                  <a:tab pos="2897505" algn="l"/>
                  <a:tab pos="4161154" algn="l"/>
                  <a:tab pos="4813300" algn="l"/>
                  <a:tab pos="6240145" algn="l"/>
                  <a:tab pos="9758045" algn="l"/>
                </a:tabLst>
              </a:pPr>
              <a:r>
                <a:rPr lang="ru-RU" b="1" dirty="0">
                  <a:solidFill>
                    <a:schemeClr val="bg1"/>
                  </a:solidFill>
                </a:rPr>
                <a:t>Решение Новосибирского УФАС России от 22.08.2022 N </a:t>
              </a:r>
              <a:r>
                <a:rPr lang="ru-RU" b="1" dirty="0" smtClean="0">
                  <a:solidFill>
                    <a:schemeClr val="bg1"/>
                  </a:solidFill>
                </a:rPr>
                <a:t>054/06/100-1392/2022</a:t>
              </a:r>
              <a:endParaRPr lang="ru-RU" b="1" dirty="0">
                <a:solidFill>
                  <a:schemeClr val="bg1"/>
                </a:solidFill>
                <a:ea typeface="Roboto Light" panose="02000000000000000000" pitchFamily="2" charset="0"/>
                <a:cs typeface="Segoe UI"/>
              </a:endParaRPr>
            </a:p>
          </p:txBody>
        </p:sp>
      </p:grpSp>
      <p:sp>
        <p:nvSpPr>
          <p:cNvPr id="10" name="Текст 2"/>
          <p:cNvSpPr>
            <a:spLocks noGrp="1"/>
          </p:cNvSpPr>
          <p:nvPr>
            <p:ph type="body" sz="quarter" idx="10"/>
          </p:nvPr>
        </p:nvSpPr>
        <p:spPr>
          <a:xfrm>
            <a:off x="349249" y="2772697"/>
            <a:ext cx="11419963" cy="379161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/>
              <a:t>Осуществлена приемка товара не соответствующего требованиям Технического задания.</a:t>
            </a:r>
          </a:p>
          <a:p>
            <a:pPr marL="0" indent="0">
              <a:buNone/>
            </a:pPr>
            <a:r>
              <a:rPr lang="ru-RU" dirty="0"/>
              <a:t>Претензии поставщику не предъявлены, штрафные санкции не применены.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Действия Заказчика признаны незаконными.</a:t>
            </a:r>
          </a:p>
          <a:p>
            <a:pPr marL="0" indent="0">
              <a:buNone/>
            </a:pPr>
            <a:r>
              <a:rPr lang="ru-RU" b="1" i="1" u="sng" dirty="0">
                <a:solidFill>
                  <a:srgbClr val="FF0000"/>
                </a:solidFill>
              </a:rPr>
              <a:t>Предусмотрен штраф по ч. 1.4 ст. 7.30 КоАП РФ – 15/50 т. р. </a:t>
            </a:r>
          </a:p>
          <a:p>
            <a:pPr marL="0" indent="0">
              <a:buNone/>
            </a:pPr>
            <a:r>
              <a:rPr lang="ru-RU" b="1" i="1" u="sng" dirty="0">
                <a:solidFill>
                  <a:srgbClr val="FF0000"/>
                </a:solidFill>
              </a:rPr>
              <a:t>(нарушение порядка осуществления закупки)</a:t>
            </a:r>
          </a:p>
          <a:p>
            <a:pPr marL="0" indent="0">
              <a:buNone/>
            </a:pPr>
            <a:endParaRPr lang="ru-RU" b="1" i="1" u="sng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b="1" i="1" u="sng" dirty="0">
                <a:solidFill>
                  <a:srgbClr val="FF0000"/>
                </a:solidFill>
              </a:rPr>
              <a:t>Предусмотрен штраф по ч. 1 ст. 7.32 КоАП РФ – 1% от НМЦК не менее 5/50 т.р. (нарушение порядка заключения контракта)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7336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ХАРАКТЕРИСТИКИ ПОЗИЦИИ КТРУ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1915" y="881471"/>
            <a:ext cx="8315325" cy="53911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5773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КАТАЛОГ ТРУ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1023620" y="1782763"/>
            <a:ext cx="9545638" cy="3760787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sz="2400" b="1" dirty="0" smtClean="0">
                <a:solidFill>
                  <a:srgbClr val="F45967"/>
                </a:solidFill>
              </a:rPr>
              <a:t>НЕЛЬЗЯ</a:t>
            </a:r>
            <a:r>
              <a:rPr lang="ru-RU" sz="2400" dirty="0" smtClean="0"/>
              <a:t> дополнять описание дополнительной информацией:</a:t>
            </a:r>
          </a:p>
          <a:p>
            <a:pPr>
              <a:lnSpc>
                <a:spcPct val="150000"/>
              </a:lnSpc>
              <a:buClr>
                <a:srgbClr val="F45967"/>
              </a:buClr>
              <a:buFont typeface="Wingdings" panose="05000000000000000000" pitchFamily="2" charset="2"/>
              <a:buChar char="Ø"/>
            </a:pPr>
            <a:r>
              <a:rPr lang="ru-RU" sz="2400" dirty="0" smtClean="0"/>
              <a:t>Применение </a:t>
            </a:r>
            <a:r>
              <a:rPr lang="ru-RU" sz="2400" b="1" dirty="0" smtClean="0"/>
              <a:t>ЗАПРЕТА</a:t>
            </a:r>
            <a:r>
              <a:rPr lang="ru-RU" sz="2400" dirty="0" smtClean="0"/>
              <a:t> по ПП РФ №616</a:t>
            </a:r>
          </a:p>
          <a:p>
            <a:pPr>
              <a:lnSpc>
                <a:spcPct val="150000"/>
              </a:lnSpc>
              <a:buClr>
                <a:srgbClr val="F45967"/>
              </a:buClr>
              <a:buFont typeface="Wingdings" panose="05000000000000000000" pitchFamily="2" charset="2"/>
              <a:buChar char="Ø"/>
            </a:pPr>
            <a:r>
              <a:rPr lang="ru-RU" sz="2400" dirty="0" smtClean="0"/>
              <a:t>Применении </a:t>
            </a:r>
            <a:r>
              <a:rPr lang="ru-RU" sz="2400" b="1" dirty="0" smtClean="0"/>
              <a:t>ОГРАНИЧЕНИЙ</a:t>
            </a:r>
            <a:r>
              <a:rPr lang="ru-RU" sz="2400" dirty="0" smtClean="0"/>
              <a:t> по ПП РФ 878</a:t>
            </a:r>
          </a:p>
          <a:p>
            <a:pPr>
              <a:lnSpc>
                <a:spcPct val="150000"/>
              </a:lnSpc>
              <a:buClr>
                <a:srgbClr val="F45967"/>
              </a:buClr>
              <a:buFont typeface="Wingdings" panose="05000000000000000000" pitchFamily="2" charset="2"/>
              <a:buChar char="Ø"/>
            </a:pPr>
            <a:r>
              <a:rPr lang="ru-RU" sz="2400" dirty="0" smtClean="0"/>
              <a:t>Не подразумевается </a:t>
            </a:r>
            <a:r>
              <a:rPr lang="ru-RU" sz="2400" b="1" dirty="0" smtClean="0"/>
              <a:t>ОСОБЕННОСТЯМИ</a:t>
            </a:r>
            <a:r>
              <a:rPr lang="ru-RU" sz="2400" dirty="0" smtClean="0"/>
              <a:t> описания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8225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КТРУ И ДОПОЛНЯЕМЫЕ ХАРАКТЕРИСТИКИ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348860" y="2810725"/>
            <a:ext cx="9545638" cy="3768751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dirty="0" smtClean="0"/>
              <a:t>Заказчиком закупалась «Система ультразвуковой визуализации». Помимо характеристик из КТРУ, установлены дополнительные, для наибольшего соответствия потребностям Заказчика.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dirty="0" smtClean="0"/>
              <a:t>В закупке установлены требования в соответствии с ПП РФ №878.</a:t>
            </a:r>
          </a:p>
          <a:p>
            <a:pPr marL="0" indent="0">
              <a:lnSpc>
                <a:spcPct val="150000"/>
              </a:lnSpc>
              <a:buNone/>
            </a:pPr>
            <a:endParaRPr lang="ru-RU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ru-RU" dirty="0" smtClean="0"/>
              <a:t>Жалоба обоснована. Заказчик нарушил положения 44-ФЗ.</a:t>
            </a:r>
          </a:p>
          <a:p>
            <a:pPr marL="0" indent="0">
              <a:buNone/>
            </a:pPr>
            <a:endParaRPr lang="ru-RU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0" y="1053893"/>
            <a:ext cx="12192000" cy="1662413"/>
            <a:chOff x="0" y="1053893"/>
            <a:chExt cx="12192000" cy="1662413"/>
          </a:xfrm>
        </p:grpSpPr>
        <p:sp>
          <p:nvSpPr>
            <p:cNvPr id="5" name="Прямоугольник: скругленные верхние углы 43">
              <a:extLst>
                <a:ext uri="{FF2B5EF4-FFF2-40B4-BE49-F238E27FC236}">
                  <a16:creationId xmlns:a16="http://schemas.microsoft.com/office/drawing/2014/main" xmlns="" id="{CBA0A588-0084-42D8-AEB0-ED9F3FFFF209}"/>
                </a:ext>
              </a:extLst>
            </p:cNvPr>
            <p:cNvSpPr/>
            <p:nvPr/>
          </p:nvSpPr>
          <p:spPr>
            <a:xfrm rot="5400000">
              <a:off x="5602538" y="-4285533"/>
              <a:ext cx="986924" cy="12192000"/>
            </a:xfrm>
            <a:prstGeom prst="round2SameRect">
              <a:avLst>
                <a:gd name="adj1" fmla="val 4584"/>
                <a:gd name="adj2" fmla="val 0"/>
              </a:avLst>
            </a:prstGeom>
            <a:gradFill>
              <a:gsLst>
                <a:gs pos="52000">
                  <a:schemeClr val="tx2"/>
                </a:gs>
                <a:gs pos="0">
                  <a:srgbClr val="F45967"/>
                </a:gs>
                <a:gs pos="100000">
                  <a:schemeClr val="accent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Скругленный прямоугольник 5"/>
            <p:cNvSpPr/>
            <p:nvPr/>
          </p:nvSpPr>
          <p:spPr>
            <a:xfrm>
              <a:off x="349939" y="1053893"/>
              <a:ext cx="3513849" cy="1662413"/>
            </a:xfrm>
            <a:prstGeom prst="roundRect">
              <a:avLst>
                <a:gd name="adj" fmla="val 4279"/>
              </a:avLst>
            </a:prstGeom>
            <a:solidFill>
              <a:schemeClr val="bg1"/>
            </a:solidFill>
            <a:ln>
              <a:noFill/>
            </a:ln>
            <a:effectLst>
              <a:outerShdw blurRad="1651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xmlns="" id="{CFC62F8F-0FAC-4D04-A622-8E4677A24A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38" r="1417"/>
            <a:stretch/>
          </p:blipFill>
          <p:spPr>
            <a:xfrm>
              <a:off x="478326" y="1222585"/>
              <a:ext cx="3068052" cy="1325028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4105835" y="1487301"/>
              <a:ext cx="640976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>
                  <a:solidFill>
                    <a:schemeClr val="bg1"/>
                  </a:solidFill>
                </a:rPr>
                <a:t>Решение Владимирского УФАС России от 16.05.2022 N 033/06/14-312/2022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5549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КТРУ И ДОПОЛНЯЕМЫЕ ХАРАКТЕРИСТИКИ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348859" y="2810725"/>
            <a:ext cx="11380685" cy="3768751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dirty="0" smtClean="0"/>
              <a:t>Заказчиком закупалось промышленное оборудование. Помимо характеристик из КТРУ, установлены дополнительные с обоснованием: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dirty="0" smtClean="0"/>
              <a:t>«Для обеспечение работы всех механизмов» и «Производственная необходимость»</a:t>
            </a:r>
            <a:endParaRPr lang="ru-RU" dirty="0"/>
          </a:p>
          <a:p>
            <a:pPr marL="0" indent="0">
              <a:lnSpc>
                <a:spcPct val="150000"/>
              </a:lnSpc>
              <a:buNone/>
            </a:pPr>
            <a:r>
              <a:rPr lang="ru-RU" dirty="0" smtClean="0"/>
              <a:t> В закупке установлены требования в соответствии с ПП РФ №616</a:t>
            </a:r>
          </a:p>
          <a:p>
            <a:pPr marL="0" indent="0">
              <a:lnSpc>
                <a:spcPct val="150000"/>
              </a:lnSpc>
              <a:buNone/>
            </a:pPr>
            <a:endParaRPr lang="ru-RU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ru-RU" dirty="0" smtClean="0"/>
              <a:t>Жалоба обоснована. Заказчик не обосновал необходимость дополнительных характеристик. Предусмотрен штраф ч.4 ст.7.30 КоАП РФ ( 3 т.р. на ДЛ)</a:t>
            </a:r>
          </a:p>
          <a:p>
            <a:pPr marL="0" indent="0">
              <a:buNone/>
            </a:pPr>
            <a:endParaRPr lang="ru-RU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0" y="1053893"/>
            <a:ext cx="12192000" cy="1662413"/>
            <a:chOff x="0" y="1053893"/>
            <a:chExt cx="12192000" cy="1662413"/>
          </a:xfrm>
        </p:grpSpPr>
        <p:sp>
          <p:nvSpPr>
            <p:cNvPr id="5" name="Прямоугольник: скругленные верхние углы 43">
              <a:extLst>
                <a:ext uri="{FF2B5EF4-FFF2-40B4-BE49-F238E27FC236}">
                  <a16:creationId xmlns:a16="http://schemas.microsoft.com/office/drawing/2014/main" xmlns="" id="{CBA0A588-0084-42D8-AEB0-ED9F3FFFF209}"/>
                </a:ext>
              </a:extLst>
            </p:cNvPr>
            <p:cNvSpPr/>
            <p:nvPr/>
          </p:nvSpPr>
          <p:spPr>
            <a:xfrm rot="5400000">
              <a:off x="5602538" y="-4285533"/>
              <a:ext cx="986924" cy="12192000"/>
            </a:xfrm>
            <a:prstGeom prst="round2SameRect">
              <a:avLst>
                <a:gd name="adj1" fmla="val 4584"/>
                <a:gd name="adj2" fmla="val 0"/>
              </a:avLst>
            </a:prstGeom>
            <a:gradFill>
              <a:gsLst>
                <a:gs pos="52000">
                  <a:schemeClr val="tx2"/>
                </a:gs>
                <a:gs pos="0">
                  <a:srgbClr val="F45967"/>
                </a:gs>
                <a:gs pos="100000">
                  <a:schemeClr val="accent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Скругленный прямоугольник 5"/>
            <p:cNvSpPr/>
            <p:nvPr/>
          </p:nvSpPr>
          <p:spPr>
            <a:xfrm>
              <a:off x="349939" y="1053893"/>
              <a:ext cx="3513849" cy="1662413"/>
            </a:xfrm>
            <a:prstGeom prst="roundRect">
              <a:avLst>
                <a:gd name="adj" fmla="val 4279"/>
              </a:avLst>
            </a:prstGeom>
            <a:solidFill>
              <a:schemeClr val="bg1"/>
            </a:solidFill>
            <a:ln>
              <a:noFill/>
            </a:ln>
            <a:effectLst>
              <a:outerShdw blurRad="1651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xmlns="" id="{CFC62F8F-0FAC-4D04-A622-8E4677A24A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38" r="1417"/>
            <a:stretch/>
          </p:blipFill>
          <p:spPr>
            <a:xfrm>
              <a:off x="478326" y="1222585"/>
              <a:ext cx="3068052" cy="1325028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4105835" y="1487301"/>
              <a:ext cx="640976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>
                  <a:solidFill>
                    <a:schemeClr val="bg1"/>
                  </a:solidFill>
                </a:rPr>
                <a:t>Решение Брянского УФАС России от 23.05.2022 по делу N 032/06/106-456/2022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4872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КТРУ И ПЕРЕЧНИ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349251" y="1268413"/>
            <a:ext cx="5063408" cy="5295900"/>
          </a:xfrm>
          <a:ln w="28575">
            <a:solidFill>
              <a:srgbClr val="36F656"/>
            </a:solidFill>
          </a:ln>
        </p:spPr>
        <p:txBody>
          <a:bodyPr/>
          <a:lstStyle/>
          <a:p>
            <a:r>
              <a:rPr lang="ru-RU" dirty="0" smtClean="0"/>
              <a:t>Мышь компьютерная</a:t>
            </a:r>
          </a:p>
          <a:p>
            <a:pPr marL="0" indent="0">
              <a:buNone/>
            </a:pPr>
            <a:r>
              <a:rPr lang="ru-RU" dirty="0" smtClean="0"/>
              <a:t>КТРУ - 26.20.16.170-00000001</a:t>
            </a:r>
          </a:p>
          <a:p>
            <a:pPr marL="0" indent="0">
              <a:buNone/>
            </a:pPr>
            <a:r>
              <a:rPr lang="ru-RU" dirty="0" smtClean="0"/>
              <a:t>878 – 26.20.16 – </a:t>
            </a:r>
            <a:r>
              <a:rPr lang="ru-RU" sz="1600" dirty="0" smtClean="0"/>
              <a:t>Устройства ввода или вывода, содержащие или не содержащие в одном корпусе запоминающие устройства</a:t>
            </a:r>
          </a:p>
          <a:p>
            <a:r>
              <a:rPr lang="ru-RU" dirty="0" smtClean="0"/>
              <a:t>Монитор</a:t>
            </a:r>
          </a:p>
          <a:p>
            <a:pPr marL="0" indent="0">
              <a:buNone/>
            </a:pPr>
            <a:r>
              <a:rPr lang="ru-RU" dirty="0" smtClean="0"/>
              <a:t>КТРУ – </a:t>
            </a:r>
            <a:r>
              <a:rPr lang="ru-RU" dirty="0"/>
              <a:t>26.20.17.110-00000001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878 – 26.20.17 – </a:t>
            </a:r>
            <a:r>
              <a:rPr lang="ru-RU" sz="1600" dirty="0" smtClean="0"/>
              <a:t>Мониторы и проекторы, преимущественно используемые в системах автоматической обработки данных</a:t>
            </a:r>
          </a:p>
          <a:p>
            <a:r>
              <a:rPr lang="ru-RU" dirty="0" smtClean="0"/>
              <a:t>Клавиатура</a:t>
            </a:r>
          </a:p>
          <a:p>
            <a:pPr marL="0" indent="0">
              <a:buNone/>
            </a:pPr>
            <a:r>
              <a:rPr lang="ru-RU" dirty="0" smtClean="0"/>
              <a:t>КТРУ – </a:t>
            </a:r>
            <a:r>
              <a:rPr lang="ru-RU" dirty="0"/>
              <a:t>26.20.16.110-00000001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878 - </a:t>
            </a:r>
            <a:r>
              <a:rPr lang="ru-RU" sz="1600" dirty="0"/>
              <a:t>26.20.16 – Устройства ввода или вывода, содержащие или не содержащие в одном корпусе запоминающие </a:t>
            </a:r>
            <a:r>
              <a:rPr lang="ru-RU" sz="1600" dirty="0" smtClean="0"/>
              <a:t>устройства</a:t>
            </a:r>
            <a:endParaRPr lang="ru-RU" sz="1600" dirty="0"/>
          </a:p>
        </p:txBody>
      </p:sp>
      <p:sp>
        <p:nvSpPr>
          <p:cNvPr id="4" name="Текст 2"/>
          <p:cNvSpPr txBox="1">
            <a:spLocks/>
          </p:cNvSpPr>
          <p:nvPr/>
        </p:nvSpPr>
        <p:spPr>
          <a:xfrm>
            <a:off x="6533742" y="1268413"/>
            <a:ext cx="5255137" cy="1956050"/>
          </a:xfrm>
          <a:prstGeom prst="rect">
            <a:avLst/>
          </a:prstGeom>
          <a:ln w="28575">
            <a:solidFill>
              <a:srgbClr val="36F656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/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ru-RU" dirty="0" smtClean="0"/>
              <a:t>Моноблок</a:t>
            </a:r>
          </a:p>
          <a:p>
            <a:pPr marL="0" indent="0">
              <a:buNone/>
            </a:pPr>
            <a:r>
              <a:rPr lang="ru-RU" dirty="0" smtClean="0"/>
              <a:t>КТРУ </a:t>
            </a:r>
            <a:r>
              <a:rPr lang="ru-RU" dirty="0"/>
              <a:t>– 26.20.15.000-00000032</a:t>
            </a:r>
          </a:p>
          <a:p>
            <a:pPr marL="0" indent="0">
              <a:buNone/>
            </a:pPr>
            <a:r>
              <a:rPr lang="ru-RU" dirty="0" smtClean="0"/>
              <a:t>878 </a:t>
            </a:r>
            <a:r>
              <a:rPr lang="ru-RU" dirty="0"/>
              <a:t>– </a:t>
            </a:r>
            <a:r>
              <a:rPr lang="ru-RU" sz="1600" dirty="0">
                <a:solidFill>
                  <a:srgbClr val="F45967"/>
                </a:solidFill>
              </a:rPr>
              <a:t>26.20.15 – Машины вычислительные электронные цифровые прочие, содержащие или не содержащие в одном корпусе одно или два из следующих устройств </a:t>
            </a:r>
            <a:r>
              <a:rPr lang="ru-RU" sz="1600" dirty="0" smtClean="0">
                <a:solidFill>
                  <a:srgbClr val="F45967"/>
                </a:solidFill>
              </a:rPr>
              <a:t>…</a:t>
            </a:r>
          </a:p>
        </p:txBody>
      </p:sp>
      <p:sp>
        <p:nvSpPr>
          <p:cNvPr id="6" name="Текст 2"/>
          <p:cNvSpPr txBox="1">
            <a:spLocks/>
          </p:cNvSpPr>
          <p:nvPr/>
        </p:nvSpPr>
        <p:spPr>
          <a:xfrm>
            <a:off x="6533742" y="4608263"/>
            <a:ext cx="5255137" cy="1956050"/>
          </a:xfrm>
          <a:prstGeom prst="rect">
            <a:avLst/>
          </a:prstGeom>
          <a:ln w="28575">
            <a:solidFill>
              <a:srgbClr val="36F656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/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ru-RU" dirty="0" smtClean="0"/>
              <a:t>Системный блок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КТРУ – </a:t>
            </a:r>
            <a:r>
              <a:rPr lang="ru-RU" dirty="0" smtClean="0"/>
              <a:t>26.20.15.000-00000001</a:t>
            </a:r>
          </a:p>
          <a:p>
            <a:pPr marL="0" indent="0">
              <a:buNone/>
            </a:pPr>
            <a:r>
              <a:rPr lang="ru-RU" dirty="0" smtClean="0"/>
              <a:t>878 </a:t>
            </a:r>
            <a:r>
              <a:rPr lang="ru-RU" dirty="0"/>
              <a:t>– </a:t>
            </a:r>
            <a:r>
              <a:rPr lang="ru-RU" sz="1600" dirty="0">
                <a:solidFill>
                  <a:srgbClr val="F45967"/>
                </a:solidFill>
              </a:rPr>
              <a:t>26.20.15 – Машины вычислительные электронные цифровые прочие, содержащие или не содержащие в одном корпусе одно или два из следующих устройств …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152546" y="3685530"/>
            <a:ext cx="17419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i="1" dirty="0" smtClean="0">
                <a:solidFill>
                  <a:srgbClr val="F45967"/>
                </a:solidFill>
              </a:rPr>
              <a:t>Было 616!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8108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РАССМОТРЕНИЕ ЗАЯВОК</a:t>
            </a:r>
            <a:endParaRPr lang="ru-RU" dirty="0"/>
          </a:p>
        </p:txBody>
      </p:sp>
      <p:grpSp>
        <p:nvGrpSpPr>
          <p:cNvPr id="4" name="Группа 3">
            <a:extLst>
              <a:ext uri="{FF2B5EF4-FFF2-40B4-BE49-F238E27FC236}">
                <a16:creationId xmlns="" xmlns:a16="http://schemas.microsoft.com/office/drawing/2014/main" id="{C7E018C3-D3DB-42F2-96F0-D4F8EBE819FC}"/>
              </a:ext>
            </a:extLst>
          </p:cNvPr>
          <p:cNvGrpSpPr/>
          <p:nvPr/>
        </p:nvGrpSpPr>
        <p:grpSpPr>
          <a:xfrm>
            <a:off x="1526213" y="1783542"/>
            <a:ext cx="3341277" cy="3229638"/>
            <a:chOff x="259080" y="3856265"/>
            <a:chExt cx="5836921" cy="2738199"/>
          </a:xfrm>
        </p:grpSpPr>
        <p:sp>
          <p:nvSpPr>
            <p:cNvPr id="5" name="object 9">
              <a:extLst>
                <a:ext uri="{FF2B5EF4-FFF2-40B4-BE49-F238E27FC236}">
                  <a16:creationId xmlns="" xmlns:a16="http://schemas.microsoft.com/office/drawing/2014/main" id="{11418818-B0B9-4FE7-9125-C5CA6F3AF894}"/>
                </a:ext>
              </a:extLst>
            </p:cNvPr>
            <p:cNvSpPr/>
            <p:nvPr/>
          </p:nvSpPr>
          <p:spPr>
            <a:xfrm>
              <a:off x="259082" y="3856265"/>
              <a:ext cx="5836919" cy="2405944"/>
            </a:xfrm>
            <a:custGeom>
              <a:avLst/>
              <a:gdLst/>
              <a:ahLst/>
              <a:cxnLst/>
              <a:rect l="l" t="t" r="r" b="b"/>
              <a:pathLst>
                <a:path w="5836920" h="2278379">
                  <a:moveTo>
                    <a:pt x="5836920" y="365760"/>
                  </a:moveTo>
                  <a:lnTo>
                    <a:pt x="0" y="365760"/>
                  </a:lnTo>
                  <a:lnTo>
                    <a:pt x="0" y="2278380"/>
                  </a:lnTo>
                  <a:lnTo>
                    <a:pt x="5836920" y="2278380"/>
                  </a:lnTo>
                  <a:lnTo>
                    <a:pt x="5836920" y="365760"/>
                  </a:lnTo>
                  <a:close/>
                </a:path>
                <a:path w="5836920" h="2278379">
                  <a:moveTo>
                    <a:pt x="5836920" y="0"/>
                  </a:moveTo>
                  <a:lnTo>
                    <a:pt x="0" y="0"/>
                  </a:lnTo>
                  <a:lnTo>
                    <a:pt x="0" y="12192"/>
                  </a:lnTo>
                  <a:lnTo>
                    <a:pt x="5836920" y="12192"/>
                  </a:lnTo>
                  <a:lnTo>
                    <a:pt x="583692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" name="object 10">
              <a:extLst>
                <a:ext uri="{FF2B5EF4-FFF2-40B4-BE49-F238E27FC236}">
                  <a16:creationId xmlns="" xmlns:a16="http://schemas.microsoft.com/office/drawing/2014/main" id="{AA5BC7D5-4BCF-46FC-B28A-D9CCF18ECC63}"/>
                </a:ext>
              </a:extLst>
            </p:cNvPr>
            <p:cNvSpPr/>
            <p:nvPr/>
          </p:nvSpPr>
          <p:spPr>
            <a:xfrm>
              <a:off x="259080" y="3856266"/>
              <a:ext cx="5836919" cy="2738198"/>
            </a:xfrm>
            <a:custGeom>
              <a:avLst/>
              <a:gdLst/>
              <a:ahLst/>
              <a:cxnLst/>
              <a:rect l="l" t="t" r="r" b="b"/>
              <a:pathLst>
                <a:path w="5836920" h="2278379">
                  <a:moveTo>
                    <a:pt x="0" y="2278380"/>
                  </a:moveTo>
                  <a:lnTo>
                    <a:pt x="5836920" y="2278380"/>
                  </a:lnTo>
                  <a:lnTo>
                    <a:pt x="5836920" y="0"/>
                  </a:lnTo>
                  <a:lnTo>
                    <a:pt x="0" y="0"/>
                  </a:lnTo>
                  <a:lnTo>
                    <a:pt x="0" y="2278380"/>
                  </a:lnTo>
                  <a:close/>
                </a:path>
              </a:pathLst>
            </a:custGeom>
            <a:ln w="57150">
              <a:solidFill>
                <a:schemeClr val="bg2">
                  <a:lumMod val="40000"/>
                  <a:lumOff val="60000"/>
                </a:schemeClr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" name="object 11">
              <a:extLst>
                <a:ext uri="{FF2B5EF4-FFF2-40B4-BE49-F238E27FC236}">
                  <a16:creationId xmlns="" xmlns:a16="http://schemas.microsoft.com/office/drawing/2014/main" id="{0E9E9E02-02B2-4C22-8261-32292D0CDC46}"/>
                </a:ext>
              </a:extLst>
            </p:cNvPr>
            <p:cNvSpPr/>
            <p:nvPr/>
          </p:nvSpPr>
          <p:spPr>
            <a:xfrm>
              <a:off x="259080" y="3868457"/>
              <a:ext cx="5836919" cy="523134"/>
            </a:xfrm>
            <a:custGeom>
              <a:avLst/>
              <a:gdLst/>
              <a:ahLst/>
              <a:cxnLst/>
              <a:rect l="l" t="t" r="r" b="b"/>
              <a:pathLst>
                <a:path w="5836920" h="353694">
                  <a:moveTo>
                    <a:pt x="5836920" y="0"/>
                  </a:moveTo>
                  <a:lnTo>
                    <a:pt x="0" y="0"/>
                  </a:lnTo>
                  <a:lnTo>
                    <a:pt x="0" y="353567"/>
                  </a:lnTo>
                  <a:lnTo>
                    <a:pt x="5836920" y="353567"/>
                  </a:lnTo>
                  <a:lnTo>
                    <a:pt x="5836920" y="0"/>
                  </a:lnTo>
                  <a:close/>
                </a:path>
              </a:pathLst>
            </a:custGeom>
            <a:solidFill>
              <a:schemeClr val="bg2">
                <a:lumMod val="40000"/>
                <a:lumOff val="60000"/>
              </a:schemeClr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" name="object 15">
              <a:extLst>
                <a:ext uri="{FF2B5EF4-FFF2-40B4-BE49-F238E27FC236}">
                  <a16:creationId xmlns="" xmlns:a16="http://schemas.microsoft.com/office/drawing/2014/main" id="{D32A78F0-A965-4316-8AEB-24EE05962D95}"/>
                </a:ext>
              </a:extLst>
            </p:cNvPr>
            <p:cNvSpPr txBox="1"/>
            <p:nvPr/>
          </p:nvSpPr>
          <p:spPr>
            <a:xfrm>
              <a:off x="595322" y="4660587"/>
              <a:ext cx="5164433" cy="1316134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marL="216000" marR="64135" lvl="0" indent="-216000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chemeClr val="tx2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lang="ru-RU" b="1" spc="-5" dirty="0" smtClean="0">
                  <a:solidFill>
                    <a:schemeClr val="bg2">
                      <a:lumMod val="50000"/>
                    </a:schemeClr>
                  </a:solidFill>
                  <a:latin typeface="Roboto" panose="02000000000000000000"/>
                  <a:cs typeface="Segoe UI"/>
                </a:rPr>
                <a:t>Проверяем наличие продукции 1 уровня</a:t>
              </a:r>
            </a:p>
            <a:p>
              <a:pPr marL="285750" marR="64135" lvl="0" indent="-285750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chemeClr val="tx2"/>
                </a:buClr>
                <a:buSzTx/>
                <a:buFont typeface="Wingdings" panose="05000000000000000000" pitchFamily="2" charset="2"/>
                <a:buChar char="Ø"/>
                <a:tabLst/>
                <a:defRPr/>
              </a:pPr>
              <a:r>
                <a:rPr lang="ru-RU" b="1" spc="-5" dirty="0" smtClean="0">
                  <a:solidFill>
                    <a:schemeClr val="bg2">
                      <a:lumMod val="50000"/>
                    </a:schemeClr>
                  </a:solidFill>
                  <a:latin typeface="Roboto" panose="02000000000000000000"/>
                  <a:cs typeface="Segoe UI"/>
                </a:rPr>
                <a:t>Отклоняем все заявки с продукцией не 1 уровня</a:t>
              </a:r>
            </a:p>
            <a:p>
              <a:pPr marL="285750" marR="64135" lvl="0" indent="-285750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chemeClr val="tx2"/>
                </a:buClr>
                <a:buSzTx/>
                <a:buFont typeface="Wingdings" panose="05000000000000000000" pitchFamily="2" charset="2"/>
                <a:buChar char="Ø"/>
                <a:tabLst/>
                <a:defRPr/>
              </a:pPr>
              <a:r>
                <a:rPr lang="ru-RU" b="1" spc="-5" dirty="0" smtClean="0">
                  <a:solidFill>
                    <a:schemeClr val="bg2">
                      <a:lumMod val="50000"/>
                    </a:schemeClr>
                  </a:solidFill>
                  <a:latin typeface="Roboto" panose="02000000000000000000"/>
                  <a:cs typeface="Segoe UI"/>
                </a:rPr>
                <a:t>Переходим к Шаг 2</a:t>
              </a:r>
              <a:endParaRPr lang="ru-RU" b="1" spc="-5" dirty="0">
                <a:solidFill>
                  <a:schemeClr val="bg2">
                    <a:lumMod val="50000"/>
                  </a:schemeClr>
                </a:solidFill>
                <a:latin typeface="Roboto" panose="02000000000000000000"/>
                <a:cs typeface="Segoe UI"/>
              </a:endParaRPr>
            </a:p>
          </p:txBody>
        </p:sp>
        <p:sp>
          <p:nvSpPr>
            <p:cNvPr id="9" name="object 21">
              <a:extLst>
                <a:ext uri="{FF2B5EF4-FFF2-40B4-BE49-F238E27FC236}">
                  <a16:creationId xmlns="" xmlns:a16="http://schemas.microsoft.com/office/drawing/2014/main" id="{9F648B56-887A-4905-A0AF-0973F60CFC16}"/>
                </a:ext>
              </a:extLst>
            </p:cNvPr>
            <p:cNvSpPr txBox="1"/>
            <p:nvPr/>
          </p:nvSpPr>
          <p:spPr>
            <a:xfrm>
              <a:off x="287656" y="3911510"/>
              <a:ext cx="5779771" cy="407879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marL="0" marR="62230" lvl="0" indent="0" algn="ctr" defTabSz="914400" rtl="0" eaLnBrk="1" fontAlgn="auto" latinLnBrk="0" hangingPunct="1">
                <a:lnSpc>
                  <a:spcPct val="100000"/>
                </a:lnSpc>
                <a:spcBef>
                  <a:spcPts val="10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b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tx2"/>
                  </a:solidFill>
                  <a:effectLst/>
                  <a:uLnTx/>
                  <a:uFillTx/>
                  <a:latin typeface="+mj-lt"/>
                  <a:ea typeface="+mn-ea"/>
                  <a:cs typeface="Trebuchet MS"/>
                </a:rPr>
                <a:t>Шаг 1</a:t>
              </a:r>
              <a:endParaRPr kumimoji="0" lang="ru-RU" b="1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n-ea"/>
                <a:cs typeface="Trebuchet MS"/>
              </a:endParaRPr>
            </a:p>
          </p:txBody>
        </p:sp>
      </p:grpSp>
      <p:grpSp>
        <p:nvGrpSpPr>
          <p:cNvPr id="10" name="Группа 9">
            <a:extLst>
              <a:ext uri="{FF2B5EF4-FFF2-40B4-BE49-F238E27FC236}">
                <a16:creationId xmlns="" xmlns:a16="http://schemas.microsoft.com/office/drawing/2014/main" id="{C7E018C3-D3DB-42F2-96F0-D4F8EBE819FC}"/>
              </a:ext>
            </a:extLst>
          </p:cNvPr>
          <p:cNvGrpSpPr/>
          <p:nvPr/>
        </p:nvGrpSpPr>
        <p:grpSpPr>
          <a:xfrm>
            <a:off x="7295642" y="1783542"/>
            <a:ext cx="3341277" cy="3704100"/>
            <a:chOff x="259080" y="3856265"/>
            <a:chExt cx="5836921" cy="5201418"/>
          </a:xfrm>
        </p:grpSpPr>
        <p:sp>
          <p:nvSpPr>
            <p:cNvPr id="11" name="object 9">
              <a:extLst>
                <a:ext uri="{FF2B5EF4-FFF2-40B4-BE49-F238E27FC236}">
                  <a16:creationId xmlns="" xmlns:a16="http://schemas.microsoft.com/office/drawing/2014/main" id="{11418818-B0B9-4FE7-9125-C5CA6F3AF894}"/>
                </a:ext>
              </a:extLst>
            </p:cNvPr>
            <p:cNvSpPr/>
            <p:nvPr/>
          </p:nvSpPr>
          <p:spPr>
            <a:xfrm>
              <a:off x="259082" y="3856265"/>
              <a:ext cx="5836919" cy="3587208"/>
            </a:xfrm>
            <a:custGeom>
              <a:avLst/>
              <a:gdLst/>
              <a:ahLst/>
              <a:cxnLst/>
              <a:rect l="l" t="t" r="r" b="b"/>
              <a:pathLst>
                <a:path w="5836920" h="2278379">
                  <a:moveTo>
                    <a:pt x="5836920" y="365760"/>
                  </a:moveTo>
                  <a:lnTo>
                    <a:pt x="0" y="365760"/>
                  </a:lnTo>
                  <a:lnTo>
                    <a:pt x="0" y="2278380"/>
                  </a:lnTo>
                  <a:lnTo>
                    <a:pt x="5836920" y="2278380"/>
                  </a:lnTo>
                  <a:lnTo>
                    <a:pt x="5836920" y="365760"/>
                  </a:lnTo>
                  <a:close/>
                </a:path>
                <a:path w="5836920" h="2278379">
                  <a:moveTo>
                    <a:pt x="5836920" y="0"/>
                  </a:moveTo>
                  <a:lnTo>
                    <a:pt x="0" y="0"/>
                  </a:lnTo>
                  <a:lnTo>
                    <a:pt x="0" y="12192"/>
                  </a:lnTo>
                  <a:lnTo>
                    <a:pt x="5836920" y="12192"/>
                  </a:lnTo>
                  <a:lnTo>
                    <a:pt x="583692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" name="object 10">
              <a:extLst>
                <a:ext uri="{FF2B5EF4-FFF2-40B4-BE49-F238E27FC236}">
                  <a16:creationId xmlns="" xmlns:a16="http://schemas.microsoft.com/office/drawing/2014/main" id="{AA5BC7D5-4BCF-46FC-B28A-D9CCF18ECC63}"/>
                </a:ext>
              </a:extLst>
            </p:cNvPr>
            <p:cNvSpPr/>
            <p:nvPr/>
          </p:nvSpPr>
          <p:spPr>
            <a:xfrm>
              <a:off x="259080" y="3856266"/>
              <a:ext cx="5836919" cy="5201417"/>
            </a:xfrm>
            <a:custGeom>
              <a:avLst/>
              <a:gdLst/>
              <a:ahLst/>
              <a:cxnLst/>
              <a:rect l="l" t="t" r="r" b="b"/>
              <a:pathLst>
                <a:path w="5836920" h="2278379">
                  <a:moveTo>
                    <a:pt x="0" y="2278380"/>
                  </a:moveTo>
                  <a:lnTo>
                    <a:pt x="5836920" y="2278380"/>
                  </a:lnTo>
                  <a:lnTo>
                    <a:pt x="5836920" y="0"/>
                  </a:lnTo>
                  <a:lnTo>
                    <a:pt x="0" y="0"/>
                  </a:lnTo>
                  <a:lnTo>
                    <a:pt x="0" y="2278380"/>
                  </a:lnTo>
                  <a:close/>
                </a:path>
              </a:pathLst>
            </a:custGeom>
            <a:ln w="57150">
              <a:solidFill>
                <a:schemeClr val="bg2">
                  <a:lumMod val="40000"/>
                  <a:lumOff val="60000"/>
                </a:schemeClr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" name="object 11">
              <a:extLst>
                <a:ext uri="{FF2B5EF4-FFF2-40B4-BE49-F238E27FC236}">
                  <a16:creationId xmlns="" xmlns:a16="http://schemas.microsoft.com/office/drawing/2014/main" id="{0E9E9E02-02B2-4C22-8261-32292D0CDC46}"/>
                </a:ext>
              </a:extLst>
            </p:cNvPr>
            <p:cNvSpPr/>
            <p:nvPr/>
          </p:nvSpPr>
          <p:spPr>
            <a:xfrm>
              <a:off x="259080" y="3868457"/>
              <a:ext cx="5836919" cy="523134"/>
            </a:xfrm>
            <a:custGeom>
              <a:avLst/>
              <a:gdLst/>
              <a:ahLst/>
              <a:cxnLst/>
              <a:rect l="l" t="t" r="r" b="b"/>
              <a:pathLst>
                <a:path w="5836920" h="353694">
                  <a:moveTo>
                    <a:pt x="5836920" y="0"/>
                  </a:moveTo>
                  <a:lnTo>
                    <a:pt x="0" y="0"/>
                  </a:lnTo>
                  <a:lnTo>
                    <a:pt x="0" y="353567"/>
                  </a:lnTo>
                  <a:lnTo>
                    <a:pt x="5836920" y="353567"/>
                  </a:lnTo>
                  <a:lnTo>
                    <a:pt x="5836920" y="0"/>
                  </a:lnTo>
                  <a:close/>
                </a:path>
              </a:pathLst>
            </a:custGeom>
            <a:solidFill>
              <a:schemeClr val="bg2">
                <a:lumMod val="40000"/>
                <a:lumOff val="60000"/>
              </a:schemeClr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" name="object 15">
              <a:extLst>
                <a:ext uri="{FF2B5EF4-FFF2-40B4-BE49-F238E27FC236}">
                  <a16:creationId xmlns="" xmlns:a16="http://schemas.microsoft.com/office/drawing/2014/main" id="{D32A78F0-A965-4316-8AEB-24EE05962D95}"/>
                </a:ext>
              </a:extLst>
            </p:cNvPr>
            <p:cNvSpPr txBox="1"/>
            <p:nvPr/>
          </p:nvSpPr>
          <p:spPr>
            <a:xfrm>
              <a:off x="595322" y="4660587"/>
              <a:ext cx="5164433" cy="3843789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marL="216000" marR="64135" lvl="0" indent="-216000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chemeClr val="tx2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lang="ru-RU" b="1" spc="-5" dirty="0" smtClean="0">
                  <a:solidFill>
                    <a:schemeClr val="bg2">
                      <a:lumMod val="50000"/>
                    </a:schemeClr>
                  </a:solidFill>
                  <a:latin typeface="Roboto" panose="02000000000000000000"/>
                  <a:cs typeface="Segoe UI"/>
                </a:rPr>
                <a:t>Проверяем наличие заявок с иностранным товаром</a:t>
              </a:r>
            </a:p>
            <a:p>
              <a:pPr marL="216000" marR="64135" lvl="0" indent="-216000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chemeClr val="tx2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lang="ru-RU" b="1" spc="-5" dirty="0" smtClean="0">
                  <a:solidFill>
                    <a:schemeClr val="bg2">
                      <a:lumMod val="50000"/>
                    </a:schemeClr>
                  </a:solidFill>
                  <a:latin typeface="Roboto" panose="02000000000000000000"/>
                  <a:cs typeface="Segoe UI"/>
                </a:rPr>
                <a:t>Проверяем наличие заявок с российским товаром</a:t>
              </a:r>
            </a:p>
            <a:p>
              <a:pPr marL="285750" marR="64135" lvl="0" indent="-285750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chemeClr val="tx2"/>
                </a:buClr>
                <a:buSzTx/>
                <a:buFont typeface="Wingdings" panose="05000000000000000000" pitchFamily="2" charset="2"/>
                <a:buChar char="Ø"/>
                <a:tabLst/>
                <a:defRPr/>
              </a:pPr>
              <a:r>
                <a:rPr lang="ru-RU" b="1" spc="-5" dirty="0" smtClean="0">
                  <a:solidFill>
                    <a:schemeClr val="bg2">
                      <a:lumMod val="50000"/>
                    </a:schemeClr>
                  </a:solidFill>
                  <a:latin typeface="Roboto" panose="02000000000000000000"/>
                  <a:cs typeface="Segoe UI"/>
                </a:rPr>
                <a:t>Отклоняем все заявки с иностранным товаром</a:t>
              </a:r>
            </a:p>
            <a:p>
              <a:pPr marL="285750" marR="64135" lvl="0" indent="-285750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chemeClr val="tx2"/>
                </a:buClr>
                <a:buSzTx/>
                <a:buFont typeface="Wingdings" panose="05000000000000000000" pitchFamily="2" charset="2"/>
                <a:buChar char="Ø"/>
                <a:tabLst/>
                <a:defRPr/>
              </a:pPr>
              <a:r>
                <a:rPr lang="ru-RU" b="1" spc="-5" dirty="0" smtClean="0">
                  <a:solidFill>
                    <a:schemeClr val="bg2">
                      <a:lumMod val="50000"/>
                    </a:schemeClr>
                  </a:solidFill>
                  <a:latin typeface="Roboto" panose="02000000000000000000"/>
                  <a:cs typeface="Segoe UI"/>
                </a:rPr>
                <a:t>Никого не отклоняем</a:t>
              </a:r>
              <a:endParaRPr lang="ru-RU" b="1" spc="-5" dirty="0">
                <a:solidFill>
                  <a:schemeClr val="bg2">
                    <a:lumMod val="50000"/>
                  </a:schemeClr>
                </a:solidFill>
                <a:latin typeface="Roboto" panose="02000000000000000000"/>
                <a:cs typeface="Segoe UI"/>
              </a:endParaRPr>
            </a:p>
          </p:txBody>
        </p:sp>
        <p:sp>
          <p:nvSpPr>
            <p:cNvPr id="15" name="object 21">
              <a:extLst>
                <a:ext uri="{FF2B5EF4-FFF2-40B4-BE49-F238E27FC236}">
                  <a16:creationId xmlns="" xmlns:a16="http://schemas.microsoft.com/office/drawing/2014/main" id="{9F648B56-887A-4905-A0AF-0973F60CFC16}"/>
                </a:ext>
              </a:extLst>
            </p:cNvPr>
            <p:cNvSpPr txBox="1"/>
            <p:nvPr/>
          </p:nvSpPr>
          <p:spPr>
            <a:xfrm>
              <a:off x="287656" y="3911510"/>
              <a:ext cx="5779771" cy="407879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marL="0" marR="62230" lvl="0" indent="0" algn="ctr" defTabSz="914400" rtl="0" eaLnBrk="1" fontAlgn="auto" latinLnBrk="0" hangingPunct="1">
                <a:lnSpc>
                  <a:spcPct val="100000"/>
                </a:lnSpc>
                <a:spcBef>
                  <a:spcPts val="10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b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tx2"/>
                  </a:solidFill>
                  <a:effectLst/>
                  <a:uLnTx/>
                  <a:uFillTx/>
                  <a:latin typeface="+mj-lt"/>
                  <a:ea typeface="+mn-ea"/>
                  <a:cs typeface="Trebuchet MS"/>
                </a:rPr>
                <a:t>Шаг 2</a:t>
              </a:r>
              <a:endParaRPr kumimoji="0" lang="ru-RU" b="1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n-ea"/>
                <a:cs typeface="Trebuchet MS"/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2959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9939" y="361992"/>
            <a:ext cx="9544559" cy="971151"/>
          </a:xfrm>
        </p:spPr>
        <p:txBody>
          <a:bodyPr/>
          <a:lstStyle/>
          <a:p>
            <a:r>
              <a:rPr lang="ru-RU" dirty="0" smtClean="0"/>
              <a:t>РАДИОЭЛЕКТРОННАЯ ПРОДУКЦИЯ 1-ГО УРОВНЯ</a:t>
            </a:r>
            <a:br>
              <a:rPr lang="ru-RU" dirty="0" smtClean="0"/>
            </a:br>
            <a:r>
              <a:rPr lang="ru-RU" dirty="0" smtClean="0"/>
              <a:t>ДЛЯ ПРИМЕНЕНИЯ ПРАВИЛА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/>
          </p:nvPr>
        </p:nvGraphicFramePr>
        <p:xfrm>
          <a:off x="502304" y="1514425"/>
          <a:ext cx="11128524" cy="4302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07042"/>
                <a:gridCol w="1529698"/>
                <a:gridCol w="3691784"/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Компьютеры портативные массой не более 10 кг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26.20.11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Ноутбук,</a:t>
                      </a:r>
                      <a:r>
                        <a:rPr lang="ru-RU" baseline="0" dirty="0" smtClean="0"/>
                        <a:t> планшет, …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Машины вычислительные электронные цифровые, содержащие в одном корпусе центральный процессор и устройство ввода и вывода</a:t>
                      </a:r>
                      <a:endParaRPr lang="ru-RU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26.20.13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Интерактивные панель,</a:t>
                      </a:r>
                      <a:r>
                        <a:rPr lang="ru-RU" baseline="0" dirty="0" smtClean="0"/>
                        <a:t> стол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Машины вычислительные электронные цифровые, поставляемые в виде систем для автоматической обработки данных </a:t>
                      </a:r>
                      <a:endParaRPr lang="ru-RU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26.20.14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Сервер, криминалистический блок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Машины вычислительные электронные цифровые прочие, содержащие или не содержащие в одном корпусе одно или два из следующих устройств для автоматической обработки данных: запоминающие устройства, устройства ввода, устройства вывода</a:t>
                      </a:r>
                      <a:endParaRPr lang="ru-RU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26.20.15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Системный блок, моноблок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Устройства запоминающие и прочие устройства хранения данных</a:t>
                      </a:r>
                      <a:endParaRPr lang="ru-RU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26.20.2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Накопитель, карта, видеорегистратор, …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0304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ПОИСК ПРОДУКЦИИ 1-ГО УРОВНЯ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4352"/>
          <a:stretch/>
        </p:blipFill>
        <p:spPr>
          <a:xfrm>
            <a:off x="3931065" y="1019333"/>
            <a:ext cx="7521634" cy="1409700"/>
          </a:xfrm>
          <a:prstGeom prst="rect">
            <a:avLst/>
          </a:prstGeom>
          <a:ln w="25400">
            <a:solidFill>
              <a:srgbClr val="B6B6B6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4637" r="3758" b="1304"/>
          <a:stretch/>
        </p:blipFill>
        <p:spPr>
          <a:xfrm>
            <a:off x="179460" y="916760"/>
            <a:ext cx="2076629" cy="4672192"/>
          </a:xfrm>
          <a:prstGeom prst="rect">
            <a:avLst/>
          </a:prstGeom>
          <a:ln w="25400">
            <a:solidFill>
              <a:srgbClr val="B6B6B6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31065" y="3572222"/>
            <a:ext cx="7521634" cy="1019175"/>
          </a:xfrm>
          <a:prstGeom prst="rect">
            <a:avLst/>
          </a:prstGeom>
          <a:ln w="25400">
            <a:solidFill>
              <a:srgbClr val="B6B6B6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/>
          <a:srcRect l="461"/>
          <a:stretch/>
        </p:blipFill>
        <p:spPr>
          <a:xfrm>
            <a:off x="3931065" y="4736676"/>
            <a:ext cx="7521634" cy="1438275"/>
          </a:xfrm>
          <a:prstGeom prst="rect">
            <a:avLst/>
          </a:prstGeom>
          <a:ln w="25400">
            <a:solidFill>
              <a:srgbClr val="B6B6B6"/>
            </a:solidFill>
          </a:ln>
        </p:spPr>
      </p:pic>
      <p:sp>
        <p:nvSpPr>
          <p:cNvPr id="8" name="Прямоугольник 7"/>
          <p:cNvSpPr/>
          <p:nvPr/>
        </p:nvSpPr>
        <p:spPr>
          <a:xfrm>
            <a:off x="3667539" y="775252"/>
            <a:ext cx="8060635" cy="2037522"/>
          </a:xfrm>
          <a:prstGeom prst="rect">
            <a:avLst/>
          </a:prstGeom>
          <a:solidFill>
            <a:schemeClr val="accent1">
              <a:alpha val="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3667539" y="3252855"/>
            <a:ext cx="8060635" cy="3157883"/>
          </a:xfrm>
          <a:prstGeom prst="rect">
            <a:avLst/>
          </a:prstGeom>
          <a:solidFill>
            <a:srgbClr val="99FF99">
              <a:alpha val="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5151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ПОИСК ПОЗИЦИЙ</a:t>
            </a:r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/>
          </p:nvPr>
        </p:nvGraphicFramePr>
        <p:xfrm>
          <a:off x="1004155" y="1405170"/>
          <a:ext cx="9773266" cy="470774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294671"/>
                <a:gridCol w="4478595"/>
              </a:tblGrid>
              <a:tr h="164007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accent6"/>
                          </a:solidFill>
                        </a:rPr>
                        <a:t>26.20.13</a:t>
                      </a:r>
                      <a:r>
                        <a:rPr lang="ru-RU" sz="1600" dirty="0" smtClean="0"/>
                        <a:t> </a:t>
                      </a: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Машины вычислительные электронные цифровые, содержащие в одном корпусе центральный процессор и устройство ввода и вывода, объединенные или нет для автоматической обработки данных 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Интерактивная панель</a:t>
                      </a:r>
                    </a:p>
                    <a:p>
                      <a:r>
                        <a:rPr lang="ru-RU" dirty="0" smtClean="0"/>
                        <a:t>Интерактивный</a:t>
                      </a:r>
                      <a:r>
                        <a:rPr lang="ru-RU" baseline="0" dirty="0" smtClean="0"/>
                        <a:t> стол</a:t>
                      </a:r>
                    </a:p>
                    <a:p>
                      <a:r>
                        <a:rPr lang="ru-RU" baseline="0" dirty="0" smtClean="0"/>
                        <a:t>…</a:t>
                      </a:r>
                      <a:endParaRPr lang="ru-RU" dirty="0"/>
                    </a:p>
                  </a:txBody>
                  <a:tcPr/>
                </a:tc>
              </a:tr>
              <a:tr h="123886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accent6"/>
                          </a:solidFill>
                        </a:rPr>
                        <a:t>26.20.14</a:t>
                      </a:r>
                      <a:r>
                        <a:rPr lang="ru-RU" sz="1600" dirty="0" smtClean="0"/>
                        <a:t> </a:t>
                      </a: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Машины вычислительные электронные цифровые, поставляемые в виде систем для автоматической обработки данных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Сервер</a:t>
                      </a:r>
                    </a:p>
                    <a:p>
                      <a:r>
                        <a:rPr lang="ru-RU" dirty="0" smtClean="0"/>
                        <a:t>Настольный криминалистический блок</a:t>
                      </a:r>
                    </a:p>
                    <a:p>
                      <a:r>
                        <a:rPr lang="ru-RU" dirty="0" smtClean="0"/>
                        <a:t>…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accent6"/>
                          </a:solidFill>
                        </a:rPr>
                        <a:t>26.20.15</a:t>
                      </a:r>
                      <a:r>
                        <a:rPr lang="ru-RU" sz="1600" dirty="0" smtClean="0"/>
                        <a:t> </a:t>
                      </a: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Машины вычислительные электронные цифровые прочие, содержащие или не содержащие в одном корпусе одно или два из следующих устройств для автоматической обработки данных: запоминающие устройства, устройства ввода, устройства вывода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Системный блок</a:t>
                      </a:r>
                    </a:p>
                    <a:p>
                      <a:r>
                        <a:rPr lang="ru-RU" dirty="0" smtClean="0"/>
                        <a:t>Моноблок</a:t>
                      </a:r>
                    </a:p>
                    <a:p>
                      <a:r>
                        <a:rPr lang="ru-RU" dirty="0" smtClean="0"/>
                        <a:t>Телефонная станция</a:t>
                      </a:r>
                    </a:p>
                    <a:p>
                      <a:r>
                        <a:rPr lang="ru-RU" dirty="0" smtClean="0"/>
                        <a:t>Программно-аппаратный комплекс</a:t>
                      </a:r>
                      <a:r>
                        <a:rPr lang="ru-RU" baseline="0" dirty="0" smtClean="0"/>
                        <a:t> виртуальной реальности</a:t>
                      </a:r>
                    </a:p>
                    <a:p>
                      <a:r>
                        <a:rPr lang="ru-RU" baseline="0" dirty="0" smtClean="0"/>
                        <a:t>…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2997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ЗАКУПКА АРМ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5071" y="3001957"/>
            <a:ext cx="7362825" cy="26955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5071" y="1405807"/>
            <a:ext cx="3076575" cy="120967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4423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ЗАКУПКА АРМ И ПО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1492" y="4313527"/>
            <a:ext cx="10781944" cy="206311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t="10124"/>
          <a:stretch/>
        </p:blipFill>
        <p:spPr>
          <a:xfrm>
            <a:off x="931492" y="2556795"/>
            <a:ext cx="5543550" cy="101016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91307" y="1440894"/>
            <a:ext cx="34119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1">
                    <a:lumMod val="65000"/>
                  </a:schemeClr>
                </a:solidFill>
              </a:rPr>
              <a:t>РАЗДЕЛЬНО – ТОЛЬКО АРМ</a:t>
            </a:r>
            <a:endParaRPr lang="ru-RU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2971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ЗАКУПКА АРМ И ПО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t="10124"/>
          <a:stretch/>
        </p:blipFill>
        <p:spPr>
          <a:xfrm>
            <a:off x="179462" y="2710620"/>
            <a:ext cx="5543550" cy="101016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91307" y="1440894"/>
            <a:ext cx="31340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1">
                    <a:lumMod val="65000"/>
                  </a:schemeClr>
                </a:solidFill>
              </a:rPr>
              <a:t>СОВМЕСТНО –  АРМ и ПО</a:t>
            </a:r>
            <a:endParaRPr lang="ru-RU" b="1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462" y="4139013"/>
            <a:ext cx="10870250" cy="243056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195884" y="1326367"/>
            <a:ext cx="49961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 smtClean="0">
                <a:solidFill>
                  <a:schemeClr val="bg1">
                    <a:lumMod val="65000"/>
                  </a:schemeClr>
                </a:solidFill>
              </a:rPr>
              <a:t>В данном примере заказчик не указал названия самой ПО, которое должно позволять запускать программы Заказчика </a:t>
            </a:r>
            <a:r>
              <a:rPr lang="ru-RU" sz="1600" dirty="0">
                <a:solidFill>
                  <a:schemeClr val="bg1">
                    <a:lumMod val="65000"/>
                  </a:schemeClr>
                </a:solidFill>
                <a:latin typeface="Roboto"/>
              </a:rPr>
              <a:t>№ </a:t>
            </a:r>
            <a:r>
              <a:rPr lang="ru-RU" sz="1600" u="sng" dirty="0">
                <a:solidFill>
                  <a:schemeClr val="bg1">
                    <a:lumMod val="65000"/>
                  </a:schemeClr>
                </a:solidFill>
                <a:latin typeface="Roboto"/>
              </a:rPr>
              <a:t>0167300000523000644</a:t>
            </a:r>
            <a:endParaRPr lang="ru-RU" sz="1600" u="sng" dirty="0">
              <a:solidFill>
                <a:schemeClr val="bg1">
                  <a:lumMod val="65000"/>
                </a:schemeClr>
              </a:solidFill>
            </a:endParaRPr>
          </a:p>
          <a:p>
            <a:pPr algn="just"/>
            <a:endParaRPr lang="ru-RU" sz="16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3892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 В СОСТАВЕ РЭП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348859" y="2810725"/>
            <a:ext cx="11380685" cy="3768751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dirty="0" smtClean="0"/>
              <a:t>Закупается «Система ультразвуковой визуализации» с установлением ПП РФ№878.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dirty="0" smtClean="0"/>
              <a:t>Жалоба на неправомерное не установление ЗАПРЕТА ПП РФ №1236.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dirty="0" smtClean="0"/>
              <a:t>Согласно ТЗ «товар включает ПО, которое поддерживает ряд исследований…»</a:t>
            </a:r>
          </a:p>
          <a:p>
            <a:pPr marL="0" indent="0">
              <a:lnSpc>
                <a:spcPct val="150000"/>
              </a:lnSpc>
              <a:buNone/>
            </a:pPr>
            <a:endParaRPr lang="ru-RU" dirty="0"/>
          </a:p>
          <a:p>
            <a:pPr marL="0" indent="0">
              <a:lnSpc>
                <a:spcPct val="150000"/>
              </a:lnSpc>
              <a:buNone/>
            </a:pPr>
            <a:r>
              <a:rPr lang="ru-RU" dirty="0" smtClean="0"/>
              <a:t>Жалоба не обоснованна</a:t>
            </a:r>
            <a:endParaRPr lang="ru-RU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0" y="1053893"/>
            <a:ext cx="12192000" cy="1662413"/>
            <a:chOff x="0" y="1053893"/>
            <a:chExt cx="12192000" cy="1662413"/>
          </a:xfrm>
        </p:grpSpPr>
        <p:sp>
          <p:nvSpPr>
            <p:cNvPr id="5" name="Прямоугольник: скругленные верхние углы 43">
              <a:extLst>
                <a:ext uri="{FF2B5EF4-FFF2-40B4-BE49-F238E27FC236}">
                  <a16:creationId xmlns:a16="http://schemas.microsoft.com/office/drawing/2014/main" xmlns="" id="{CBA0A588-0084-42D8-AEB0-ED9F3FFFF209}"/>
                </a:ext>
              </a:extLst>
            </p:cNvPr>
            <p:cNvSpPr/>
            <p:nvPr/>
          </p:nvSpPr>
          <p:spPr>
            <a:xfrm rot="5400000">
              <a:off x="5602538" y="-4285533"/>
              <a:ext cx="986924" cy="12192000"/>
            </a:xfrm>
            <a:prstGeom prst="round2SameRect">
              <a:avLst>
                <a:gd name="adj1" fmla="val 4584"/>
                <a:gd name="adj2" fmla="val 0"/>
              </a:avLst>
            </a:prstGeom>
            <a:gradFill>
              <a:gsLst>
                <a:gs pos="52000">
                  <a:schemeClr val="tx2"/>
                </a:gs>
                <a:gs pos="0">
                  <a:srgbClr val="F45967"/>
                </a:gs>
                <a:gs pos="100000">
                  <a:schemeClr val="accent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Скругленный прямоугольник 5"/>
            <p:cNvSpPr/>
            <p:nvPr/>
          </p:nvSpPr>
          <p:spPr>
            <a:xfrm>
              <a:off x="349939" y="1053893"/>
              <a:ext cx="3513849" cy="1662413"/>
            </a:xfrm>
            <a:prstGeom prst="roundRect">
              <a:avLst>
                <a:gd name="adj" fmla="val 4279"/>
              </a:avLst>
            </a:prstGeom>
            <a:solidFill>
              <a:schemeClr val="bg1"/>
            </a:solidFill>
            <a:ln>
              <a:noFill/>
            </a:ln>
            <a:effectLst>
              <a:outerShdw blurRad="1651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xmlns="" id="{CFC62F8F-0FAC-4D04-A622-8E4677A24A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38" r="1417"/>
            <a:stretch/>
          </p:blipFill>
          <p:spPr>
            <a:xfrm>
              <a:off x="478326" y="1222585"/>
              <a:ext cx="3068052" cy="1325028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4105835" y="1487301"/>
              <a:ext cx="640976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>
                  <a:solidFill>
                    <a:schemeClr val="bg1"/>
                  </a:solidFill>
                </a:rPr>
                <a:t>Решение Московского УФАС России от 12.02.2024 по делу N 077/06/106-2015/2024 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05099" y="5065986"/>
            <a:ext cx="11647918" cy="767255"/>
          </a:xfrm>
          <a:prstGeom prst="rect">
            <a:avLst/>
          </a:prstGeom>
          <a:solidFill>
            <a:srgbClr val="33829B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4222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205099" y="2810725"/>
            <a:ext cx="11647918" cy="3598621"/>
          </a:xfrm>
          <a:prstGeom prst="rect">
            <a:avLst/>
          </a:prstGeom>
          <a:solidFill>
            <a:srgbClr val="33829B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 В СОСТАВЕ РЭП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348859" y="2810725"/>
            <a:ext cx="11380685" cy="3768751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sz="1800" dirty="0" smtClean="0"/>
              <a:t>Для целей ПП РФ №1236 под ПО понимают:</a:t>
            </a:r>
          </a:p>
          <a:p>
            <a:pPr>
              <a:lnSpc>
                <a:spcPct val="150000"/>
              </a:lnSpc>
              <a:spcBef>
                <a:spcPts val="600"/>
              </a:spcBef>
              <a:buClr>
                <a:srgbClr val="F45967"/>
              </a:buClr>
              <a:buFont typeface="Wingdings" panose="05000000000000000000" pitchFamily="2" charset="2"/>
              <a:buChar char="ü"/>
            </a:pPr>
            <a:r>
              <a:rPr lang="ru-RU" sz="1600" dirty="0" smtClean="0"/>
              <a:t>Поставку ПО на материальном носителе или по каналам связи …</a:t>
            </a:r>
          </a:p>
          <a:p>
            <a:pPr>
              <a:lnSpc>
                <a:spcPct val="150000"/>
              </a:lnSpc>
              <a:spcBef>
                <a:spcPts val="600"/>
              </a:spcBef>
              <a:buClr>
                <a:srgbClr val="F45967"/>
              </a:buClr>
              <a:buFont typeface="Wingdings" panose="05000000000000000000" pitchFamily="2" charset="2"/>
              <a:buChar char="ü"/>
            </a:pPr>
            <a:r>
              <a:rPr lang="ru-RU" sz="1600" dirty="0" smtClean="0"/>
              <a:t>Поставку, обслуживание ЭВМ … с установкой ПО в результате исполнения контракта</a:t>
            </a:r>
          </a:p>
          <a:p>
            <a:pPr>
              <a:lnSpc>
                <a:spcPct val="150000"/>
              </a:lnSpc>
              <a:spcBef>
                <a:spcPts val="600"/>
              </a:spcBef>
              <a:buClr>
                <a:srgbClr val="F45967"/>
              </a:buClr>
              <a:buFont typeface="Wingdings" panose="05000000000000000000" pitchFamily="2" charset="2"/>
              <a:buChar char="ü"/>
            </a:pPr>
            <a:r>
              <a:rPr lang="ru-RU" sz="1600" dirty="0" smtClean="0"/>
              <a:t>Выполнение работ связанных с разработкой, поддержкой, … ПО</a:t>
            </a:r>
          </a:p>
          <a:p>
            <a:pPr>
              <a:lnSpc>
                <a:spcPct val="150000"/>
              </a:lnSpc>
              <a:spcBef>
                <a:spcPts val="600"/>
              </a:spcBef>
              <a:buClr>
                <a:srgbClr val="F45967"/>
              </a:buClr>
              <a:buFont typeface="Wingdings" panose="05000000000000000000" pitchFamily="2" charset="2"/>
              <a:buChar char="ü"/>
            </a:pPr>
            <a:r>
              <a:rPr lang="ru-RU" sz="1600" dirty="0" smtClean="0"/>
              <a:t>Сопровождение, разработка, обновление ПО, в том числе на существующее АС, с предоставлением прав на использование</a:t>
            </a:r>
          </a:p>
          <a:p>
            <a:pPr marL="0" indent="0" algn="ctr">
              <a:lnSpc>
                <a:spcPct val="150000"/>
              </a:lnSpc>
              <a:buClr>
                <a:srgbClr val="F45967"/>
              </a:buClr>
              <a:buNone/>
            </a:pPr>
            <a:r>
              <a:rPr lang="ru-RU" sz="1600" b="1" dirty="0"/>
              <a:t>Таким образом, поставка техники (оборудования) с предустановленным производителем программным обеспечением не является объектом регулирования </a:t>
            </a:r>
            <a:r>
              <a:rPr lang="ru-RU" sz="1600" b="1" dirty="0" smtClean="0"/>
              <a:t>ПП РФ №1236.</a:t>
            </a:r>
            <a:endParaRPr lang="ru-RU" sz="1600" b="1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0" y="1053893"/>
            <a:ext cx="12192000" cy="1662413"/>
            <a:chOff x="0" y="1053893"/>
            <a:chExt cx="12192000" cy="1662413"/>
          </a:xfrm>
        </p:grpSpPr>
        <p:sp>
          <p:nvSpPr>
            <p:cNvPr id="5" name="Прямоугольник: скругленные верхние углы 43">
              <a:extLst>
                <a:ext uri="{FF2B5EF4-FFF2-40B4-BE49-F238E27FC236}">
                  <a16:creationId xmlns:a16="http://schemas.microsoft.com/office/drawing/2014/main" xmlns="" id="{CBA0A588-0084-42D8-AEB0-ED9F3FFFF209}"/>
                </a:ext>
              </a:extLst>
            </p:cNvPr>
            <p:cNvSpPr/>
            <p:nvPr/>
          </p:nvSpPr>
          <p:spPr>
            <a:xfrm rot="5400000">
              <a:off x="5602538" y="-4285533"/>
              <a:ext cx="986924" cy="12192000"/>
            </a:xfrm>
            <a:prstGeom prst="round2SameRect">
              <a:avLst>
                <a:gd name="adj1" fmla="val 4584"/>
                <a:gd name="adj2" fmla="val 0"/>
              </a:avLst>
            </a:prstGeom>
            <a:gradFill>
              <a:gsLst>
                <a:gs pos="52000">
                  <a:schemeClr val="tx2"/>
                </a:gs>
                <a:gs pos="0">
                  <a:srgbClr val="F45967"/>
                </a:gs>
                <a:gs pos="100000">
                  <a:schemeClr val="accent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Скругленный прямоугольник 5"/>
            <p:cNvSpPr/>
            <p:nvPr/>
          </p:nvSpPr>
          <p:spPr>
            <a:xfrm>
              <a:off x="349939" y="1053893"/>
              <a:ext cx="3513849" cy="1662413"/>
            </a:xfrm>
            <a:prstGeom prst="roundRect">
              <a:avLst>
                <a:gd name="adj" fmla="val 4279"/>
              </a:avLst>
            </a:prstGeom>
            <a:solidFill>
              <a:schemeClr val="bg1"/>
            </a:solidFill>
            <a:ln>
              <a:noFill/>
            </a:ln>
            <a:effectLst>
              <a:outerShdw blurRad="1651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xmlns="" id="{CFC62F8F-0FAC-4D04-A622-8E4677A24A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38" r="1417"/>
            <a:stretch/>
          </p:blipFill>
          <p:spPr>
            <a:xfrm>
              <a:off x="478326" y="1222585"/>
              <a:ext cx="3068052" cy="1325028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4105835" y="1487301"/>
              <a:ext cx="640976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>
                  <a:solidFill>
                    <a:schemeClr val="bg1"/>
                  </a:solidFill>
                </a:rPr>
                <a:t>Решение Московского УФАС России от 12.02.2024 по делу N 077/06/106-2015/2024 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3611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E251E15A-59EF-4224-B504-98FDECF11524}"/>
              </a:ext>
            </a:extLst>
          </p:cNvPr>
          <p:cNvSpPr/>
          <p:nvPr/>
        </p:nvSpPr>
        <p:spPr>
          <a:xfrm>
            <a:off x="0" y="799682"/>
            <a:ext cx="12192000" cy="2909193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КВОТИРОВАНИЕ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6366616" y="361993"/>
            <a:ext cx="3987930" cy="391461"/>
          </a:xfrm>
          <a:prstGeom prst="rect">
            <a:avLst/>
          </a:prstGeom>
        </p:spPr>
        <p:txBody>
          <a:bodyPr vert="horz" lIns="0" tIns="45720" rIns="91440" bIns="45720" rtlCol="0" anchor="t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2600" i="1" dirty="0" smtClean="0"/>
              <a:t>ПП РФ 2014 от 03.12.2020</a:t>
            </a:r>
            <a:endParaRPr lang="ru-RU" i="1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E557E986-0977-4C54-8CF1-C792ACE990FE}"/>
              </a:ext>
            </a:extLst>
          </p:cNvPr>
          <p:cNvSpPr/>
          <p:nvPr/>
        </p:nvSpPr>
        <p:spPr>
          <a:xfrm>
            <a:off x="274274" y="1019333"/>
            <a:ext cx="7651422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chemeClr val="accent1"/>
                </a:solidFill>
                <a:cs typeface="Times New Roman" panose="02020603050405020304" pitchFamily="18" charset="0"/>
              </a:rPr>
              <a:t>Правительство РФ устанавливает:</a:t>
            </a:r>
          </a:p>
          <a:p>
            <a:pPr marL="216000" indent="-216000">
              <a:spcBef>
                <a:spcPts val="1200"/>
              </a:spcBef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ru-RU" sz="1600" dirty="0">
                <a:cs typeface="Times New Roman" panose="02020603050405020304" pitchFamily="18" charset="0"/>
              </a:rPr>
              <a:t>перечень товаров, квоты, случаи квотирования</a:t>
            </a:r>
            <a:r>
              <a:rPr lang="ru-RU" sz="1600" b="1" dirty="0">
                <a:solidFill>
                  <a:srgbClr val="343846"/>
                </a:solidFill>
              </a:rPr>
              <a:t> </a:t>
            </a:r>
            <a:r>
              <a:rPr lang="ru-RU" sz="1600" b="1" dirty="0">
                <a:solidFill>
                  <a:srgbClr val="343846"/>
                </a:solidFill>
                <a:cs typeface="Times New Roman" panose="02020603050405020304" pitchFamily="18" charset="0"/>
              </a:rPr>
              <a:t>(ПП-617, ПП-878, ПП-102)</a:t>
            </a:r>
            <a:endParaRPr lang="ru-RU" sz="1600" dirty="0">
              <a:cs typeface="Times New Roman" panose="02020603050405020304" pitchFamily="18" charset="0"/>
            </a:endParaRPr>
          </a:p>
          <a:p>
            <a:pPr marL="216000" indent="-216000"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ru-RU" sz="1600" dirty="0">
                <a:cs typeface="Times New Roman" panose="02020603050405020304" pitchFamily="18" charset="0"/>
              </a:rPr>
              <a:t>особенности определения НМЦК для целей квотирования</a:t>
            </a:r>
          </a:p>
          <a:p>
            <a:pPr marL="216000" indent="-216000"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ru-RU" sz="1600" dirty="0">
                <a:cs typeface="Times New Roman" panose="02020603050405020304" pitchFamily="18" charset="0"/>
              </a:rPr>
              <a:t>порядок, критерии и последствия проведения оценки выполнения</a:t>
            </a:r>
          </a:p>
          <a:p>
            <a:pPr>
              <a:spcBef>
                <a:spcPts val="600"/>
              </a:spcBef>
              <a:buClr>
                <a:schemeClr val="accent1"/>
              </a:buClr>
            </a:pPr>
            <a:r>
              <a:rPr lang="ru-RU" sz="1600" dirty="0">
                <a:cs typeface="Times New Roman" panose="02020603050405020304" pitchFamily="18" charset="0"/>
              </a:rPr>
              <a:t>    заказчиком обязанности достижения заказчиком минимальной доли</a:t>
            </a:r>
          </a:p>
          <a:p>
            <a:pPr marL="216000" indent="-216000"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ru-RU" sz="1600" b="1" dirty="0">
                <a:cs typeface="Times New Roman" panose="02020603050405020304" pitchFamily="18" charset="0"/>
              </a:rPr>
              <a:t>при описании объекта закупки</a:t>
            </a:r>
            <a:r>
              <a:rPr lang="ru-RU" sz="1600" dirty="0">
                <a:cs typeface="Times New Roman" panose="02020603050405020304" pitchFamily="18" charset="0"/>
              </a:rPr>
              <a:t>, осуществляемой в целях</a:t>
            </a:r>
            <a:r>
              <a:rPr lang="en-US" sz="1600" dirty="0">
                <a:cs typeface="Times New Roman" panose="02020603050405020304" pitchFamily="18" charset="0"/>
              </a:rPr>
              <a:t> </a:t>
            </a:r>
            <a:r>
              <a:rPr lang="ru-RU" sz="1600" dirty="0">
                <a:cs typeface="Times New Roman" panose="02020603050405020304" pitchFamily="18" charset="0"/>
              </a:rPr>
              <a:t>выполнения минимальной доли закупок, указываются </a:t>
            </a:r>
            <a:r>
              <a:rPr lang="ru-RU" sz="1600" b="1" dirty="0">
                <a:cs typeface="Times New Roman" panose="02020603050405020304" pitchFamily="18" charset="0"/>
              </a:rPr>
              <a:t>характеристики российского</a:t>
            </a:r>
            <a:r>
              <a:rPr lang="en-US" sz="1600" b="1" dirty="0">
                <a:cs typeface="Times New Roman" panose="02020603050405020304" pitchFamily="18" charset="0"/>
              </a:rPr>
              <a:t> </a:t>
            </a:r>
            <a:r>
              <a:rPr lang="ru-RU" sz="1600" b="1" dirty="0">
                <a:cs typeface="Times New Roman" panose="02020603050405020304" pitchFamily="18" charset="0"/>
              </a:rPr>
              <a:t>товара</a:t>
            </a:r>
            <a:r>
              <a:rPr lang="ru-RU" sz="1600" dirty="0">
                <a:cs typeface="Times New Roman" panose="02020603050405020304" pitchFamily="18" charset="0"/>
              </a:rPr>
              <a:t>, в том числе содержащиеся в КТРУ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28B67754-27A3-47A6-9633-D227E181742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6624" y="1357260"/>
            <a:ext cx="1847914" cy="1847914"/>
          </a:xfrm>
          <a:prstGeom prst="rect">
            <a:avLst/>
          </a:prstGeom>
        </p:spPr>
      </p:pic>
      <p:graphicFrame>
        <p:nvGraphicFramePr>
          <p:cNvPr id="11" name="Таблица 10">
            <a:extLst>
              <a:ext uri="{FF2B5EF4-FFF2-40B4-BE49-F238E27FC236}">
                <a16:creationId xmlns:a16="http://schemas.microsoft.com/office/drawing/2014/main" xmlns="" id="{CC3F08B8-9BCE-4B9F-BB05-24E9565925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8374525"/>
              </p:ext>
            </p:extLst>
          </p:nvPr>
        </p:nvGraphicFramePr>
        <p:xfrm>
          <a:off x="966702" y="3873636"/>
          <a:ext cx="10258596" cy="274601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5297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91556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663351">
                  <a:extLst>
                    <a:ext uri="{9D8B030D-6E8A-4147-A177-3AD203B41FA5}">
                      <a16:colId xmlns:a16="http://schemas.microsoft.com/office/drawing/2014/main" xmlns="" val="3298174293"/>
                    </a:ext>
                  </a:extLst>
                </a:gridCol>
                <a:gridCol w="1663351">
                  <a:extLst>
                    <a:ext uri="{9D8B030D-6E8A-4147-A177-3AD203B41FA5}">
                      <a16:colId xmlns:a16="http://schemas.microsoft.com/office/drawing/2014/main" xmlns="" val="925192967"/>
                    </a:ext>
                  </a:extLst>
                </a:gridCol>
                <a:gridCol w="1663351">
                  <a:extLst>
                    <a:ext uri="{9D8B030D-6E8A-4147-A177-3AD203B41FA5}">
                      <a16:colId xmlns:a16="http://schemas.microsoft.com/office/drawing/2014/main" xmlns="" val="3134444375"/>
                    </a:ext>
                  </a:extLst>
                </a:gridCol>
              </a:tblGrid>
              <a:tr h="413075">
                <a:tc rowSpan="2"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ea typeface="Roboto" panose="02000000000000000000" pitchFamily="2" charset="0"/>
                          <a:cs typeface="Segoe UI" panose="020B0502040204020203" pitchFamily="34" charset="0"/>
                        </a:rPr>
                        <a:t>КОД ОКПД2</a:t>
                      </a:r>
                    </a:p>
                  </a:txBody>
                  <a:tcPr marL="39223" marR="39223" marT="0" marB="0" anchor="ctr"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cs typeface="Segoe UI" panose="020B0502040204020203" pitchFamily="34" charset="0"/>
                        </a:rPr>
                        <a:t>НАИМЕНОВАНИЕ  ПРОМЫШЛЕННОГО ТОВАРА</a:t>
                      </a:r>
                    </a:p>
                  </a:txBody>
                  <a:tcPr marL="39223" marR="39223" marT="0" marB="0" anchor="ctr">
                    <a:solidFill>
                      <a:schemeClr val="accent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cs typeface="Segoe UI" panose="020B0502040204020203" pitchFamily="34" charset="0"/>
                        </a:rPr>
                        <a:t>МИНИМАЛЬНАЯ ДОЛЯ ЗАКУПОК  ОТ ГОДОВОГО ОБЪЕМА ЗАКУПОК ПО КОДУ ОКПД2, %</a:t>
                      </a:r>
                    </a:p>
                  </a:txBody>
                  <a:tcPr marL="39223" marR="39223" marT="0" marB="0"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+mn-lt"/>
                        <a:cs typeface="Segoe UI" panose="020B0502040204020203" pitchFamily="34" charset="0"/>
                      </a:endParaRPr>
                    </a:p>
                  </a:txBody>
                  <a:tcPr marL="39223" marR="39223" marT="0" marB="0"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+mn-lt"/>
                        <a:cs typeface="Segoe UI" panose="020B0502040204020203" pitchFamily="34" charset="0"/>
                      </a:endParaRPr>
                    </a:p>
                  </a:txBody>
                  <a:tcPr marL="39223" marR="39223" marT="0" marB="0"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76379">
                <a:tc vMerge="1"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+mn-lt"/>
                        <a:ea typeface="Roboto" panose="02000000000000000000" pitchFamily="2" charset="0"/>
                        <a:cs typeface="Segoe UI" panose="020B0502040204020203" pitchFamily="34" charset="0"/>
                      </a:endParaRPr>
                    </a:p>
                  </a:txBody>
                  <a:tcPr marL="39223" marR="39223" marT="0" marB="0" anchor="ctr"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+mn-lt"/>
                        <a:cs typeface="Segoe UI" panose="020B0502040204020203" pitchFamily="34" charset="0"/>
                      </a:endParaRPr>
                    </a:p>
                  </a:txBody>
                  <a:tcPr marL="39223" marR="39223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Segoe UI" panose="020B0502040204020203" pitchFamily="34" charset="0"/>
                        </a:rPr>
                        <a:t>2021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+mn-lt"/>
                        <a:cs typeface="Segoe UI" panose="020B0502040204020203" pitchFamily="34" charset="0"/>
                      </a:endParaRPr>
                    </a:p>
                  </a:txBody>
                  <a:tcPr marL="39223" marR="39223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Segoe UI" panose="020B0502040204020203" pitchFamily="34" charset="0"/>
                        </a:rPr>
                        <a:t>2022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+mn-lt"/>
                        <a:cs typeface="Segoe UI" panose="020B0502040204020203" pitchFamily="34" charset="0"/>
                      </a:endParaRPr>
                    </a:p>
                  </a:txBody>
                  <a:tcPr marL="39223" marR="39223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cs typeface="Segoe UI" panose="020B0502040204020203" pitchFamily="34" charset="0"/>
                        </a:rPr>
                        <a:t>с </a:t>
                      </a:r>
                      <a:r>
                        <a:rPr lang="en-US" sz="1200" b="1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cs typeface="Segoe UI" panose="020B0502040204020203" pitchFamily="34" charset="0"/>
                        </a:rPr>
                        <a:t>2023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+mn-lt"/>
                        <a:cs typeface="Segoe UI" panose="020B0502040204020203" pitchFamily="34" charset="0"/>
                      </a:endParaRPr>
                    </a:p>
                  </a:txBody>
                  <a:tcPr marL="39223" marR="39223" marT="0" marB="0"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53454476"/>
                  </a:ext>
                </a:extLst>
              </a:tr>
              <a:tr h="190421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lang="ru-RU" sz="1200" spc="-5" dirty="0">
                          <a:solidFill>
                            <a:schemeClr val="tx1"/>
                          </a:solidFill>
                          <a:latin typeface="+mn-lt"/>
                          <a:cs typeface="Verdana"/>
                        </a:rPr>
                        <a:t>26</a:t>
                      </a:r>
                      <a:r>
                        <a:rPr sz="1200" spc="-5" dirty="0">
                          <a:solidFill>
                            <a:schemeClr val="tx1"/>
                          </a:solidFill>
                          <a:latin typeface="+mn-lt"/>
                          <a:cs typeface="Verdana"/>
                        </a:rPr>
                        <a:t>.</a:t>
                      </a:r>
                      <a:r>
                        <a:rPr lang="ru-RU" sz="1200" spc="-5" dirty="0">
                          <a:solidFill>
                            <a:schemeClr val="tx1"/>
                          </a:solidFill>
                          <a:latin typeface="+mn-lt"/>
                          <a:cs typeface="Verdana"/>
                        </a:rPr>
                        <a:t>30</a:t>
                      </a:r>
                      <a:r>
                        <a:rPr sz="1200" spc="-5" dirty="0">
                          <a:solidFill>
                            <a:schemeClr val="tx1"/>
                          </a:solidFill>
                          <a:latin typeface="+mn-lt"/>
                          <a:cs typeface="Verdana"/>
                        </a:rPr>
                        <a:t>.1</a:t>
                      </a:r>
                      <a:r>
                        <a:rPr lang="ru-RU" sz="1200" spc="-5" dirty="0">
                          <a:solidFill>
                            <a:schemeClr val="tx1"/>
                          </a:solidFill>
                          <a:latin typeface="+mn-lt"/>
                          <a:cs typeface="Verdana"/>
                        </a:rPr>
                        <a:t>3</a:t>
                      </a:r>
                      <a:endParaRPr sz="1200" dirty="0">
                        <a:solidFill>
                          <a:schemeClr val="tx1"/>
                        </a:solidFill>
                        <a:latin typeface="+mn-lt"/>
                        <a:cs typeface="Verdana"/>
                      </a:endParaRPr>
                    </a:p>
                  </a:txBody>
                  <a:tcPr marL="108000" marR="0" marT="24288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1590" algn="l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lang="ru-RU" sz="1200" dirty="0">
                          <a:latin typeface="+mn-lt"/>
                          <a:cs typeface="Verdana"/>
                        </a:rPr>
                        <a:t>Камеры телевизионные</a:t>
                      </a:r>
                      <a:endParaRPr sz="1200" dirty="0">
                        <a:latin typeface="+mn-lt"/>
                        <a:cs typeface="Verdana"/>
                      </a:endParaRPr>
                    </a:p>
                  </a:txBody>
                  <a:tcPr marL="108000" marR="0" marT="24288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lang="ru-RU" sz="1200" dirty="0">
                          <a:latin typeface="+mn-lt"/>
                          <a:cs typeface="Verdana"/>
                        </a:rPr>
                        <a:t>16</a:t>
                      </a:r>
                      <a:endParaRPr sz="1200" dirty="0">
                        <a:latin typeface="+mn-lt"/>
                        <a:cs typeface="Verdana"/>
                      </a:endParaRPr>
                    </a:p>
                  </a:txBody>
                  <a:tcPr marL="0" marR="0" marT="24288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lang="ru-RU" sz="1200" dirty="0">
                          <a:latin typeface="+mn-lt"/>
                          <a:cs typeface="Verdana"/>
                        </a:rPr>
                        <a:t>18</a:t>
                      </a:r>
                      <a:endParaRPr sz="1200" dirty="0">
                        <a:latin typeface="+mn-lt"/>
                        <a:cs typeface="Verdana"/>
                      </a:endParaRPr>
                    </a:p>
                  </a:txBody>
                  <a:tcPr marL="0" marR="0" marT="24288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lang="ru-RU" sz="1200" dirty="0">
                          <a:latin typeface="+mn-lt"/>
                          <a:cs typeface="Verdana"/>
                        </a:rPr>
                        <a:t>18</a:t>
                      </a:r>
                      <a:endParaRPr sz="1200" dirty="0">
                        <a:latin typeface="+mn-lt"/>
                        <a:cs typeface="Verdana"/>
                      </a:endParaRPr>
                    </a:p>
                  </a:txBody>
                  <a:tcPr marL="0" marR="0" marT="24288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65821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ru-RU" sz="1200" spc="-5" dirty="0">
                          <a:solidFill>
                            <a:schemeClr val="tx1"/>
                          </a:solidFill>
                          <a:latin typeface="+mn-lt"/>
                          <a:cs typeface="Verdana"/>
                        </a:rPr>
                        <a:t>26</a:t>
                      </a:r>
                      <a:r>
                        <a:rPr sz="1200" spc="-5" dirty="0">
                          <a:solidFill>
                            <a:schemeClr val="tx1"/>
                          </a:solidFill>
                          <a:latin typeface="+mn-lt"/>
                          <a:cs typeface="Verdana"/>
                        </a:rPr>
                        <a:t>.</a:t>
                      </a:r>
                      <a:r>
                        <a:rPr lang="ru-RU" sz="1200" spc="-5" dirty="0">
                          <a:solidFill>
                            <a:schemeClr val="tx1"/>
                          </a:solidFill>
                          <a:latin typeface="+mn-lt"/>
                          <a:cs typeface="Verdana"/>
                        </a:rPr>
                        <a:t>11</a:t>
                      </a:r>
                      <a:endParaRPr sz="1200" dirty="0">
                        <a:solidFill>
                          <a:schemeClr val="tx1"/>
                        </a:solidFill>
                        <a:latin typeface="+mn-lt"/>
                        <a:cs typeface="Verdana"/>
                      </a:endParaRPr>
                    </a:p>
                  </a:txBody>
                  <a:tcPr marL="108000" marR="0" marT="1905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1590" marR="280670" algn="l">
                        <a:lnSpc>
                          <a:spcPct val="106800"/>
                        </a:lnSpc>
                        <a:spcBef>
                          <a:spcPts val="165"/>
                        </a:spcBef>
                      </a:pPr>
                      <a:r>
                        <a:rPr lang="ru-RU" sz="1200" dirty="0">
                          <a:latin typeface="+mn-lt"/>
                          <a:cs typeface="Verdana"/>
                        </a:rPr>
                        <a:t>Компоненты электронные</a:t>
                      </a:r>
                      <a:endParaRPr sz="1200" dirty="0">
                        <a:latin typeface="+mn-lt"/>
                        <a:cs typeface="Verdana"/>
                      </a:endParaRPr>
                    </a:p>
                  </a:txBody>
                  <a:tcPr marL="108000" marR="0" marT="15716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lang="ru-RU" sz="1200" dirty="0">
                          <a:latin typeface="+mn-lt"/>
                          <a:cs typeface="Verdana"/>
                        </a:rPr>
                        <a:t>50</a:t>
                      </a:r>
                      <a:endParaRPr sz="1200" dirty="0">
                        <a:latin typeface="+mn-lt"/>
                        <a:cs typeface="Verdana"/>
                      </a:endParaRPr>
                    </a:p>
                  </a:txBody>
                  <a:tcPr marL="0" marR="0" marT="24288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lang="ru-RU" sz="1200" dirty="0">
                          <a:latin typeface="+mn-lt"/>
                          <a:cs typeface="Verdana"/>
                        </a:rPr>
                        <a:t>90</a:t>
                      </a:r>
                      <a:endParaRPr sz="1200" dirty="0">
                        <a:latin typeface="+mn-lt"/>
                        <a:cs typeface="Verdana"/>
                      </a:endParaRPr>
                    </a:p>
                  </a:txBody>
                  <a:tcPr marL="0" marR="0" marT="24288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lang="ru-RU" sz="1200" dirty="0">
                          <a:latin typeface="+mn-lt"/>
                          <a:cs typeface="Verdana"/>
                        </a:rPr>
                        <a:t>90</a:t>
                      </a:r>
                      <a:endParaRPr sz="1200" dirty="0">
                        <a:latin typeface="+mn-lt"/>
                        <a:cs typeface="Verdana"/>
                      </a:endParaRPr>
                    </a:p>
                  </a:txBody>
                  <a:tcPr marL="0" marR="0" marT="24288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73464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sz="1200" spc="-5" dirty="0">
                          <a:solidFill>
                            <a:schemeClr val="tx1"/>
                          </a:solidFill>
                          <a:latin typeface="+mn-lt"/>
                          <a:cs typeface="Verdana"/>
                        </a:rPr>
                        <a:t>21.20.24.110</a:t>
                      </a:r>
                      <a:endParaRPr sz="1200" dirty="0">
                        <a:solidFill>
                          <a:schemeClr val="tx1"/>
                        </a:solidFill>
                        <a:latin typeface="+mn-lt"/>
                        <a:cs typeface="Verdana"/>
                      </a:endParaRPr>
                    </a:p>
                  </a:txBody>
                  <a:tcPr marL="108000" marR="0" marT="381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1590" marR="353060" algn="l">
                        <a:lnSpc>
                          <a:spcPct val="106800"/>
                        </a:lnSpc>
                        <a:spcBef>
                          <a:spcPts val="365"/>
                        </a:spcBef>
                      </a:pPr>
                      <a:r>
                        <a:rPr sz="1200" spc="-5" dirty="0">
                          <a:latin typeface="+mn-lt"/>
                          <a:cs typeface="Verdana"/>
                        </a:rPr>
                        <a:t>Материалы клейкие перевязочные, в том  числе пропитанные или покрытые  лекарственными средствами</a:t>
                      </a:r>
                      <a:endParaRPr sz="1200" dirty="0">
                        <a:latin typeface="+mn-lt"/>
                        <a:cs typeface="Verdana"/>
                      </a:endParaRPr>
                    </a:p>
                  </a:txBody>
                  <a:tcPr marL="108000" marR="0" marT="34766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200" spc="-10" dirty="0">
                          <a:latin typeface="+mn-lt"/>
                          <a:cs typeface="Verdana"/>
                        </a:rPr>
                        <a:t>45</a:t>
                      </a:r>
                      <a:endParaRPr sz="1200" dirty="0">
                        <a:latin typeface="+mn-lt"/>
                        <a:cs typeface="Verdana"/>
                      </a:endParaRPr>
                    </a:p>
                  </a:txBody>
                  <a:tcPr marL="0" marR="0" marT="23813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lang="ru-RU" sz="1200" dirty="0">
                          <a:latin typeface="+mn-lt"/>
                          <a:cs typeface="Verdana"/>
                        </a:rPr>
                        <a:t>45</a:t>
                      </a:r>
                      <a:endParaRPr sz="1200" dirty="0">
                        <a:latin typeface="+mn-lt"/>
                        <a:cs typeface="Verdana"/>
                      </a:endParaRPr>
                    </a:p>
                  </a:txBody>
                  <a:tcPr marL="0" marR="0" marT="23813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lang="ru-RU" sz="1200" dirty="0">
                          <a:latin typeface="+mn-lt"/>
                          <a:cs typeface="Verdana"/>
                        </a:rPr>
                        <a:t>50</a:t>
                      </a:r>
                      <a:endParaRPr sz="1200" dirty="0">
                        <a:latin typeface="+mn-lt"/>
                        <a:cs typeface="Verdana"/>
                      </a:endParaRPr>
                    </a:p>
                  </a:txBody>
                  <a:tcPr marL="0" marR="0" marT="23813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67121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sz="1200" spc="-5" dirty="0">
                          <a:solidFill>
                            <a:schemeClr val="tx1"/>
                          </a:solidFill>
                          <a:latin typeface="+mn-lt"/>
                          <a:cs typeface="Verdana"/>
                        </a:rPr>
                        <a:t>25.21.2</a:t>
                      </a:r>
                      <a:endParaRPr sz="1200" dirty="0">
                        <a:solidFill>
                          <a:schemeClr val="tx1"/>
                        </a:solidFill>
                        <a:latin typeface="+mn-lt"/>
                        <a:cs typeface="Verdana"/>
                      </a:endParaRPr>
                    </a:p>
                  </a:txBody>
                  <a:tcPr marL="108000" marR="0" marT="3810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1590" marR="81280" algn="l">
                        <a:lnSpc>
                          <a:spcPct val="106800"/>
                        </a:lnSpc>
                        <a:spcBef>
                          <a:spcPts val="250"/>
                        </a:spcBef>
                      </a:pPr>
                      <a:r>
                        <a:rPr sz="1200" spc="-5" dirty="0">
                          <a:latin typeface="+mn-lt"/>
                          <a:cs typeface="Verdana"/>
                        </a:rPr>
                        <a:t>Котлы водогрейные центрального отопления  для производства горячей воды или пара  низкого</a:t>
                      </a:r>
                      <a:r>
                        <a:rPr sz="1200" spc="-20" dirty="0">
                          <a:latin typeface="+mn-lt"/>
                          <a:cs typeface="Verdana"/>
                        </a:rPr>
                        <a:t> </a:t>
                      </a:r>
                      <a:r>
                        <a:rPr sz="1200" spc="-5" dirty="0">
                          <a:latin typeface="+mn-lt"/>
                          <a:cs typeface="Verdana"/>
                        </a:rPr>
                        <a:t>давления</a:t>
                      </a:r>
                      <a:endParaRPr sz="1200" dirty="0">
                        <a:latin typeface="+mn-lt"/>
                        <a:cs typeface="Verdana"/>
                      </a:endParaRPr>
                    </a:p>
                  </a:txBody>
                  <a:tcPr marL="108000" marR="0" marT="23813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200" spc="-10" dirty="0">
                          <a:latin typeface="+mn-lt"/>
                          <a:cs typeface="Verdana"/>
                        </a:rPr>
                        <a:t>50</a:t>
                      </a:r>
                      <a:endParaRPr sz="1200" dirty="0">
                        <a:latin typeface="+mn-lt"/>
                        <a:cs typeface="Verdana"/>
                      </a:endParaRPr>
                    </a:p>
                  </a:txBody>
                  <a:tcPr marL="0" marR="0" marT="23813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200" spc="-10" dirty="0">
                          <a:latin typeface="+mn-lt"/>
                          <a:cs typeface="Verdana"/>
                        </a:rPr>
                        <a:t>60</a:t>
                      </a:r>
                      <a:endParaRPr sz="1200" dirty="0">
                        <a:latin typeface="+mn-lt"/>
                        <a:cs typeface="Verdana"/>
                      </a:endParaRPr>
                    </a:p>
                  </a:txBody>
                  <a:tcPr marL="0" marR="0" marT="23813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200" spc="-10" dirty="0">
                          <a:latin typeface="+mn-lt"/>
                          <a:cs typeface="Verdana"/>
                        </a:rPr>
                        <a:t>70</a:t>
                      </a:r>
                      <a:endParaRPr sz="1200" dirty="0">
                        <a:latin typeface="+mn-lt"/>
                        <a:cs typeface="Verdana"/>
                      </a:endParaRPr>
                    </a:p>
                  </a:txBody>
                  <a:tcPr marL="0" marR="0" marT="23813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57798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sz="1200" spc="-5" dirty="0">
                          <a:solidFill>
                            <a:schemeClr val="tx1"/>
                          </a:solidFill>
                          <a:latin typeface="+mn-lt"/>
                          <a:cs typeface="Verdana"/>
                        </a:rPr>
                        <a:t>25.40.12.410</a:t>
                      </a:r>
                      <a:endParaRPr sz="1200" dirty="0">
                        <a:solidFill>
                          <a:schemeClr val="tx1"/>
                        </a:solidFill>
                        <a:latin typeface="+mn-lt"/>
                        <a:cs typeface="Verdana"/>
                      </a:endParaRPr>
                    </a:p>
                  </a:txBody>
                  <a:tcPr marL="108000" marR="0" marT="476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1590" marR="701675" algn="l">
                        <a:lnSpc>
                          <a:spcPct val="106800"/>
                        </a:lnSpc>
                        <a:spcBef>
                          <a:spcPts val="420"/>
                        </a:spcBef>
                      </a:pPr>
                      <a:r>
                        <a:rPr sz="1200" spc="-5" dirty="0">
                          <a:latin typeface="+mn-lt"/>
                          <a:cs typeface="Verdana"/>
                        </a:rPr>
                        <a:t>Оружие спортивное огнестрельное с  нарезным стволом</a:t>
                      </a:r>
                      <a:endParaRPr sz="1200" dirty="0">
                        <a:latin typeface="+mn-lt"/>
                        <a:cs typeface="Verdana"/>
                      </a:endParaRPr>
                    </a:p>
                  </a:txBody>
                  <a:tcPr marL="108000" marR="0" marT="40005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lang="ru-RU" sz="1200" dirty="0">
                          <a:latin typeface="+mn-lt"/>
                          <a:cs typeface="Verdana"/>
                        </a:rPr>
                        <a:t>90</a:t>
                      </a:r>
                      <a:endParaRPr sz="1200" dirty="0">
                        <a:latin typeface="+mn-lt"/>
                        <a:cs typeface="Verdana"/>
                      </a:endParaRPr>
                    </a:p>
                  </a:txBody>
                  <a:tcPr marL="0" marR="0" marT="23813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lang="ru-RU" sz="1200" dirty="0">
                          <a:latin typeface="+mn-lt"/>
                          <a:cs typeface="Verdana"/>
                        </a:rPr>
                        <a:t>90</a:t>
                      </a:r>
                      <a:endParaRPr sz="1200" dirty="0">
                        <a:latin typeface="+mn-lt"/>
                        <a:cs typeface="Verdana"/>
                      </a:endParaRPr>
                    </a:p>
                  </a:txBody>
                  <a:tcPr marL="0" marR="0" marT="23813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lang="ru-RU" sz="1200" dirty="0">
                          <a:latin typeface="+mn-lt"/>
                          <a:cs typeface="Verdana"/>
                        </a:rPr>
                        <a:t>90</a:t>
                      </a:r>
                      <a:endParaRPr sz="1200" dirty="0">
                        <a:latin typeface="+mn-lt"/>
                        <a:cs typeface="Verdana"/>
                      </a:endParaRPr>
                    </a:p>
                  </a:txBody>
                  <a:tcPr marL="0" marR="0" marT="23813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71013368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0678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КВОТИРОВАНИЕ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4" name="Текст 23">
            <a:extLst>
              <a:ext uri="{FF2B5EF4-FFF2-40B4-BE49-F238E27FC236}">
                <a16:creationId xmlns:a16="http://schemas.microsoft.com/office/drawing/2014/main" xmlns="" id="{F0F082B8-0B5E-4A1D-B800-542BE6CB06A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48860" y="1422238"/>
            <a:ext cx="11042684" cy="4558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1200"/>
              </a:spcBef>
              <a:buClr>
                <a:schemeClr val="tx2"/>
              </a:buClr>
              <a:buFont typeface="Wingdings" panose="05000000000000000000" pitchFamily="2" charset="2"/>
              <a:buChar char="Ø"/>
            </a:pPr>
            <a:r>
              <a:rPr lang="ru-RU" altLang="ru-RU" dirty="0"/>
              <a:t>при определении идентичности и однородности товаров заказчик учитывает исключительно товары, происходящие из ЕАЭС, в том числе включенные в соответствующие </a:t>
            </a:r>
            <a:r>
              <a:rPr lang="ru-RU" altLang="ru-RU" dirty="0" smtClean="0"/>
              <a:t>реестры</a:t>
            </a:r>
          </a:p>
          <a:p>
            <a:pPr lvl="1">
              <a:lnSpc>
                <a:spcPct val="150000"/>
              </a:lnSpc>
              <a:spcBef>
                <a:spcPts val="1200"/>
              </a:spcBef>
              <a:buClr>
                <a:schemeClr val="tx2"/>
              </a:buClr>
              <a:buFont typeface="Wingdings" panose="05000000000000000000" pitchFamily="2" charset="2"/>
              <a:buChar char="§"/>
            </a:pPr>
            <a:r>
              <a:rPr lang="ru-RU" altLang="ru-RU" dirty="0" smtClean="0"/>
              <a:t>описание объекта закупки исключительно российского товара из КТРУ</a:t>
            </a:r>
            <a:endParaRPr lang="ru-RU" altLang="ru-RU" dirty="0"/>
          </a:p>
          <a:p>
            <a:pPr>
              <a:lnSpc>
                <a:spcPct val="150000"/>
              </a:lnSpc>
              <a:spcBef>
                <a:spcPts val="1200"/>
              </a:spcBef>
              <a:buClr>
                <a:schemeClr val="tx2"/>
              </a:buClr>
              <a:buFont typeface="Wingdings" panose="05000000000000000000" pitchFamily="2" charset="2"/>
              <a:buChar char="Ø"/>
            </a:pPr>
            <a:r>
              <a:rPr lang="ru-RU" altLang="ru-RU" dirty="0"/>
              <a:t>при применении метода сопоставимых рыночных цен (анализа рынка) заказчик направляет запрос информации о цене субъектам, информация о которых включена в </a:t>
            </a:r>
            <a:r>
              <a:rPr lang="ru-RU" altLang="ru-RU" dirty="0" smtClean="0"/>
              <a:t>ГИСП</a:t>
            </a:r>
          </a:p>
          <a:p>
            <a:pPr lvl="1">
              <a:lnSpc>
                <a:spcPct val="150000"/>
              </a:lnSpc>
              <a:spcBef>
                <a:spcPts val="1200"/>
              </a:spcBef>
              <a:buClr>
                <a:schemeClr val="tx2"/>
              </a:buClr>
              <a:buFont typeface="Wingdings" panose="05000000000000000000" pitchFamily="2" charset="2"/>
              <a:buChar char="§"/>
            </a:pPr>
            <a:r>
              <a:rPr lang="ru-RU" altLang="ru-RU" dirty="0" smtClean="0"/>
              <a:t>1 – 2 источника – поставщики из ЕАЭС, содержащиеся в ЕИС</a:t>
            </a:r>
          </a:p>
          <a:p>
            <a:pPr marL="673200" lvl="1" indent="-216000">
              <a:spcBef>
                <a:spcPts val="1200"/>
              </a:spcBef>
              <a:buClr>
                <a:schemeClr val="tx2"/>
              </a:buClr>
            </a:pPr>
            <a:endParaRPr lang="ru-RU" altLang="ru-RU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2457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КВОТИРОВАНИЕ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1266246" y="1019333"/>
            <a:ext cx="10273223" cy="5295900"/>
          </a:xfrm>
        </p:spPr>
        <p:txBody>
          <a:bodyPr>
            <a:noAutofit/>
          </a:bodyPr>
          <a:lstStyle/>
          <a:p>
            <a:pPr marL="0" indent="0">
              <a:buClr>
                <a:srgbClr val="F24943"/>
              </a:buClr>
              <a:buNone/>
            </a:pPr>
            <a:r>
              <a:rPr lang="ru-RU" b="1" dirty="0" smtClean="0"/>
              <a:t>1. Поиск товара в Реестре ГИСП</a:t>
            </a:r>
          </a:p>
          <a:p>
            <a:pPr marL="0" indent="0">
              <a:buClr>
                <a:srgbClr val="F24943"/>
              </a:buClr>
              <a:buNone/>
            </a:pPr>
            <a:r>
              <a:rPr lang="ru-RU" dirty="0"/>
              <a:t>	</a:t>
            </a:r>
            <a:r>
              <a:rPr lang="ru-RU" dirty="0" smtClean="0"/>
              <a:t>Поиск по названию, ОКПД2 и т.д.</a:t>
            </a:r>
          </a:p>
          <a:p>
            <a:pPr marL="0" indent="0">
              <a:buClr>
                <a:srgbClr val="F24943"/>
              </a:buClr>
              <a:buNone/>
            </a:pPr>
            <a:endParaRPr lang="ru-RU" dirty="0" smtClean="0"/>
          </a:p>
          <a:p>
            <a:pPr marL="0" indent="0">
              <a:buClr>
                <a:srgbClr val="F24943"/>
              </a:buClr>
              <a:buNone/>
            </a:pPr>
            <a:r>
              <a:rPr lang="ru-RU" b="1" dirty="0" smtClean="0"/>
              <a:t>2. Направление запроса о цене Поставщику</a:t>
            </a:r>
          </a:p>
          <a:p>
            <a:pPr marL="0" indent="0">
              <a:buClr>
                <a:srgbClr val="F24943"/>
              </a:buClr>
              <a:buNone/>
            </a:pPr>
            <a:r>
              <a:rPr lang="ru-RU" dirty="0">
                <a:solidFill>
                  <a:srgbClr val="151515"/>
                </a:solidFill>
              </a:rPr>
              <a:t>	</a:t>
            </a:r>
            <a:r>
              <a:rPr lang="ru-RU" dirty="0" smtClean="0">
                <a:solidFill>
                  <a:srgbClr val="151515"/>
                </a:solidFill>
              </a:rPr>
              <a:t>Определение в запросе функциональных, технических, качественных, эксплуатационных </a:t>
            </a:r>
            <a:r>
              <a:rPr lang="ru-RU" dirty="0">
                <a:solidFill>
                  <a:srgbClr val="151515"/>
                </a:solidFill>
              </a:rPr>
              <a:t>и </a:t>
            </a:r>
            <a:r>
              <a:rPr lang="ru-RU" dirty="0" smtClean="0">
                <a:solidFill>
                  <a:srgbClr val="151515"/>
                </a:solidFill>
              </a:rPr>
              <a:t>иных характеристик товаров с учетом КТРУ</a:t>
            </a:r>
          </a:p>
          <a:p>
            <a:pPr marL="0" indent="0">
              <a:buClr>
                <a:srgbClr val="F24943"/>
              </a:buClr>
              <a:buNone/>
            </a:pPr>
            <a:endParaRPr lang="ru-RU" dirty="0" smtClean="0"/>
          </a:p>
          <a:p>
            <a:pPr marL="0" indent="0">
              <a:buClr>
                <a:srgbClr val="F24943"/>
              </a:buClr>
              <a:buNone/>
            </a:pPr>
            <a:r>
              <a:rPr lang="ru-RU" altLang="ru-RU" b="1" dirty="0" smtClean="0"/>
              <a:t>3. В </a:t>
            </a:r>
            <a:r>
              <a:rPr lang="ru-RU" altLang="ru-RU" b="1" dirty="0"/>
              <a:t>случае отсутствия достаточного количества компаний для определения НМЦК </a:t>
            </a:r>
            <a:r>
              <a:rPr lang="ru-RU" altLang="ru-RU" b="1" dirty="0" smtClean="0"/>
              <a:t>или </a:t>
            </a:r>
            <a:r>
              <a:rPr lang="ru-RU" altLang="ru-RU" b="1" dirty="0"/>
              <a:t>отсутствия сведений об организациях в </a:t>
            </a:r>
            <a:r>
              <a:rPr lang="ru-RU" altLang="ru-RU" b="1" dirty="0" smtClean="0"/>
              <a:t>ГИСП</a:t>
            </a:r>
          </a:p>
          <a:p>
            <a:pPr marL="0" indent="0">
              <a:spcBef>
                <a:spcPts val="300"/>
              </a:spcBef>
              <a:buClr>
                <a:srgbClr val="F24943"/>
              </a:buClr>
              <a:buNone/>
            </a:pPr>
            <a:r>
              <a:rPr lang="ru-RU" dirty="0"/>
              <a:t>	</a:t>
            </a:r>
            <a:r>
              <a:rPr lang="ru-RU" dirty="0" smtClean="0"/>
              <a:t>Фиксация отсутствия </a:t>
            </a:r>
            <a:r>
              <a:rPr lang="ru-RU" dirty="0"/>
              <a:t>или </a:t>
            </a:r>
            <a:r>
              <a:rPr lang="ru-RU" dirty="0" smtClean="0"/>
              <a:t>представления </a:t>
            </a:r>
            <a:r>
              <a:rPr lang="ru-RU" dirty="0"/>
              <a:t>не в полном </a:t>
            </a:r>
            <a:r>
              <a:rPr lang="ru-RU" dirty="0" smtClean="0"/>
              <a:t>необходимой информации (скриншот из ГИСП, необходимо для отчета о невыполнении доли)</a:t>
            </a:r>
            <a:endParaRPr lang="ru-RU" dirty="0"/>
          </a:p>
          <a:p>
            <a:pPr marL="0" indent="0">
              <a:spcBef>
                <a:spcPts val="300"/>
              </a:spcBef>
              <a:buClr>
                <a:srgbClr val="F24943"/>
              </a:buClr>
              <a:buNone/>
            </a:pPr>
            <a:r>
              <a:rPr lang="ru-RU" dirty="0"/>
              <a:t>	</a:t>
            </a:r>
            <a:r>
              <a:rPr lang="ru-RU" dirty="0" smtClean="0"/>
              <a:t>Направление </a:t>
            </a:r>
            <a:r>
              <a:rPr lang="ru-RU" dirty="0"/>
              <a:t>в Минпромторг России </a:t>
            </a:r>
            <a:r>
              <a:rPr lang="ru-RU" dirty="0" smtClean="0"/>
              <a:t>информации </a:t>
            </a:r>
            <a:r>
              <a:rPr lang="ru-RU" dirty="0"/>
              <a:t>об отсутствии необходимых сведений в ГИСП: </a:t>
            </a:r>
            <a:r>
              <a:rPr lang="ru-RU" dirty="0" smtClean="0">
                <a:hlinkClick r:id="rId2"/>
              </a:rPr>
              <a:t>Metod@minprom.gov.ru</a:t>
            </a:r>
            <a:endParaRPr lang="ru-RU" dirty="0" smtClean="0"/>
          </a:p>
          <a:p>
            <a:pPr marL="0" indent="0">
              <a:spcBef>
                <a:spcPts val="300"/>
              </a:spcBef>
              <a:buClr>
                <a:srgbClr val="F24943"/>
              </a:buClr>
              <a:buNone/>
            </a:pPr>
            <a:endParaRPr lang="ru-RU" altLang="ru-RU" dirty="0" smtClean="0"/>
          </a:p>
          <a:p>
            <a:pPr marL="0" indent="0">
              <a:buClr>
                <a:srgbClr val="F24943"/>
              </a:buClr>
              <a:buNone/>
            </a:pPr>
            <a:r>
              <a:rPr lang="ru-RU" b="1" dirty="0" smtClean="0"/>
              <a:t>4. Получение КП и расчет НМЦК</a:t>
            </a:r>
            <a:endParaRPr lang="ru-RU" b="1" dirty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630526" y="361993"/>
            <a:ext cx="9544559" cy="657340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dirty="0" smtClean="0"/>
              <a:t>РАСЧЕТ НМЦК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3895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КВОТИРОВАНИЕ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graphicFrame>
        <p:nvGraphicFramePr>
          <p:cNvPr id="21" name="Содержимое 4">
            <a:extLst>
              <a:ext uri="{FF2B5EF4-FFF2-40B4-BE49-F238E27FC236}">
                <a16:creationId xmlns:a16="http://schemas.microsoft.com/office/drawing/2014/main" xmlns="" id="{223D93A8-C166-4AA9-9F51-61BCCCE3287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32068430"/>
              </p:ext>
            </p:extLst>
          </p:nvPr>
        </p:nvGraphicFramePr>
        <p:xfrm>
          <a:off x="274274" y="1200425"/>
          <a:ext cx="11624760" cy="5136579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387492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87492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87492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906045">
                <a:tc rowSpan="2"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bg1"/>
                          </a:solidFill>
                          <a:latin typeface="+mn-lt"/>
                          <a:cs typeface="Arial" pitchFamily="34" charset="0"/>
                        </a:rPr>
                        <a:t>ИДЕНТИЧНЫЕ ТОВАРЫ</a:t>
                      </a:r>
                    </a:p>
                    <a:p>
                      <a:pPr algn="ctr"/>
                      <a:r>
                        <a:rPr lang="ru-RU" sz="1600" dirty="0">
                          <a:solidFill>
                            <a:schemeClr val="bg1"/>
                          </a:solidFill>
                          <a:latin typeface="+mn-lt"/>
                          <a:cs typeface="Arial" pitchFamily="34" charset="0"/>
                        </a:rPr>
                        <a:t>(РАБОТЫ, УСЛУГИ)</a:t>
                      </a:r>
                    </a:p>
                  </a:txBody>
                  <a:tcPr marL="91439" marR="91439" marT="45716" marB="4571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bg1"/>
                          </a:solidFill>
                          <a:latin typeface="+mn-lt"/>
                          <a:cs typeface="Arial" pitchFamily="34" charset="0"/>
                        </a:rPr>
                        <a:t>ОДНОРОДНЫЕ, </a:t>
                      </a:r>
                      <a:r>
                        <a:rPr lang="ru-RU" sz="1600" b="1" dirty="0">
                          <a:solidFill>
                            <a:schemeClr val="bg1"/>
                          </a:solidFill>
                          <a:latin typeface="+mn-lt"/>
                          <a:cs typeface="Arial" pitchFamily="34" charset="0"/>
                        </a:rPr>
                        <a:t>НЕ ЯВЛЯЯСЬ ИДЕНТИЧНЫМИ ИМЕЮТ СХОЖИЕ</a:t>
                      </a:r>
                      <a:r>
                        <a:rPr lang="ru-RU" sz="1600" b="1" baseline="0" dirty="0">
                          <a:solidFill>
                            <a:schemeClr val="bg1"/>
                          </a:solidFill>
                          <a:latin typeface="+mn-lt"/>
                          <a:cs typeface="Arial" pitchFamily="34" charset="0"/>
                        </a:rPr>
                        <a:t> ХАРАКТЕРИСТИКИ</a:t>
                      </a:r>
                      <a:endParaRPr lang="ru-RU" sz="1600" b="1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1439" marR="91439" marT="45716" marB="4571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48916">
                <a:tc vMerge="1"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solidFill>
                            <a:schemeClr val="bg1"/>
                          </a:solidFill>
                          <a:latin typeface="+mn-lt"/>
                          <a:cs typeface="Arial" pitchFamily="34" charset="0"/>
                        </a:rPr>
                        <a:t>ТОВАРЫ</a:t>
                      </a:r>
                    </a:p>
                  </a:txBody>
                  <a:tcPr marL="91439" marR="91439" marT="45716" marB="4571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solidFill>
                            <a:schemeClr val="bg1"/>
                          </a:solidFill>
                          <a:latin typeface="+mn-lt"/>
                          <a:cs typeface="Arial" pitchFamily="34" charset="0"/>
                        </a:rPr>
                        <a:t>РАБОТЫ, УСЛУГИ</a:t>
                      </a:r>
                    </a:p>
                  </a:txBody>
                  <a:tcPr marL="91439" marR="91439" marT="45716" marB="4571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881618">
                <a:tc>
                  <a:txBody>
                    <a:bodyPr/>
                    <a:lstStyle/>
                    <a:p>
                      <a:pPr algn="l"/>
                      <a:r>
                        <a:rPr kumimoji="0" lang="ru-RU" sz="1600" kern="1200" dirty="0">
                          <a:latin typeface="+mn-lt"/>
                          <a:cs typeface="Arial" pitchFamily="34" charset="0"/>
                        </a:rPr>
                        <a:t>Объекты, </a:t>
                      </a:r>
                      <a:r>
                        <a:rPr kumimoji="0" lang="ru-RU" sz="1600" b="1" kern="1200" dirty="0">
                          <a:solidFill>
                            <a:schemeClr val="tx2"/>
                          </a:solidFill>
                          <a:latin typeface="+mn-lt"/>
                          <a:cs typeface="Arial" pitchFamily="34" charset="0"/>
                        </a:rPr>
                        <a:t>имеющие одинаковые характерные для них основные признаки</a:t>
                      </a:r>
                      <a:r>
                        <a:rPr kumimoji="0" lang="ru-RU" sz="1600" kern="1200" dirty="0">
                          <a:solidFill>
                            <a:schemeClr val="tx2"/>
                          </a:solidFill>
                          <a:latin typeface="+mn-lt"/>
                          <a:cs typeface="Arial" pitchFamily="34" charset="0"/>
                        </a:rPr>
                        <a:t>. </a:t>
                      </a:r>
                    </a:p>
                    <a:p>
                      <a:pPr algn="l"/>
                      <a:endParaRPr kumimoji="0" lang="ru-RU" sz="1600" kern="1200" dirty="0">
                        <a:latin typeface="+mn-lt"/>
                        <a:cs typeface="Arial" pitchFamily="34" charset="0"/>
                      </a:endParaRPr>
                    </a:p>
                    <a:p>
                      <a:pPr algn="l"/>
                      <a:endParaRPr kumimoji="0" lang="ru-RU" sz="1600" kern="1200" dirty="0">
                        <a:latin typeface="+mn-lt"/>
                        <a:cs typeface="Arial" pitchFamily="34" charset="0"/>
                      </a:endParaRPr>
                    </a:p>
                    <a:p>
                      <a:pPr algn="l"/>
                      <a:r>
                        <a:rPr kumimoji="0" lang="ru-RU" sz="1600" kern="1200" dirty="0">
                          <a:latin typeface="+mn-lt"/>
                          <a:cs typeface="Arial" pitchFamily="34" charset="0"/>
                        </a:rPr>
                        <a:t>При определении идентичности </a:t>
                      </a:r>
                      <a:r>
                        <a:rPr kumimoji="0" lang="ru-RU" sz="1600" b="1" kern="1200" dirty="0">
                          <a:latin typeface="+mn-lt"/>
                          <a:cs typeface="Arial" pitchFamily="34" charset="0"/>
                        </a:rPr>
                        <a:t>товаров</a:t>
                      </a:r>
                      <a:r>
                        <a:rPr kumimoji="0" lang="ru-RU" sz="1600" kern="1200" dirty="0">
                          <a:latin typeface="+mn-lt"/>
                          <a:cs typeface="Arial" pitchFamily="34" charset="0"/>
                        </a:rPr>
                        <a:t> незначительные различия во внешнем виде таких товаров могут не учитываться. </a:t>
                      </a:r>
                    </a:p>
                    <a:p>
                      <a:pPr algn="l"/>
                      <a:endParaRPr kumimoji="0" lang="ru-RU" sz="1600" kern="1200" dirty="0">
                        <a:latin typeface="+mn-lt"/>
                        <a:cs typeface="Arial" pitchFamily="34" charset="0"/>
                      </a:endParaRPr>
                    </a:p>
                    <a:p>
                      <a:pPr algn="l"/>
                      <a:r>
                        <a:rPr kumimoji="0" lang="ru-RU" sz="1600" kern="1200" dirty="0">
                          <a:latin typeface="+mn-lt"/>
                          <a:cs typeface="Arial" pitchFamily="34" charset="0"/>
                        </a:rPr>
                        <a:t>При определении идентичности </a:t>
                      </a:r>
                      <a:r>
                        <a:rPr kumimoji="0" lang="ru-RU" sz="1600" b="1" kern="1200" dirty="0">
                          <a:latin typeface="+mn-lt"/>
                          <a:cs typeface="Arial" pitchFamily="34" charset="0"/>
                        </a:rPr>
                        <a:t>работ, услуг </a:t>
                      </a:r>
                      <a:r>
                        <a:rPr kumimoji="0" lang="ru-RU" sz="1600" kern="1200" dirty="0">
                          <a:latin typeface="+mn-lt"/>
                          <a:cs typeface="Arial" pitchFamily="34" charset="0"/>
                        </a:rPr>
                        <a:t>учитываются характеристики подрядчика, исполнителя, их деловая репутация на рынке</a:t>
                      </a:r>
                      <a:endParaRPr lang="ru-RU" sz="1600" dirty="0">
                        <a:latin typeface="+mn-lt"/>
                        <a:cs typeface="Arial" pitchFamily="34" charset="0"/>
                      </a:endParaRPr>
                    </a:p>
                  </a:txBody>
                  <a:tcPr marL="144000" marR="144000" marT="108000" marB="108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kern="1200" dirty="0">
                          <a:latin typeface="+mn-lt"/>
                          <a:cs typeface="Arial" pitchFamily="34" charset="0"/>
                        </a:rPr>
                        <a:t>и состоят из схожих компонентов, что позволяет им </a:t>
                      </a:r>
                      <a:r>
                        <a:rPr kumimoji="0" lang="ru-RU" sz="1600" b="1" kern="1200" dirty="0">
                          <a:solidFill>
                            <a:schemeClr val="tx2"/>
                          </a:solidFill>
                          <a:latin typeface="+mn-lt"/>
                          <a:cs typeface="Arial" pitchFamily="34" charset="0"/>
                        </a:rPr>
                        <a:t>выполнять одни и те же функции</a:t>
                      </a:r>
                      <a:r>
                        <a:rPr kumimoji="0" lang="ru-RU" sz="1600" kern="1200" dirty="0">
                          <a:solidFill>
                            <a:schemeClr val="tx2"/>
                          </a:solidFill>
                          <a:latin typeface="+mn-lt"/>
                          <a:cs typeface="Arial" pitchFamily="34" charset="0"/>
                        </a:rPr>
                        <a:t> </a:t>
                      </a:r>
                      <a:r>
                        <a:rPr kumimoji="0" lang="ru-RU" sz="1600" kern="1200" dirty="0">
                          <a:latin typeface="+mn-lt"/>
                          <a:cs typeface="Arial" pitchFamily="34" charset="0"/>
                        </a:rPr>
                        <a:t>и (или) быть коммерчески </a:t>
                      </a:r>
                      <a:r>
                        <a:rPr kumimoji="0" lang="ru-RU" sz="1600" b="1" kern="1200" dirty="0">
                          <a:solidFill>
                            <a:schemeClr val="tx2"/>
                          </a:solidFill>
                          <a:latin typeface="+mn-lt"/>
                          <a:cs typeface="Arial" pitchFamily="34" charset="0"/>
                        </a:rPr>
                        <a:t>взаимозаменяемыми</a:t>
                      </a:r>
                      <a:r>
                        <a:rPr kumimoji="0" lang="ru-RU" sz="1600" kern="1200" dirty="0">
                          <a:latin typeface="+mn-lt"/>
                          <a:cs typeface="Arial" pitchFamily="34" charset="0"/>
                        </a:rPr>
                        <a:t>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kern="1200" dirty="0">
                        <a:latin typeface="+mn-lt"/>
                        <a:cs typeface="Arial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kern="1200" dirty="0">
                          <a:latin typeface="+mn-lt"/>
                          <a:cs typeface="Arial" pitchFamily="34" charset="0"/>
                        </a:rPr>
                        <a:t>При определении однородности товаров учитываются их качество, репутация на рынке, страна происхождения.</a:t>
                      </a:r>
                    </a:p>
                    <a:p>
                      <a:pPr algn="ctr"/>
                      <a:endParaRPr lang="ru-RU" sz="1600" dirty="0">
                        <a:latin typeface="+mn-lt"/>
                        <a:cs typeface="Arial" pitchFamily="34" charset="0"/>
                      </a:endParaRPr>
                    </a:p>
                  </a:txBody>
                  <a:tcPr marL="144000" marR="144000" marT="108000" marB="108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kern="1200" dirty="0">
                          <a:latin typeface="+mn-lt"/>
                          <a:cs typeface="Arial" pitchFamily="34" charset="0"/>
                        </a:rPr>
                        <a:t>что позволяет им быть коммерчески и (или) функционально </a:t>
                      </a:r>
                      <a:r>
                        <a:rPr kumimoji="0" lang="ru-RU" sz="1600" b="1" kern="1200" dirty="0">
                          <a:solidFill>
                            <a:schemeClr val="tx2"/>
                          </a:solidFill>
                          <a:latin typeface="+mn-lt"/>
                          <a:cs typeface="Arial" pitchFamily="34" charset="0"/>
                        </a:rPr>
                        <a:t>взаимозаменяемыми</a:t>
                      </a:r>
                      <a:r>
                        <a:rPr kumimoji="0" lang="ru-RU" sz="1600" kern="1200" dirty="0">
                          <a:solidFill>
                            <a:schemeClr val="tx2"/>
                          </a:solidFill>
                          <a:latin typeface="+mn-lt"/>
                          <a:cs typeface="Arial" pitchFamily="34" charset="0"/>
                        </a:rPr>
                        <a:t>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kern="1200" dirty="0">
                        <a:latin typeface="+mn-lt"/>
                        <a:cs typeface="Arial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kern="1200" dirty="0">
                        <a:latin typeface="+mn-lt"/>
                        <a:cs typeface="Arial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kern="1200" dirty="0">
                          <a:latin typeface="+mn-lt"/>
                          <a:cs typeface="Arial" pitchFamily="34" charset="0"/>
                        </a:rPr>
                        <a:t>При определении однородности работ, услуг учитываются их качество, репутация на рынке, а также вид работ, услуг, их объем, уникальность и коммерческая взаимозаменяемость.</a:t>
                      </a:r>
                    </a:p>
                    <a:p>
                      <a:pPr algn="ctr"/>
                      <a:endParaRPr lang="ru-RU" sz="1600" dirty="0">
                        <a:latin typeface="+mn-lt"/>
                        <a:cs typeface="Arial" pitchFamily="34" charset="0"/>
                      </a:endParaRPr>
                    </a:p>
                  </a:txBody>
                  <a:tcPr marL="144000" marR="144000" marT="108000" marB="108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1630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ОТЧЕТ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0"/>
          </p:nvPr>
        </p:nvSpPr>
        <p:spPr>
          <a:xfrm>
            <a:off x="349250" y="1268413"/>
            <a:ext cx="11177342" cy="5295900"/>
          </a:xfrm>
        </p:spPr>
        <p:txBody>
          <a:bodyPr/>
          <a:lstStyle/>
          <a:p>
            <a:pPr>
              <a:lnSpc>
                <a:spcPct val="150000"/>
              </a:lnSpc>
              <a:buClr>
                <a:srgbClr val="F24943"/>
              </a:buClr>
              <a:buFont typeface="Wingdings" panose="05000000000000000000" pitchFamily="2" charset="2"/>
              <a:buChar char="ü"/>
            </a:pPr>
            <a:r>
              <a:rPr lang="ru-RU" sz="2400" b="1" dirty="0" smtClean="0"/>
              <a:t> С 1 января по 31 декабря </a:t>
            </a:r>
            <a:r>
              <a:rPr lang="ru-RU" sz="2400" dirty="0" smtClean="0"/>
              <a:t>– отчетный период</a:t>
            </a:r>
          </a:p>
          <a:p>
            <a:pPr>
              <a:lnSpc>
                <a:spcPct val="150000"/>
              </a:lnSpc>
              <a:buClr>
                <a:srgbClr val="F24943"/>
              </a:buClr>
              <a:buFont typeface="Wingdings" panose="05000000000000000000" pitchFamily="2" charset="2"/>
              <a:buChar char="ü"/>
            </a:pPr>
            <a:r>
              <a:rPr lang="ru-RU" sz="2400" b="1" dirty="0" smtClean="0"/>
              <a:t> До </a:t>
            </a:r>
            <a:r>
              <a:rPr lang="ru-RU" sz="2400" b="1" dirty="0"/>
              <a:t>1 </a:t>
            </a:r>
            <a:r>
              <a:rPr lang="ru-RU" sz="2400" b="1" dirty="0" smtClean="0"/>
              <a:t>февраля </a:t>
            </a:r>
            <a:r>
              <a:rPr lang="ru-RU" sz="2400" dirty="0" smtClean="0"/>
              <a:t>- отчет формируется в ЕИС</a:t>
            </a:r>
          </a:p>
          <a:p>
            <a:pPr>
              <a:lnSpc>
                <a:spcPct val="150000"/>
              </a:lnSpc>
              <a:buClr>
                <a:srgbClr val="F24943"/>
              </a:buClr>
              <a:buFont typeface="Wingdings" panose="05000000000000000000" pitchFamily="2" charset="2"/>
              <a:buChar char="ü"/>
            </a:pPr>
            <a:r>
              <a:rPr lang="ru-RU" sz="2400" b="1" dirty="0" smtClean="0"/>
              <a:t> До 1 апреля </a:t>
            </a:r>
            <a:r>
              <a:rPr lang="ru-RU" sz="2400" dirty="0" smtClean="0"/>
              <a:t>– включается обоснование невозможности выполнения доли; подписывается заказчиком</a:t>
            </a:r>
          </a:p>
          <a:p>
            <a:pPr>
              <a:lnSpc>
                <a:spcPct val="150000"/>
              </a:lnSpc>
              <a:buClr>
                <a:srgbClr val="F24943"/>
              </a:buClr>
              <a:buFont typeface="Wingdings" panose="05000000000000000000" pitchFamily="2" charset="2"/>
              <a:buChar char="ü"/>
            </a:pPr>
            <a:r>
              <a:rPr lang="ru-RU" sz="2400" dirty="0" smtClean="0"/>
              <a:t> Не позднее 30 апреля – проводится оценка отчета и формируется отчет о результатах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9117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ОТЧЕТ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xmlns="" id="{0888AF2F-1C62-4D10-8047-004C661757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0861787"/>
              </p:ext>
            </p:extLst>
          </p:nvPr>
        </p:nvGraphicFramePr>
        <p:xfrm>
          <a:off x="548548" y="1243814"/>
          <a:ext cx="11133387" cy="4653568"/>
        </p:xfrm>
        <a:graphic>
          <a:graphicData uri="http://schemas.openxmlformats.org/drawingml/2006/table">
            <a:tbl>
              <a:tblPr/>
              <a:tblGrid>
                <a:gridCol w="55353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2834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4532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85020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10780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237043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237043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237043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1237043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</a:tblGrid>
              <a:tr h="230879">
                <a:tc rowSpan="2">
                  <a:txBody>
                    <a:bodyPr/>
                    <a:lstStyle/>
                    <a:p>
                      <a:pPr marL="38100" marR="38100" algn="ctr" fontAlgn="t"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US" sz="1200" dirty="0">
                          <a:effectLst/>
                          <a:latin typeface="+mn-lt"/>
                        </a:rPr>
                        <a:t>N </a:t>
                      </a:r>
                      <a:r>
                        <a:rPr lang="ru-RU" sz="1200" dirty="0">
                          <a:effectLst/>
                          <a:latin typeface="+mn-lt"/>
                        </a:rPr>
                        <a:t>п/п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38100" marR="38100" algn="ctr" fontAlgn="t"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Код товара по Общероссийскому </a:t>
                      </a:r>
                      <a:r>
                        <a:rPr lang="ru-RU" sz="120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hlinkClick r:id="rId2"/>
                        </a:rPr>
                        <a:t>классификатору</a:t>
                      </a:r>
                      <a:r>
                        <a:rPr lang="ru-RU" sz="1200" dirty="0">
                          <a:effectLst/>
                          <a:latin typeface="+mn-lt"/>
                        </a:rPr>
                        <a:t> продукции по видам экономической деятельности ОК 034-2014 (КПЕС 2008) (ОКПД2),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38100" marR="38100" algn="ctr" fontAlgn="t"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Наименование товара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38100" marR="38100" algn="ctr" fontAlgn="t"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Размер минимальной обязательной доли закупок российских товаров, в том числе товаров, поставляемых при выполнении закупаемых работ, оказании закупаемых услуг, при осуществлении закупок которых установлены ограничения допуска товаров, происходящих из иностранных государств (%)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38100" marR="38100" algn="ctr" fontAlgn="t"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Уникальный номер (уникальные номера) реестровой записи (реестровых записей) из реестра контрактов, заключенных заказчиками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38100" marR="38100" algn="ctr" fontAlgn="t"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Объем закупок товаров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38100" marR="38100" algn="ctr" fontAlgn="t"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ru-RU" sz="1200">
                          <a:effectLst/>
                          <a:latin typeface="+mn-lt"/>
                        </a:rPr>
                        <a:t>Обоснование невозможности достижения минимальной обязательной доли закупок (код причины)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85514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8100" marR="38100" algn="ctr" fontAlgn="t"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объем товара, в том числе поставленного при выполнении закупаемых работ, оказании закупаемых услуг (рублей)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8100" marR="38100" algn="ctr" fontAlgn="t"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объем российского товара, в том числе товара, поставленного при выполнении закупаемых работ, оказании закупаемых услуг (рублей)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8100" marR="38100" algn="ctr" fontAlgn="t"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размер достигнутой доли закупок российских товаров (%)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30879">
                <a:tc>
                  <a:txBody>
                    <a:bodyPr/>
                    <a:lstStyle/>
                    <a:p>
                      <a:pPr marL="38100" marR="38100" algn="ctr" fontAlgn="t"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ru-RU" sz="1200">
                          <a:effectLst/>
                          <a:latin typeface="+mn-lt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8100" marR="38100" algn="ctr" fontAlgn="t"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ru-RU" sz="1200">
                          <a:effectLst/>
                          <a:latin typeface="+mn-lt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8100" marR="38100" algn="ctr" fontAlgn="t"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8100" marR="38100" algn="ctr" fontAlgn="t"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ru-RU" sz="1200">
                          <a:effectLst/>
                          <a:latin typeface="+mn-lt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8100" marR="38100" algn="ctr" fontAlgn="t"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ru-RU" sz="1200">
                          <a:effectLst/>
                          <a:latin typeface="+mn-lt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8100" marR="38100" algn="ctr" fontAlgn="t"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ru-RU" sz="1200">
                          <a:effectLst/>
                          <a:latin typeface="+mn-lt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8100" marR="38100" algn="ctr" fontAlgn="t"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ru-RU" sz="1200">
                          <a:effectLst/>
                          <a:latin typeface="+mn-lt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8100" marR="38100" algn="ctr" fontAlgn="t"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ru-RU" sz="1200">
                          <a:effectLst/>
                          <a:latin typeface="+mn-lt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8100" marR="38100" algn="ctr" fontAlgn="t"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336664">
                <a:tc>
                  <a:txBody>
                    <a:bodyPr/>
                    <a:lstStyle/>
                    <a:p>
                      <a:pPr marL="38100" marR="38100" algn="ctr" fontAlgn="t"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 1.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8100" marR="38100" algn="ctr" fontAlgn="t"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 26.20.11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8100" marR="38100" algn="ctr" fontAlgn="t"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 КОМПЬЮТЕРЫ ПОРТАТИВНЫЕ МАССОЙ НЕ БОЛЕЕ 10 КГ.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8100" marR="38100" algn="ctr" fontAlgn="t"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 50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8100" marR="38100" algn="ctr" fontAlgn="t"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 </a:t>
                      </a:r>
                      <a:r>
                        <a:rPr lang="ru-RU" sz="1200" dirty="0">
                          <a:latin typeface="+mn-lt"/>
                        </a:rPr>
                        <a:t>2054200925021000014</a:t>
                      </a:r>
                      <a:endParaRPr lang="ru-RU" sz="1200" dirty="0"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8100" marR="38100" algn="ctr" fontAlgn="t"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 2000000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8100" marR="38100" algn="ctr" fontAlgn="t"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 500000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8100" marR="38100" algn="ctr" fontAlgn="t"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 20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8100" marR="38100" algn="ctr" fontAlgn="t"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</a:rPr>
                        <a:t> 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0821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1E38D32E-A0E8-46AD-B50E-0904E0D1AE7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82882" y="2379488"/>
            <a:ext cx="4912132" cy="1733550"/>
          </a:xfrm>
        </p:spPr>
        <p:txBody>
          <a:bodyPr lIns="0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4000" spc="0" dirty="0" smtClean="0"/>
              <a:t>Цифровизация КС</a:t>
            </a:r>
          </a:p>
          <a:p>
            <a:pPr>
              <a:lnSpc>
                <a:spcPct val="100000"/>
              </a:lnSpc>
              <a:spcBef>
                <a:spcPts val="2400"/>
              </a:spcBef>
            </a:pPr>
            <a:r>
              <a:rPr lang="ru-RU" sz="2000" spc="0" dirty="0" smtClean="0"/>
              <a:t>ДЛЯ ЗАКАЗЧИКОВ ПО 44-ФЗ</a:t>
            </a:r>
            <a:endParaRPr lang="ru-RU" sz="2000" spc="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7546" y="469557"/>
            <a:ext cx="570470" cy="57047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685" y="386537"/>
            <a:ext cx="938318" cy="72813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6519446"/>
            <a:ext cx="35012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FCFCFD"/>
                </a:solidFill>
                <a:latin typeface="+mj-lt"/>
              </a:rPr>
              <a:t>Спирин Андрей Андреевич</a:t>
            </a:r>
            <a:endParaRPr lang="ru-RU" sz="2000" b="1" dirty="0">
              <a:solidFill>
                <a:srgbClr val="FCFCFD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66395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СПОСОБЫ ОСУЩЕСТВЛЕНИЯ ЗАКУПОК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6" name="Текст 2">
            <a:extLst>
              <a:ext uri="{FF2B5EF4-FFF2-40B4-BE49-F238E27FC236}">
                <a16:creationId xmlns="" xmlns:a16="http://schemas.microsoft.com/office/drawing/2014/main" id="{22FA4203-A774-4761-B957-D4D68E394AFF}"/>
              </a:ext>
            </a:extLst>
          </p:cNvPr>
          <p:cNvSpPr txBox="1">
            <a:spLocks/>
          </p:cNvSpPr>
          <p:nvPr/>
        </p:nvSpPr>
        <p:spPr>
          <a:xfrm>
            <a:off x="609600" y="1600200"/>
            <a:ext cx="11191875" cy="47767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endParaRPr lang="ru-RU" b="1" smtClean="0"/>
          </a:p>
          <a:p>
            <a:pPr marL="0" indent="0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400" b="1" smtClean="0"/>
              <a:t>Электронные способы закупок: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400" smtClean="0"/>
              <a:t>Аукцион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400" smtClean="0"/>
              <a:t>Конкурс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400" smtClean="0"/>
              <a:t>Запрос котировок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400" smtClean="0"/>
              <a:t>Закупка в соответствии с ч.12 ст.93 44-ФЗ</a:t>
            </a:r>
            <a:endParaRPr lang="ru-RU" sz="2400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37C67C4B-D610-45DD-927A-2D72CDE9C43F}"/>
              </a:ext>
            </a:extLst>
          </p:cNvPr>
          <p:cNvSpPr/>
          <p:nvPr/>
        </p:nvSpPr>
        <p:spPr>
          <a:xfrm>
            <a:off x="609600" y="2942896"/>
            <a:ext cx="10371515" cy="1544468"/>
          </a:xfrm>
          <a:prstGeom prst="rect">
            <a:avLst/>
          </a:prstGeom>
          <a:noFill/>
          <a:ln w="25400">
            <a:solidFill>
              <a:srgbClr val="E4465A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755B81DE-2185-4010-AD56-4E529C46841B}"/>
              </a:ext>
            </a:extLst>
          </p:cNvPr>
          <p:cNvSpPr/>
          <p:nvPr/>
        </p:nvSpPr>
        <p:spPr>
          <a:xfrm>
            <a:off x="609600" y="2230622"/>
            <a:ext cx="6387688" cy="2940468"/>
          </a:xfrm>
          <a:prstGeom prst="rect">
            <a:avLst/>
          </a:prstGeom>
          <a:noFill/>
          <a:ln w="25400">
            <a:solidFill>
              <a:srgbClr val="E446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Текст 2">
            <a:extLst>
              <a:ext uri="{FF2B5EF4-FFF2-40B4-BE49-F238E27FC236}">
                <a16:creationId xmlns="" xmlns:a16="http://schemas.microsoft.com/office/drawing/2014/main" id="{7ECF5C57-E713-4617-80EE-DC1780B9A5D2}"/>
              </a:ext>
            </a:extLst>
          </p:cNvPr>
          <p:cNvSpPr txBox="1">
            <a:spLocks/>
          </p:cNvSpPr>
          <p:nvPr/>
        </p:nvSpPr>
        <p:spPr>
          <a:xfrm>
            <a:off x="6997288" y="2756750"/>
            <a:ext cx="3834355" cy="154446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spcBef>
                <a:spcPts val="0"/>
              </a:spcBef>
            </a:pPr>
            <a:endParaRPr lang="ru-RU" b="1" dirty="0"/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ru-RU" sz="2400" b="1" dirty="0"/>
              <a:t>Конкурентные способы закупок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2023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8773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АУКЦИОН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602883"/>
            <a:ext cx="5485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2022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0F8A0F53-71F6-48C4-ADAC-6FA6A6E425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99719"/>
            <a:ext cx="12192000" cy="6143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589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0329" y="174957"/>
            <a:ext cx="9544559" cy="657340"/>
          </a:xfrm>
        </p:spPr>
        <p:txBody>
          <a:bodyPr/>
          <a:lstStyle/>
          <a:p>
            <a:r>
              <a:rPr lang="ru-RU" dirty="0" smtClean="0"/>
              <a:t>КОНКУРС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602883"/>
            <a:ext cx="5485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2022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6B0599EE-C8AF-404F-B65E-E64A34B534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49"/>
            <a:ext cx="12192000" cy="6143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823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9939" y="133393"/>
            <a:ext cx="9544559" cy="657340"/>
          </a:xfrm>
        </p:spPr>
        <p:txBody>
          <a:bodyPr/>
          <a:lstStyle/>
          <a:p>
            <a:r>
              <a:rPr lang="ru-RU" dirty="0" smtClean="0"/>
              <a:t>КОНКУРС С ДОПОЛНИТЕЛЬНЫМИ ТРЕБОВАНИЯМИ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0075715" y="6560769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602883"/>
            <a:ext cx="5485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2022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7E9F49A0-B8FB-40EA-9A91-993F97D130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955" y="900614"/>
            <a:ext cx="10622503" cy="5895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889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9939" y="102218"/>
            <a:ext cx="9544559" cy="657340"/>
          </a:xfrm>
        </p:spPr>
        <p:txBody>
          <a:bodyPr/>
          <a:lstStyle/>
          <a:p>
            <a:r>
              <a:rPr lang="ru-RU" dirty="0" smtClean="0"/>
              <a:t>ЗАПРОС КОТИРОВОК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602883"/>
            <a:ext cx="5485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2022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67650322-8059-4259-BC2B-A61116ED19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69" y="651383"/>
            <a:ext cx="10184066" cy="6193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675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Прямоугольник 21"/>
          <p:cNvSpPr/>
          <p:nvPr/>
        </p:nvSpPr>
        <p:spPr>
          <a:xfrm>
            <a:off x="4616245" y="3971217"/>
            <a:ext cx="2418736" cy="501445"/>
          </a:xfrm>
          <a:prstGeom prst="rect">
            <a:avLst/>
          </a:prstGeom>
          <a:solidFill>
            <a:srgbClr val="F45967">
              <a:alpha val="4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СТРУКТУРИРОВАННАЯ ФОРМА ООЗ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348859" y="3482980"/>
            <a:ext cx="9545638" cy="2559342"/>
          </a:xfrm>
        </p:spPr>
        <p:txBody>
          <a:bodyPr/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 smtClean="0"/>
              <a:t>	При </a:t>
            </a:r>
            <a:r>
              <a:rPr lang="ru-RU" dirty="0"/>
              <a:t>проведении </a:t>
            </a:r>
            <a:r>
              <a:rPr lang="ru-RU" dirty="0" smtClean="0"/>
              <a:t>электронных процедур </a:t>
            </a:r>
            <a:r>
              <a:rPr lang="ru-RU" dirty="0"/>
              <a:t>характеристики объекта закупки, предусмотренные пунктом 1 части 1 статьи </a:t>
            </a:r>
            <a:r>
              <a:rPr lang="ru-RU" dirty="0" smtClean="0"/>
              <a:t>33, </a:t>
            </a:r>
            <a:r>
              <a:rPr lang="ru-RU" dirty="0"/>
              <a:t>указываются с использованием </a:t>
            </a:r>
            <a:r>
              <a:rPr lang="ru-RU" dirty="0" smtClean="0"/>
              <a:t>ЕИС, при </a:t>
            </a:r>
            <a:r>
              <a:rPr lang="ru-RU" dirty="0"/>
              <a:t>формировании </a:t>
            </a:r>
            <a:r>
              <a:rPr lang="ru-RU" dirty="0" smtClean="0"/>
              <a:t>извещения.</a:t>
            </a:r>
            <a:endParaRPr lang="ru-RU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0" y="1123836"/>
            <a:ext cx="12192000" cy="1662413"/>
            <a:chOff x="0" y="2793296"/>
            <a:chExt cx="12192000" cy="1662413"/>
          </a:xfrm>
        </p:grpSpPr>
        <p:grpSp>
          <p:nvGrpSpPr>
            <p:cNvPr id="5" name="Группа 4"/>
            <p:cNvGrpSpPr/>
            <p:nvPr/>
          </p:nvGrpSpPr>
          <p:grpSpPr>
            <a:xfrm>
              <a:off x="0" y="2793296"/>
              <a:ext cx="12192000" cy="1662413"/>
              <a:chOff x="0" y="3044058"/>
              <a:chExt cx="12192000" cy="1662413"/>
            </a:xfrm>
          </p:grpSpPr>
          <p:sp>
            <p:nvSpPr>
              <p:cNvPr id="19" name="Прямоугольник: скругленные верхние углы 43">
                <a:extLst>
                  <a:ext uri="{FF2B5EF4-FFF2-40B4-BE49-F238E27FC236}">
                    <a16:creationId xmlns="" xmlns:a16="http://schemas.microsoft.com/office/drawing/2014/main" id="{CBA0A588-0084-42D8-AEB0-ED9F3FFFF209}"/>
                  </a:ext>
                </a:extLst>
              </p:cNvPr>
              <p:cNvSpPr/>
              <p:nvPr/>
            </p:nvSpPr>
            <p:spPr>
              <a:xfrm rot="5400000">
                <a:off x="5602538" y="-2295368"/>
                <a:ext cx="986924" cy="12192000"/>
              </a:xfrm>
              <a:prstGeom prst="round2SameRect">
                <a:avLst>
                  <a:gd name="adj1" fmla="val 4584"/>
                  <a:gd name="adj2" fmla="val 0"/>
                </a:avLst>
              </a:prstGeom>
              <a:gradFill>
                <a:gsLst>
                  <a:gs pos="52000">
                    <a:schemeClr val="tx2"/>
                  </a:gs>
                  <a:gs pos="0">
                    <a:srgbClr val="F45967"/>
                  </a:gs>
                  <a:gs pos="100000">
                    <a:schemeClr val="accent1"/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0" name="Скругленный прямоугольник 19"/>
              <p:cNvSpPr/>
              <p:nvPr/>
            </p:nvSpPr>
            <p:spPr>
              <a:xfrm>
                <a:off x="349939" y="3044058"/>
                <a:ext cx="1783661" cy="1662413"/>
              </a:xfrm>
              <a:prstGeom prst="roundRect">
                <a:avLst>
                  <a:gd name="adj" fmla="val 4279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1651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2422857" y="3615966"/>
                <a:ext cx="747164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b="1" dirty="0" smtClean="0">
                    <a:solidFill>
                      <a:schemeClr val="bg1"/>
                    </a:solidFill>
                  </a:rPr>
                  <a:t>ПП РФ </a:t>
                </a:r>
                <a:r>
                  <a:rPr lang="ru-RU" b="1" dirty="0">
                    <a:solidFill>
                      <a:schemeClr val="bg1"/>
                    </a:solidFill>
                  </a:rPr>
                  <a:t>от 08.02.2017 N </a:t>
                </a:r>
                <a:r>
                  <a:rPr lang="ru-RU" b="1" dirty="0" smtClean="0">
                    <a:solidFill>
                      <a:schemeClr val="bg1"/>
                    </a:solidFill>
                  </a:rPr>
                  <a:t>145 – Правила использования КТРУ</a:t>
                </a:r>
                <a:endParaRPr lang="ru-RU" b="1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6" name="Группа 5"/>
            <p:cNvGrpSpPr/>
            <p:nvPr/>
          </p:nvGrpSpPr>
          <p:grpSpPr>
            <a:xfrm>
              <a:off x="806544" y="3077512"/>
              <a:ext cx="870449" cy="1093979"/>
              <a:chOff x="10537825" y="5078413"/>
              <a:chExt cx="460375" cy="573088"/>
            </a:xfrm>
            <a:solidFill>
              <a:schemeClr val="tx2"/>
            </a:solidFill>
          </p:grpSpPr>
          <p:sp>
            <p:nvSpPr>
              <p:cNvPr id="7" name="Freeform 325"/>
              <p:cNvSpPr>
                <a:spLocks noEditPoints="1"/>
              </p:cNvSpPr>
              <p:nvPr/>
            </p:nvSpPr>
            <p:spPr bwMode="auto">
              <a:xfrm>
                <a:off x="10537825" y="5078413"/>
                <a:ext cx="460375" cy="573088"/>
              </a:xfrm>
              <a:custGeom>
                <a:avLst/>
                <a:gdLst>
                  <a:gd name="T0" fmla="*/ 54 w 580"/>
                  <a:gd name="T1" fmla="*/ 72 h 723"/>
                  <a:gd name="T2" fmla="*/ 118 w 580"/>
                  <a:gd name="T3" fmla="*/ 10 h 723"/>
                  <a:gd name="T4" fmla="*/ 151 w 580"/>
                  <a:gd name="T5" fmla="*/ 0 h 723"/>
                  <a:gd name="T6" fmla="*/ 456 w 580"/>
                  <a:gd name="T7" fmla="*/ 0 h 723"/>
                  <a:gd name="T8" fmla="*/ 490 w 580"/>
                  <a:gd name="T9" fmla="*/ 6 h 723"/>
                  <a:gd name="T10" fmla="*/ 505 w 580"/>
                  <a:gd name="T11" fmla="*/ 27 h 723"/>
                  <a:gd name="T12" fmla="*/ 509 w 580"/>
                  <a:gd name="T13" fmla="*/ 51 h 723"/>
                  <a:gd name="T14" fmla="*/ 543 w 580"/>
                  <a:gd name="T15" fmla="*/ 73 h 723"/>
                  <a:gd name="T16" fmla="*/ 558 w 580"/>
                  <a:gd name="T17" fmla="*/ 75 h 723"/>
                  <a:gd name="T18" fmla="*/ 573 w 580"/>
                  <a:gd name="T19" fmla="*/ 87 h 723"/>
                  <a:gd name="T20" fmla="*/ 578 w 580"/>
                  <a:gd name="T21" fmla="*/ 105 h 723"/>
                  <a:gd name="T22" fmla="*/ 580 w 580"/>
                  <a:gd name="T23" fmla="*/ 128 h 723"/>
                  <a:gd name="T24" fmla="*/ 580 w 580"/>
                  <a:gd name="T25" fmla="*/ 680 h 723"/>
                  <a:gd name="T26" fmla="*/ 571 w 580"/>
                  <a:gd name="T27" fmla="*/ 710 h 723"/>
                  <a:gd name="T28" fmla="*/ 541 w 580"/>
                  <a:gd name="T29" fmla="*/ 723 h 723"/>
                  <a:gd name="T30" fmla="*/ 325 w 580"/>
                  <a:gd name="T31" fmla="*/ 723 h 723"/>
                  <a:gd name="T32" fmla="*/ 112 w 580"/>
                  <a:gd name="T33" fmla="*/ 723 h 723"/>
                  <a:gd name="T34" fmla="*/ 84 w 580"/>
                  <a:gd name="T35" fmla="*/ 712 h 723"/>
                  <a:gd name="T36" fmla="*/ 73 w 580"/>
                  <a:gd name="T37" fmla="*/ 685 h 723"/>
                  <a:gd name="T38" fmla="*/ 73 w 580"/>
                  <a:gd name="T39" fmla="*/ 663 h 723"/>
                  <a:gd name="T40" fmla="*/ 52 w 580"/>
                  <a:gd name="T41" fmla="*/ 650 h 723"/>
                  <a:gd name="T42" fmla="*/ 15 w 580"/>
                  <a:gd name="T43" fmla="*/ 644 h 723"/>
                  <a:gd name="T44" fmla="*/ 0 w 580"/>
                  <a:gd name="T45" fmla="*/ 627 h 723"/>
                  <a:gd name="T46" fmla="*/ 24 w 580"/>
                  <a:gd name="T47" fmla="*/ 146 h 723"/>
                  <a:gd name="T48" fmla="*/ 22 w 580"/>
                  <a:gd name="T49" fmla="*/ 161 h 723"/>
                  <a:gd name="T50" fmla="*/ 24 w 580"/>
                  <a:gd name="T51" fmla="*/ 614 h 723"/>
                  <a:gd name="T52" fmla="*/ 34 w 580"/>
                  <a:gd name="T53" fmla="*/ 624 h 723"/>
                  <a:gd name="T54" fmla="*/ 50 w 580"/>
                  <a:gd name="T55" fmla="*/ 627 h 723"/>
                  <a:gd name="T56" fmla="*/ 455 w 580"/>
                  <a:gd name="T57" fmla="*/ 627 h 723"/>
                  <a:gd name="T58" fmla="*/ 477 w 580"/>
                  <a:gd name="T59" fmla="*/ 622 h 723"/>
                  <a:gd name="T60" fmla="*/ 483 w 580"/>
                  <a:gd name="T61" fmla="*/ 599 h 723"/>
                  <a:gd name="T62" fmla="*/ 483 w 580"/>
                  <a:gd name="T63" fmla="*/ 51 h 723"/>
                  <a:gd name="T64" fmla="*/ 479 w 580"/>
                  <a:gd name="T65" fmla="*/ 32 h 723"/>
                  <a:gd name="T66" fmla="*/ 466 w 580"/>
                  <a:gd name="T67" fmla="*/ 25 h 723"/>
                  <a:gd name="T68" fmla="*/ 168 w 580"/>
                  <a:gd name="T69" fmla="*/ 25 h 723"/>
                  <a:gd name="T70" fmla="*/ 146 w 580"/>
                  <a:gd name="T71" fmla="*/ 25 h 723"/>
                  <a:gd name="T72" fmla="*/ 146 w 580"/>
                  <a:gd name="T73" fmla="*/ 111 h 723"/>
                  <a:gd name="T74" fmla="*/ 135 w 580"/>
                  <a:gd name="T75" fmla="*/ 135 h 723"/>
                  <a:gd name="T76" fmla="*/ 110 w 580"/>
                  <a:gd name="T77" fmla="*/ 146 h 723"/>
                  <a:gd name="T78" fmla="*/ 24 w 580"/>
                  <a:gd name="T79" fmla="*/ 146 h 723"/>
                  <a:gd name="T80" fmla="*/ 509 w 580"/>
                  <a:gd name="T81" fmla="*/ 98 h 723"/>
                  <a:gd name="T82" fmla="*/ 509 w 580"/>
                  <a:gd name="T83" fmla="*/ 599 h 723"/>
                  <a:gd name="T84" fmla="*/ 505 w 580"/>
                  <a:gd name="T85" fmla="*/ 624 h 723"/>
                  <a:gd name="T86" fmla="*/ 492 w 580"/>
                  <a:gd name="T87" fmla="*/ 644 h 723"/>
                  <a:gd name="T88" fmla="*/ 458 w 580"/>
                  <a:gd name="T89" fmla="*/ 650 h 723"/>
                  <a:gd name="T90" fmla="*/ 121 w 580"/>
                  <a:gd name="T91" fmla="*/ 650 h 723"/>
                  <a:gd name="T92" fmla="*/ 95 w 580"/>
                  <a:gd name="T93" fmla="*/ 678 h 723"/>
                  <a:gd name="T94" fmla="*/ 105 w 580"/>
                  <a:gd name="T95" fmla="*/ 697 h 723"/>
                  <a:gd name="T96" fmla="*/ 140 w 580"/>
                  <a:gd name="T97" fmla="*/ 700 h 723"/>
                  <a:gd name="T98" fmla="*/ 541 w 580"/>
                  <a:gd name="T99" fmla="*/ 699 h 723"/>
                  <a:gd name="T100" fmla="*/ 552 w 580"/>
                  <a:gd name="T101" fmla="*/ 691 h 723"/>
                  <a:gd name="T102" fmla="*/ 556 w 580"/>
                  <a:gd name="T103" fmla="*/ 672 h 723"/>
                  <a:gd name="T104" fmla="*/ 554 w 580"/>
                  <a:gd name="T105" fmla="*/ 113 h 723"/>
                  <a:gd name="T106" fmla="*/ 543 w 580"/>
                  <a:gd name="T107" fmla="*/ 98 h 723"/>
                  <a:gd name="T108" fmla="*/ 509 w 580"/>
                  <a:gd name="T109" fmla="*/ 98 h 723"/>
                  <a:gd name="T110" fmla="*/ 77 w 580"/>
                  <a:gd name="T111" fmla="*/ 120 h 723"/>
                  <a:gd name="T112" fmla="*/ 110 w 580"/>
                  <a:gd name="T113" fmla="*/ 118 h 723"/>
                  <a:gd name="T114" fmla="*/ 118 w 580"/>
                  <a:gd name="T115" fmla="*/ 109 h 723"/>
                  <a:gd name="T116" fmla="*/ 120 w 580"/>
                  <a:gd name="T117" fmla="*/ 47 h 723"/>
                  <a:gd name="T118" fmla="*/ 45 w 580"/>
                  <a:gd name="T119" fmla="*/ 120 h 7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580" h="723">
                    <a:moveTo>
                      <a:pt x="0" y="124"/>
                    </a:moveTo>
                    <a:lnTo>
                      <a:pt x="0" y="124"/>
                    </a:lnTo>
                    <a:lnTo>
                      <a:pt x="54" y="72"/>
                    </a:lnTo>
                    <a:lnTo>
                      <a:pt x="108" y="17"/>
                    </a:lnTo>
                    <a:lnTo>
                      <a:pt x="108" y="17"/>
                    </a:lnTo>
                    <a:lnTo>
                      <a:pt x="118" y="10"/>
                    </a:lnTo>
                    <a:lnTo>
                      <a:pt x="129" y="4"/>
                    </a:lnTo>
                    <a:lnTo>
                      <a:pt x="138" y="2"/>
                    </a:lnTo>
                    <a:lnTo>
                      <a:pt x="151" y="0"/>
                    </a:lnTo>
                    <a:lnTo>
                      <a:pt x="151" y="0"/>
                    </a:lnTo>
                    <a:lnTo>
                      <a:pt x="456" y="0"/>
                    </a:lnTo>
                    <a:lnTo>
                      <a:pt x="456" y="0"/>
                    </a:lnTo>
                    <a:lnTo>
                      <a:pt x="470" y="2"/>
                    </a:lnTo>
                    <a:lnTo>
                      <a:pt x="481" y="4"/>
                    </a:lnTo>
                    <a:lnTo>
                      <a:pt x="490" y="6"/>
                    </a:lnTo>
                    <a:lnTo>
                      <a:pt x="498" y="12"/>
                    </a:lnTo>
                    <a:lnTo>
                      <a:pt x="501" y="19"/>
                    </a:lnTo>
                    <a:lnTo>
                      <a:pt x="505" y="27"/>
                    </a:lnTo>
                    <a:lnTo>
                      <a:pt x="507" y="38"/>
                    </a:lnTo>
                    <a:lnTo>
                      <a:pt x="509" y="51"/>
                    </a:lnTo>
                    <a:lnTo>
                      <a:pt x="509" y="51"/>
                    </a:lnTo>
                    <a:lnTo>
                      <a:pt x="509" y="73"/>
                    </a:lnTo>
                    <a:lnTo>
                      <a:pt x="509" y="73"/>
                    </a:lnTo>
                    <a:lnTo>
                      <a:pt x="543" y="73"/>
                    </a:lnTo>
                    <a:lnTo>
                      <a:pt x="543" y="73"/>
                    </a:lnTo>
                    <a:lnTo>
                      <a:pt x="550" y="73"/>
                    </a:lnTo>
                    <a:lnTo>
                      <a:pt x="558" y="75"/>
                    </a:lnTo>
                    <a:lnTo>
                      <a:pt x="563" y="79"/>
                    </a:lnTo>
                    <a:lnTo>
                      <a:pt x="567" y="83"/>
                    </a:lnTo>
                    <a:lnTo>
                      <a:pt x="573" y="87"/>
                    </a:lnTo>
                    <a:lnTo>
                      <a:pt x="574" y="92"/>
                    </a:lnTo>
                    <a:lnTo>
                      <a:pt x="578" y="105"/>
                    </a:lnTo>
                    <a:lnTo>
                      <a:pt x="578" y="105"/>
                    </a:lnTo>
                    <a:lnTo>
                      <a:pt x="580" y="116"/>
                    </a:lnTo>
                    <a:lnTo>
                      <a:pt x="580" y="128"/>
                    </a:lnTo>
                    <a:lnTo>
                      <a:pt x="580" y="128"/>
                    </a:lnTo>
                    <a:lnTo>
                      <a:pt x="580" y="667"/>
                    </a:lnTo>
                    <a:lnTo>
                      <a:pt x="580" y="667"/>
                    </a:lnTo>
                    <a:lnTo>
                      <a:pt x="580" y="680"/>
                    </a:lnTo>
                    <a:lnTo>
                      <a:pt x="578" y="691"/>
                    </a:lnTo>
                    <a:lnTo>
                      <a:pt x="574" y="702"/>
                    </a:lnTo>
                    <a:lnTo>
                      <a:pt x="571" y="710"/>
                    </a:lnTo>
                    <a:lnTo>
                      <a:pt x="563" y="715"/>
                    </a:lnTo>
                    <a:lnTo>
                      <a:pt x="554" y="719"/>
                    </a:lnTo>
                    <a:lnTo>
                      <a:pt x="541" y="723"/>
                    </a:lnTo>
                    <a:lnTo>
                      <a:pt x="526" y="723"/>
                    </a:lnTo>
                    <a:lnTo>
                      <a:pt x="526" y="723"/>
                    </a:lnTo>
                    <a:lnTo>
                      <a:pt x="325" y="723"/>
                    </a:lnTo>
                    <a:lnTo>
                      <a:pt x="125" y="723"/>
                    </a:lnTo>
                    <a:lnTo>
                      <a:pt x="125" y="723"/>
                    </a:lnTo>
                    <a:lnTo>
                      <a:pt x="112" y="723"/>
                    </a:lnTo>
                    <a:lnTo>
                      <a:pt x="101" y="721"/>
                    </a:lnTo>
                    <a:lnTo>
                      <a:pt x="92" y="717"/>
                    </a:lnTo>
                    <a:lnTo>
                      <a:pt x="84" y="712"/>
                    </a:lnTo>
                    <a:lnTo>
                      <a:pt x="78" y="704"/>
                    </a:lnTo>
                    <a:lnTo>
                      <a:pt x="75" y="697"/>
                    </a:lnTo>
                    <a:lnTo>
                      <a:pt x="73" y="685"/>
                    </a:lnTo>
                    <a:lnTo>
                      <a:pt x="73" y="672"/>
                    </a:lnTo>
                    <a:lnTo>
                      <a:pt x="73" y="672"/>
                    </a:lnTo>
                    <a:lnTo>
                      <a:pt x="73" y="663"/>
                    </a:lnTo>
                    <a:lnTo>
                      <a:pt x="73" y="650"/>
                    </a:lnTo>
                    <a:lnTo>
                      <a:pt x="73" y="650"/>
                    </a:lnTo>
                    <a:lnTo>
                      <a:pt x="52" y="650"/>
                    </a:lnTo>
                    <a:lnTo>
                      <a:pt x="32" y="650"/>
                    </a:lnTo>
                    <a:lnTo>
                      <a:pt x="22" y="648"/>
                    </a:lnTo>
                    <a:lnTo>
                      <a:pt x="15" y="644"/>
                    </a:lnTo>
                    <a:lnTo>
                      <a:pt x="7" y="637"/>
                    </a:lnTo>
                    <a:lnTo>
                      <a:pt x="0" y="627"/>
                    </a:lnTo>
                    <a:lnTo>
                      <a:pt x="0" y="627"/>
                    </a:lnTo>
                    <a:lnTo>
                      <a:pt x="0" y="124"/>
                    </a:lnTo>
                    <a:lnTo>
                      <a:pt x="0" y="124"/>
                    </a:lnTo>
                    <a:close/>
                    <a:moveTo>
                      <a:pt x="24" y="146"/>
                    </a:moveTo>
                    <a:lnTo>
                      <a:pt x="24" y="146"/>
                    </a:lnTo>
                    <a:lnTo>
                      <a:pt x="22" y="161"/>
                    </a:lnTo>
                    <a:lnTo>
                      <a:pt x="22" y="161"/>
                    </a:lnTo>
                    <a:lnTo>
                      <a:pt x="22" y="601"/>
                    </a:lnTo>
                    <a:lnTo>
                      <a:pt x="22" y="601"/>
                    </a:lnTo>
                    <a:lnTo>
                      <a:pt x="24" y="614"/>
                    </a:lnTo>
                    <a:lnTo>
                      <a:pt x="26" y="618"/>
                    </a:lnTo>
                    <a:lnTo>
                      <a:pt x="30" y="622"/>
                    </a:lnTo>
                    <a:lnTo>
                      <a:pt x="34" y="624"/>
                    </a:lnTo>
                    <a:lnTo>
                      <a:pt x="37" y="626"/>
                    </a:lnTo>
                    <a:lnTo>
                      <a:pt x="50" y="627"/>
                    </a:lnTo>
                    <a:lnTo>
                      <a:pt x="50" y="627"/>
                    </a:lnTo>
                    <a:lnTo>
                      <a:pt x="252" y="627"/>
                    </a:lnTo>
                    <a:lnTo>
                      <a:pt x="455" y="627"/>
                    </a:lnTo>
                    <a:lnTo>
                      <a:pt x="455" y="627"/>
                    </a:lnTo>
                    <a:lnTo>
                      <a:pt x="468" y="626"/>
                    </a:lnTo>
                    <a:lnTo>
                      <a:pt x="473" y="624"/>
                    </a:lnTo>
                    <a:lnTo>
                      <a:pt x="477" y="622"/>
                    </a:lnTo>
                    <a:lnTo>
                      <a:pt x="479" y="618"/>
                    </a:lnTo>
                    <a:lnTo>
                      <a:pt x="481" y="612"/>
                    </a:lnTo>
                    <a:lnTo>
                      <a:pt x="483" y="599"/>
                    </a:lnTo>
                    <a:lnTo>
                      <a:pt x="483" y="599"/>
                    </a:lnTo>
                    <a:lnTo>
                      <a:pt x="481" y="326"/>
                    </a:lnTo>
                    <a:lnTo>
                      <a:pt x="483" y="51"/>
                    </a:lnTo>
                    <a:lnTo>
                      <a:pt x="483" y="51"/>
                    </a:lnTo>
                    <a:lnTo>
                      <a:pt x="481" y="38"/>
                    </a:lnTo>
                    <a:lnTo>
                      <a:pt x="479" y="32"/>
                    </a:lnTo>
                    <a:lnTo>
                      <a:pt x="475" y="29"/>
                    </a:lnTo>
                    <a:lnTo>
                      <a:pt x="471" y="27"/>
                    </a:lnTo>
                    <a:lnTo>
                      <a:pt x="466" y="25"/>
                    </a:lnTo>
                    <a:lnTo>
                      <a:pt x="453" y="23"/>
                    </a:lnTo>
                    <a:lnTo>
                      <a:pt x="453" y="23"/>
                    </a:lnTo>
                    <a:lnTo>
                      <a:pt x="168" y="25"/>
                    </a:lnTo>
                    <a:lnTo>
                      <a:pt x="168" y="25"/>
                    </a:lnTo>
                    <a:lnTo>
                      <a:pt x="146" y="25"/>
                    </a:lnTo>
                    <a:lnTo>
                      <a:pt x="146" y="25"/>
                    </a:lnTo>
                    <a:lnTo>
                      <a:pt x="146" y="102"/>
                    </a:lnTo>
                    <a:lnTo>
                      <a:pt x="146" y="102"/>
                    </a:lnTo>
                    <a:lnTo>
                      <a:pt x="146" y="111"/>
                    </a:lnTo>
                    <a:lnTo>
                      <a:pt x="142" y="120"/>
                    </a:lnTo>
                    <a:lnTo>
                      <a:pt x="140" y="128"/>
                    </a:lnTo>
                    <a:lnTo>
                      <a:pt x="135" y="135"/>
                    </a:lnTo>
                    <a:lnTo>
                      <a:pt x="127" y="141"/>
                    </a:lnTo>
                    <a:lnTo>
                      <a:pt x="120" y="143"/>
                    </a:lnTo>
                    <a:lnTo>
                      <a:pt x="110" y="146"/>
                    </a:lnTo>
                    <a:lnTo>
                      <a:pt x="99" y="146"/>
                    </a:lnTo>
                    <a:lnTo>
                      <a:pt x="99" y="146"/>
                    </a:lnTo>
                    <a:lnTo>
                      <a:pt x="24" y="146"/>
                    </a:lnTo>
                    <a:lnTo>
                      <a:pt x="24" y="146"/>
                    </a:lnTo>
                    <a:close/>
                    <a:moveTo>
                      <a:pt x="509" y="98"/>
                    </a:moveTo>
                    <a:lnTo>
                      <a:pt x="509" y="98"/>
                    </a:lnTo>
                    <a:lnTo>
                      <a:pt x="509" y="124"/>
                    </a:lnTo>
                    <a:lnTo>
                      <a:pt x="509" y="124"/>
                    </a:lnTo>
                    <a:lnTo>
                      <a:pt x="509" y="599"/>
                    </a:lnTo>
                    <a:lnTo>
                      <a:pt x="509" y="599"/>
                    </a:lnTo>
                    <a:lnTo>
                      <a:pt x="507" y="612"/>
                    </a:lnTo>
                    <a:lnTo>
                      <a:pt x="505" y="624"/>
                    </a:lnTo>
                    <a:lnTo>
                      <a:pt x="503" y="633"/>
                    </a:lnTo>
                    <a:lnTo>
                      <a:pt x="498" y="639"/>
                    </a:lnTo>
                    <a:lnTo>
                      <a:pt x="492" y="644"/>
                    </a:lnTo>
                    <a:lnTo>
                      <a:pt x="483" y="648"/>
                    </a:lnTo>
                    <a:lnTo>
                      <a:pt x="471" y="650"/>
                    </a:lnTo>
                    <a:lnTo>
                      <a:pt x="458" y="650"/>
                    </a:lnTo>
                    <a:lnTo>
                      <a:pt x="458" y="650"/>
                    </a:lnTo>
                    <a:lnTo>
                      <a:pt x="121" y="650"/>
                    </a:lnTo>
                    <a:lnTo>
                      <a:pt x="121" y="650"/>
                    </a:lnTo>
                    <a:lnTo>
                      <a:pt x="97" y="650"/>
                    </a:lnTo>
                    <a:lnTo>
                      <a:pt x="97" y="650"/>
                    </a:lnTo>
                    <a:lnTo>
                      <a:pt x="95" y="678"/>
                    </a:lnTo>
                    <a:lnTo>
                      <a:pt x="97" y="687"/>
                    </a:lnTo>
                    <a:lnTo>
                      <a:pt x="99" y="693"/>
                    </a:lnTo>
                    <a:lnTo>
                      <a:pt x="105" y="697"/>
                    </a:lnTo>
                    <a:lnTo>
                      <a:pt x="114" y="699"/>
                    </a:lnTo>
                    <a:lnTo>
                      <a:pt x="140" y="700"/>
                    </a:lnTo>
                    <a:lnTo>
                      <a:pt x="140" y="700"/>
                    </a:lnTo>
                    <a:lnTo>
                      <a:pt x="528" y="700"/>
                    </a:lnTo>
                    <a:lnTo>
                      <a:pt x="528" y="700"/>
                    </a:lnTo>
                    <a:lnTo>
                      <a:pt x="541" y="699"/>
                    </a:lnTo>
                    <a:lnTo>
                      <a:pt x="544" y="697"/>
                    </a:lnTo>
                    <a:lnTo>
                      <a:pt x="548" y="695"/>
                    </a:lnTo>
                    <a:lnTo>
                      <a:pt x="552" y="691"/>
                    </a:lnTo>
                    <a:lnTo>
                      <a:pt x="554" y="685"/>
                    </a:lnTo>
                    <a:lnTo>
                      <a:pt x="556" y="672"/>
                    </a:lnTo>
                    <a:lnTo>
                      <a:pt x="556" y="672"/>
                    </a:lnTo>
                    <a:lnTo>
                      <a:pt x="556" y="137"/>
                    </a:lnTo>
                    <a:lnTo>
                      <a:pt x="556" y="137"/>
                    </a:lnTo>
                    <a:lnTo>
                      <a:pt x="554" y="113"/>
                    </a:lnTo>
                    <a:lnTo>
                      <a:pt x="552" y="105"/>
                    </a:lnTo>
                    <a:lnTo>
                      <a:pt x="548" y="100"/>
                    </a:lnTo>
                    <a:lnTo>
                      <a:pt x="543" y="98"/>
                    </a:lnTo>
                    <a:lnTo>
                      <a:pt x="535" y="96"/>
                    </a:lnTo>
                    <a:lnTo>
                      <a:pt x="509" y="98"/>
                    </a:lnTo>
                    <a:lnTo>
                      <a:pt x="509" y="98"/>
                    </a:lnTo>
                    <a:close/>
                    <a:moveTo>
                      <a:pt x="45" y="120"/>
                    </a:moveTo>
                    <a:lnTo>
                      <a:pt x="45" y="120"/>
                    </a:lnTo>
                    <a:lnTo>
                      <a:pt x="77" y="120"/>
                    </a:lnTo>
                    <a:lnTo>
                      <a:pt x="107" y="120"/>
                    </a:lnTo>
                    <a:lnTo>
                      <a:pt x="107" y="120"/>
                    </a:lnTo>
                    <a:lnTo>
                      <a:pt x="110" y="118"/>
                    </a:lnTo>
                    <a:lnTo>
                      <a:pt x="114" y="115"/>
                    </a:lnTo>
                    <a:lnTo>
                      <a:pt x="118" y="113"/>
                    </a:lnTo>
                    <a:lnTo>
                      <a:pt x="118" y="109"/>
                    </a:lnTo>
                    <a:lnTo>
                      <a:pt x="118" y="109"/>
                    </a:lnTo>
                    <a:lnTo>
                      <a:pt x="120" y="79"/>
                    </a:lnTo>
                    <a:lnTo>
                      <a:pt x="120" y="47"/>
                    </a:lnTo>
                    <a:lnTo>
                      <a:pt x="120" y="47"/>
                    </a:lnTo>
                    <a:lnTo>
                      <a:pt x="45" y="120"/>
                    </a:lnTo>
                    <a:lnTo>
                      <a:pt x="45" y="1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8" name="Freeform 326"/>
              <p:cNvSpPr>
                <a:spLocks/>
              </p:cNvSpPr>
              <p:nvPr/>
            </p:nvSpPr>
            <p:spPr bwMode="auto">
              <a:xfrm>
                <a:off x="10596563" y="5430838"/>
                <a:ext cx="287338" cy="22225"/>
              </a:xfrm>
              <a:custGeom>
                <a:avLst/>
                <a:gdLst>
                  <a:gd name="T0" fmla="*/ 177 w 361"/>
                  <a:gd name="T1" fmla="*/ 28 h 28"/>
                  <a:gd name="T2" fmla="*/ 177 w 361"/>
                  <a:gd name="T3" fmla="*/ 28 h 28"/>
                  <a:gd name="T4" fmla="*/ 99 w 361"/>
                  <a:gd name="T5" fmla="*/ 28 h 28"/>
                  <a:gd name="T6" fmla="*/ 22 w 361"/>
                  <a:gd name="T7" fmla="*/ 26 h 28"/>
                  <a:gd name="T8" fmla="*/ 22 w 361"/>
                  <a:gd name="T9" fmla="*/ 26 h 28"/>
                  <a:gd name="T10" fmla="*/ 15 w 361"/>
                  <a:gd name="T11" fmla="*/ 26 h 28"/>
                  <a:gd name="T12" fmla="*/ 7 w 361"/>
                  <a:gd name="T13" fmla="*/ 22 h 28"/>
                  <a:gd name="T14" fmla="*/ 2 w 361"/>
                  <a:gd name="T15" fmla="*/ 19 h 28"/>
                  <a:gd name="T16" fmla="*/ 0 w 361"/>
                  <a:gd name="T17" fmla="*/ 15 h 28"/>
                  <a:gd name="T18" fmla="*/ 0 w 361"/>
                  <a:gd name="T19" fmla="*/ 15 h 28"/>
                  <a:gd name="T20" fmla="*/ 0 w 361"/>
                  <a:gd name="T21" fmla="*/ 9 h 28"/>
                  <a:gd name="T22" fmla="*/ 0 w 361"/>
                  <a:gd name="T23" fmla="*/ 6 h 28"/>
                  <a:gd name="T24" fmla="*/ 3 w 361"/>
                  <a:gd name="T25" fmla="*/ 4 h 28"/>
                  <a:gd name="T26" fmla="*/ 5 w 361"/>
                  <a:gd name="T27" fmla="*/ 2 h 28"/>
                  <a:gd name="T28" fmla="*/ 13 w 361"/>
                  <a:gd name="T29" fmla="*/ 0 h 28"/>
                  <a:gd name="T30" fmla="*/ 22 w 361"/>
                  <a:gd name="T31" fmla="*/ 0 h 28"/>
                  <a:gd name="T32" fmla="*/ 22 w 361"/>
                  <a:gd name="T33" fmla="*/ 0 h 28"/>
                  <a:gd name="T34" fmla="*/ 335 w 361"/>
                  <a:gd name="T35" fmla="*/ 2 h 28"/>
                  <a:gd name="T36" fmla="*/ 335 w 361"/>
                  <a:gd name="T37" fmla="*/ 2 h 28"/>
                  <a:gd name="T38" fmla="*/ 340 w 361"/>
                  <a:gd name="T39" fmla="*/ 2 h 28"/>
                  <a:gd name="T40" fmla="*/ 348 w 361"/>
                  <a:gd name="T41" fmla="*/ 6 h 28"/>
                  <a:gd name="T42" fmla="*/ 361 w 361"/>
                  <a:gd name="T43" fmla="*/ 15 h 28"/>
                  <a:gd name="T44" fmla="*/ 361 w 361"/>
                  <a:gd name="T45" fmla="*/ 15 h 28"/>
                  <a:gd name="T46" fmla="*/ 348 w 361"/>
                  <a:gd name="T47" fmla="*/ 22 h 28"/>
                  <a:gd name="T48" fmla="*/ 340 w 361"/>
                  <a:gd name="T49" fmla="*/ 24 h 28"/>
                  <a:gd name="T50" fmla="*/ 335 w 361"/>
                  <a:gd name="T51" fmla="*/ 26 h 28"/>
                  <a:gd name="T52" fmla="*/ 335 w 361"/>
                  <a:gd name="T53" fmla="*/ 26 h 28"/>
                  <a:gd name="T54" fmla="*/ 256 w 361"/>
                  <a:gd name="T55" fmla="*/ 28 h 28"/>
                  <a:gd name="T56" fmla="*/ 177 w 361"/>
                  <a:gd name="T57" fmla="*/ 28 h 28"/>
                  <a:gd name="T58" fmla="*/ 177 w 361"/>
                  <a:gd name="T5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61" h="28">
                    <a:moveTo>
                      <a:pt x="177" y="28"/>
                    </a:moveTo>
                    <a:lnTo>
                      <a:pt x="177" y="28"/>
                    </a:lnTo>
                    <a:lnTo>
                      <a:pt x="99" y="28"/>
                    </a:lnTo>
                    <a:lnTo>
                      <a:pt x="22" y="26"/>
                    </a:lnTo>
                    <a:lnTo>
                      <a:pt x="22" y="26"/>
                    </a:lnTo>
                    <a:lnTo>
                      <a:pt x="15" y="26"/>
                    </a:lnTo>
                    <a:lnTo>
                      <a:pt x="7" y="22"/>
                    </a:lnTo>
                    <a:lnTo>
                      <a:pt x="2" y="19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0" y="9"/>
                    </a:lnTo>
                    <a:lnTo>
                      <a:pt x="0" y="6"/>
                    </a:lnTo>
                    <a:lnTo>
                      <a:pt x="3" y="4"/>
                    </a:lnTo>
                    <a:lnTo>
                      <a:pt x="5" y="2"/>
                    </a:lnTo>
                    <a:lnTo>
                      <a:pt x="13" y="0"/>
                    </a:lnTo>
                    <a:lnTo>
                      <a:pt x="22" y="0"/>
                    </a:lnTo>
                    <a:lnTo>
                      <a:pt x="22" y="0"/>
                    </a:lnTo>
                    <a:lnTo>
                      <a:pt x="335" y="2"/>
                    </a:lnTo>
                    <a:lnTo>
                      <a:pt x="335" y="2"/>
                    </a:lnTo>
                    <a:lnTo>
                      <a:pt x="340" y="2"/>
                    </a:lnTo>
                    <a:lnTo>
                      <a:pt x="348" y="6"/>
                    </a:lnTo>
                    <a:lnTo>
                      <a:pt x="361" y="15"/>
                    </a:lnTo>
                    <a:lnTo>
                      <a:pt x="361" y="15"/>
                    </a:lnTo>
                    <a:lnTo>
                      <a:pt x="348" y="22"/>
                    </a:lnTo>
                    <a:lnTo>
                      <a:pt x="340" y="24"/>
                    </a:lnTo>
                    <a:lnTo>
                      <a:pt x="335" y="26"/>
                    </a:lnTo>
                    <a:lnTo>
                      <a:pt x="335" y="26"/>
                    </a:lnTo>
                    <a:lnTo>
                      <a:pt x="256" y="28"/>
                    </a:lnTo>
                    <a:lnTo>
                      <a:pt x="177" y="28"/>
                    </a:lnTo>
                    <a:lnTo>
                      <a:pt x="177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9" name="Freeform 327"/>
              <p:cNvSpPr>
                <a:spLocks/>
              </p:cNvSpPr>
              <p:nvPr/>
            </p:nvSpPr>
            <p:spPr bwMode="auto">
              <a:xfrm>
                <a:off x="10594975" y="5241925"/>
                <a:ext cx="288925" cy="17463"/>
              </a:xfrm>
              <a:custGeom>
                <a:avLst/>
                <a:gdLst>
                  <a:gd name="T0" fmla="*/ 181 w 363"/>
                  <a:gd name="T1" fmla="*/ 0 h 23"/>
                  <a:gd name="T2" fmla="*/ 181 w 363"/>
                  <a:gd name="T3" fmla="*/ 0 h 23"/>
                  <a:gd name="T4" fmla="*/ 262 w 363"/>
                  <a:gd name="T5" fmla="*/ 0 h 23"/>
                  <a:gd name="T6" fmla="*/ 340 w 363"/>
                  <a:gd name="T7" fmla="*/ 0 h 23"/>
                  <a:gd name="T8" fmla="*/ 340 w 363"/>
                  <a:gd name="T9" fmla="*/ 0 h 23"/>
                  <a:gd name="T10" fmla="*/ 346 w 363"/>
                  <a:gd name="T11" fmla="*/ 2 h 23"/>
                  <a:gd name="T12" fmla="*/ 352 w 363"/>
                  <a:gd name="T13" fmla="*/ 6 h 23"/>
                  <a:gd name="T14" fmla="*/ 363 w 363"/>
                  <a:gd name="T15" fmla="*/ 12 h 23"/>
                  <a:gd name="T16" fmla="*/ 363 w 363"/>
                  <a:gd name="T17" fmla="*/ 12 h 23"/>
                  <a:gd name="T18" fmla="*/ 352 w 363"/>
                  <a:gd name="T19" fmla="*/ 19 h 23"/>
                  <a:gd name="T20" fmla="*/ 346 w 363"/>
                  <a:gd name="T21" fmla="*/ 21 h 23"/>
                  <a:gd name="T22" fmla="*/ 340 w 363"/>
                  <a:gd name="T23" fmla="*/ 23 h 23"/>
                  <a:gd name="T24" fmla="*/ 340 w 363"/>
                  <a:gd name="T25" fmla="*/ 23 h 23"/>
                  <a:gd name="T26" fmla="*/ 20 w 363"/>
                  <a:gd name="T27" fmla="*/ 23 h 23"/>
                  <a:gd name="T28" fmla="*/ 20 w 363"/>
                  <a:gd name="T29" fmla="*/ 23 h 23"/>
                  <a:gd name="T30" fmla="*/ 17 w 363"/>
                  <a:gd name="T31" fmla="*/ 21 h 23"/>
                  <a:gd name="T32" fmla="*/ 11 w 363"/>
                  <a:gd name="T33" fmla="*/ 19 h 23"/>
                  <a:gd name="T34" fmla="*/ 0 w 363"/>
                  <a:gd name="T35" fmla="*/ 12 h 23"/>
                  <a:gd name="T36" fmla="*/ 0 w 363"/>
                  <a:gd name="T37" fmla="*/ 12 h 23"/>
                  <a:gd name="T38" fmla="*/ 11 w 363"/>
                  <a:gd name="T39" fmla="*/ 4 h 23"/>
                  <a:gd name="T40" fmla="*/ 17 w 363"/>
                  <a:gd name="T41" fmla="*/ 2 h 23"/>
                  <a:gd name="T42" fmla="*/ 20 w 363"/>
                  <a:gd name="T43" fmla="*/ 0 h 23"/>
                  <a:gd name="T44" fmla="*/ 20 w 363"/>
                  <a:gd name="T45" fmla="*/ 0 h 23"/>
                  <a:gd name="T46" fmla="*/ 181 w 363"/>
                  <a:gd name="T47" fmla="*/ 0 h 23"/>
                  <a:gd name="T48" fmla="*/ 181 w 363"/>
                  <a:gd name="T4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63" h="23">
                    <a:moveTo>
                      <a:pt x="181" y="0"/>
                    </a:moveTo>
                    <a:lnTo>
                      <a:pt x="181" y="0"/>
                    </a:lnTo>
                    <a:lnTo>
                      <a:pt x="262" y="0"/>
                    </a:lnTo>
                    <a:lnTo>
                      <a:pt x="340" y="0"/>
                    </a:lnTo>
                    <a:lnTo>
                      <a:pt x="340" y="0"/>
                    </a:lnTo>
                    <a:lnTo>
                      <a:pt x="346" y="2"/>
                    </a:lnTo>
                    <a:lnTo>
                      <a:pt x="352" y="6"/>
                    </a:lnTo>
                    <a:lnTo>
                      <a:pt x="363" y="12"/>
                    </a:lnTo>
                    <a:lnTo>
                      <a:pt x="363" y="12"/>
                    </a:lnTo>
                    <a:lnTo>
                      <a:pt x="352" y="19"/>
                    </a:lnTo>
                    <a:lnTo>
                      <a:pt x="346" y="21"/>
                    </a:lnTo>
                    <a:lnTo>
                      <a:pt x="340" y="23"/>
                    </a:lnTo>
                    <a:lnTo>
                      <a:pt x="340" y="23"/>
                    </a:lnTo>
                    <a:lnTo>
                      <a:pt x="20" y="23"/>
                    </a:lnTo>
                    <a:lnTo>
                      <a:pt x="20" y="23"/>
                    </a:lnTo>
                    <a:lnTo>
                      <a:pt x="17" y="21"/>
                    </a:lnTo>
                    <a:lnTo>
                      <a:pt x="11" y="19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11" y="4"/>
                    </a:lnTo>
                    <a:lnTo>
                      <a:pt x="17" y="2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181" y="0"/>
                    </a:lnTo>
                    <a:lnTo>
                      <a:pt x="18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0" name="Freeform 328"/>
              <p:cNvSpPr>
                <a:spLocks/>
              </p:cNvSpPr>
              <p:nvPr/>
            </p:nvSpPr>
            <p:spPr bwMode="auto">
              <a:xfrm>
                <a:off x="10690225" y="5335588"/>
                <a:ext cx="193675" cy="20638"/>
              </a:xfrm>
              <a:custGeom>
                <a:avLst/>
                <a:gdLst>
                  <a:gd name="T0" fmla="*/ 121 w 243"/>
                  <a:gd name="T1" fmla="*/ 26 h 26"/>
                  <a:gd name="T2" fmla="*/ 121 w 243"/>
                  <a:gd name="T3" fmla="*/ 26 h 26"/>
                  <a:gd name="T4" fmla="*/ 73 w 243"/>
                  <a:gd name="T5" fmla="*/ 26 h 26"/>
                  <a:gd name="T6" fmla="*/ 22 w 243"/>
                  <a:gd name="T7" fmla="*/ 25 h 26"/>
                  <a:gd name="T8" fmla="*/ 22 w 243"/>
                  <a:gd name="T9" fmla="*/ 25 h 26"/>
                  <a:gd name="T10" fmla="*/ 16 w 243"/>
                  <a:gd name="T11" fmla="*/ 25 h 26"/>
                  <a:gd name="T12" fmla="*/ 11 w 243"/>
                  <a:gd name="T13" fmla="*/ 21 h 26"/>
                  <a:gd name="T14" fmla="*/ 0 w 243"/>
                  <a:gd name="T15" fmla="*/ 13 h 26"/>
                  <a:gd name="T16" fmla="*/ 0 w 243"/>
                  <a:gd name="T17" fmla="*/ 13 h 26"/>
                  <a:gd name="T18" fmla="*/ 11 w 243"/>
                  <a:gd name="T19" fmla="*/ 6 h 26"/>
                  <a:gd name="T20" fmla="*/ 18 w 243"/>
                  <a:gd name="T21" fmla="*/ 2 h 26"/>
                  <a:gd name="T22" fmla="*/ 24 w 243"/>
                  <a:gd name="T23" fmla="*/ 2 h 26"/>
                  <a:gd name="T24" fmla="*/ 24 w 243"/>
                  <a:gd name="T25" fmla="*/ 2 h 26"/>
                  <a:gd name="T26" fmla="*/ 121 w 243"/>
                  <a:gd name="T27" fmla="*/ 0 h 26"/>
                  <a:gd name="T28" fmla="*/ 219 w 243"/>
                  <a:gd name="T29" fmla="*/ 2 h 26"/>
                  <a:gd name="T30" fmla="*/ 219 w 243"/>
                  <a:gd name="T31" fmla="*/ 2 h 26"/>
                  <a:gd name="T32" fmla="*/ 224 w 243"/>
                  <a:gd name="T33" fmla="*/ 2 h 26"/>
                  <a:gd name="T34" fmla="*/ 230 w 243"/>
                  <a:gd name="T35" fmla="*/ 6 h 26"/>
                  <a:gd name="T36" fmla="*/ 243 w 243"/>
                  <a:gd name="T37" fmla="*/ 13 h 26"/>
                  <a:gd name="T38" fmla="*/ 243 w 243"/>
                  <a:gd name="T39" fmla="*/ 13 h 26"/>
                  <a:gd name="T40" fmla="*/ 230 w 243"/>
                  <a:gd name="T41" fmla="*/ 21 h 26"/>
                  <a:gd name="T42" fmla="*/ 224 w 243"/>
                  <a:gd name="T43" fmla="*/ 25 h 26"/>
                  <a:gd name="T44" fmla="*/ 217 w 243"/>
                  <a:gd name="T45" fmla="*/ 25 h 26"/>
                  <a:gd name="T46" fmla="*/ 217 w 243"/>
                  <a:gd name="T47" fmla="*/ 25 h 26"/>
                  <a:gd name="T48" fmla="*/ 170 w 243"/>
                  <a:gd name="T49" fmla="*/ 26 h 26"/>
                  <a:gd name="T50" fmla="*/ 121 w 243"/>
                  <a:gd name="T51" fmla="*/ 26 h 26"/>
                  <a:gd name="T52" fmla="*/ 121 w 243"/>
                  <a:gd name="T53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43" h="26">
                    <a:moveTo>
                      <a:pt x="121" y="26"/>
                    </a:moveTo>
                    <a:lnTo>
                      <a:pt x="121" y="26"/>
                    </a:lnTo>
                    <a:lnTo>
                      <a:pt x="73" y="26"/>
                    </a:lnTo>
                    <a:lnTo>
                      <a:pt x="22" y="25"/>
                    </a:lnTo>
                    <a:lnTo>
                      <a:pt x="22" y="25"/>
                    </a:lnTo>
                    <a:lnTo>
                      <a:pt x="16" y="25"/>
                    </a:lnTo>
                    <a:lnTo>
                      <a:pt x="11" y="21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11" y="6"/>
                    </a:lnTo>
                    <a:lnTo>
                      <a:pt x="18" y="2"/>
                    </a:lnTo>
                    <a:lnTo>
                      <a:pt x="24" y="2"/>
                    </a:lnTo>
                    <a:lnTo>
                      <a:pt x="24" y="2"/>
                    </a:lnTo>
                    <a:lnTo>
                      <a:pt x="121" y="0"/>
                    </a:lnTo>
                    <a:lnTo>
                      <a:pt x="219" y="2"/>
                    </a:lnTo>
                    <a:lnTo>
                      <a:pt x="219" y="2"/>
                    </a:lnTo>
                    <a:lnTo>
                      <a:pt x="224" y="2"/>
                    </a:lnTo>
                    <a:lnTo>
                      <a:pt x="230" y="6"/>
                    </a:lnTo>
                    <a:lnTo>
                      <a:pt x="243" y="13"/>
                    </a:lnTo>
                    <a:lnTo>
                      <a:pt x="243" y="13"/>
                    </a:lnTo>
                    <a:lnTo>
                      <a:pt x="230" y="21"/>
                    </a:lnTo>
                    <a:lnTo>
                      <a:pt x="224" y="25"/>
                    </a:lnTo>
                    <a:lnTo>
                      <a:pt x="217" y="25"/>
                    </a:lnTo>
                    <a:lnTo>
                      <a:pt x="217" y="25"/>
                    </a:lnTo>
                    <a:lnTo>
                      <a:pt x="170" y="26"/>
                    </a:lnTo>
                    <a:lnTo>
                      <a:pt x="121" y="26"/>
                    </a:lnTo>
                    <a:lnTo>
                      <a:pt x="121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" name="Freeform 329"/>
              <p:cNvSpPr>
                <a:spLocks/>
              </p:cNvSpPr>
              <p:nvPr/>
            </p:nvSpPr>
            <p:spPr bwMode="auto">
              <a:xfrm>
                <a:off x="10594975" y="5289550"/>
                <a:ext cx="192088" cy="17463"/>
              </a:xfrm>
              <a:custGeom>
                <a:avLst/>
                <a:gdLst>
                  <a:gd name="T0" fmla="*/ 120 w 241"/>
                  <a:gd name="T1" fmla="*/ 23 h 23"/>
                  <a:gd name="T2" fmla="*/ 120 w 241"/>
                  <a:gd name="T3" fmla="*/ 23 h 23"/>
                  <a:gd name="T4" fmla="*/ 69 w 241"/>
                  <a:gd name="T5" fmla="*/ 23 h 23"/>
                  <a:gd name="T6" fmla="*/ 19 w 241"/>
                  <a:gd name="T7" fmla="*/ 23 h 23"/>
                  <a:gd name="T8" fmla="*/ 19 w 241"/>
                  <a:gd name="T9" fmla="*/ 23 h 23"/>
                  <a:gd name="T10" fmla="*/ 15 w 241"/>
                  <a:gd name="T11" fmla="*/ 21 h 23"/>
                  <a:gd name="T12" fmla="*/ 9 w 241"/>
                  <a:gd name="T13" fmla="*/ 19 h 23"/>
                  <a:gd name="T14" fmla="*/ 0 w 241"/>
                  <a:gd name="T15" fmla="*/ 11 h 23"/>
                  <a:gd name="T16" fmla="*/ 0 w 241"/>
                  <a:gd name="T17" fmla="*/ 11 h 23"/>
                  <a:gd name="T18" fmla="*/ 9 w 241"/>
                  <a:gd name="T19" fmla="*/ 4 h 23"/>
                  <a:gd name="T20" fmla="*/ 15 w 241"/>
                  <a:gd name="T21" fmla="*/ 2 h 23"/>
                  <a:gd name="T22" fmla="*/ 19 w 241"/>
                  <a:gd name="T23" fmla="*/ 0 h 23"/>
                  <a:gd name="T24" fmla="*/ 19 w 241"/>
                  <a:gd name="T25" fmla="*/ 0 h 23"/>
                  <a:gd name="T26" fmla="*/ 121 w 241"/>
                  <a:gd name="T27" fmla="*/ 0 h 23"/>
                  <a:gd name="T28" fmla="*/ 223 w 241"/>
                  <a:gd name="T29" fmla="*/ 0 h 23"/>
                  <a:gd name="T30" fmla="*/ 223 w 241"/>
                  <a:gd name="T31" fmla="*/ 0 h 23"/>
                  <a:gd name="T32" fmla="*/ 226 w 241"/>
                  <a:gd name="T33" fmla="*/ 2 h 23"/>
                  <a:gd name="T34" fmla="*/ 232 w 241"/>
                  <a:gd name="T35" fmla="*/ 4 h 23"/>
                  <a:gd name="T36" fmla="*/ 241 w 241"/>
                  <a:gd name="T37" fmla="*/ 11 h 23"/>
                  <a:gd name="T38" fmla="*/ 241 w 241"/>
                  <a:gd name="T39" fmla="*/ 11 h 23"/>
                  <a:gd name="T40" fmla="*/ 232 w 241"/>
                  <a:gd name="T41" fmla="*/ 19 h 23"/>
                  <a:gd name="T42" fmla="*/ 226 w 241"/>
                  <a:gd name="T43" fmla="*/ 21 h 23"/>
                  <a:gd name="T44" fmla="*/ 223 w 241"/>
                  <a:gd name="T45" fmla="*/ 23 h 23"/>
                  <a:gd name="T46" fmla="*/ 223 w 241"/>
                  <a:gd name="T47" fmla="*/ 23 h 23"/>
                  <a:gd name="T48" fmla="*/ 170 w 241"/>
                  <a:gd name="T49" fmla="*/ 23 h 23"/>
                  <a:gd name="T50" fmla="*/ 120 w 241"/>
                  <a:gd name="T51" fmla="*/ 23 h 23"/>
                  <a:gd name="T52" fmla="*/ 120 w 241"/>
                  <a:gd name="T5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41" h="23">
                    <a:moveTo>
                      <a:pt x="120" y="23"/>
                    </a:moveTo>
                    <a:lnTo>
                      <a:pt x="120" y="23"/>
                    </a:lnTo>
                    <a:lnTo>
                      <a:pt x="69" y="23"/>
                    </a:lnTo>
                    <a:lnTo>
                      <a:pt x="19" y="23"/>
                    </a:lnTo>
                    <a:lnTo>
                      <a:pt x="19" y="23"/>
                    </a:lnTo>
                    <a:lnTo>
                      <a:pt x="15" y="21"/>
                    </a:lnTo>
                    <a:lnTo>
                      <a:pt x="9" y="19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9" y="4"/>
                    </a:lnTo>
                    <a:lnTo>
                      <a:pt x="15" y="2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21" y="0"/>
                    </a:lnTo>
                    <a:lnTo>
                      <a:pt x="223" y="0"/>
                    </a:lnTo>
                    <a:lnTo>
                      <a:pt x="223" y="0"/>
                    </a:lnTo>
                    <a:lnTo>
                      <a:pt x="226" y="2"/>
                    </a:lnTo>
                    <a:lnTo>
                      <a:pt x="232" y="4"/>
                    </a:lnTo>
                    <a:lnTo>
                      <a:pt x="241" y="11"/>
                    </a:lnTo>
                    <a:lnTo>
                      <a:pt x="241" y="11"/>
                    </a:lnTo>
                    <a:lnTo>
                      <a:pt x="232" y="19"/>
                    </a:lnTo>
                    <a:lnTo>
                      <a:pt x="226" y="21"/>
                    </a:lnTo>
                    <a:lnTo>
                      <a:pt x="223" y="23"/>
                    </a:lnTo>
                    <a:lnTo>
                      <a:pt x="223" y="23"/>
                    </a:lnTo>
                    <a:lnTo>
                      <a:pt x="170" y="23"/>
                    </a:lnTo>
                    <a:lnTo>
                      <a:pt x="120" y="23"/>
                    </a:lnTo>
                    <a:lnTo>
                      <a:pt x="120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2" name="Freeform 330"/>
              <p:cNvSpPr>
                <a:spLocks/>
              </p:cNvSpPr>
              <p:nvPr/>
            </p:nvSpPr>
            <p:spPr bwMode="auto">
              <a:xfrm>
                <a:off x="10672763" y="5383213"/>
                <a:ext cx="133350" cy="22225"/>
              </a:xfrm>
              <a:custGeom>
                <a:avLst/>
                <a:gdLst>
                  <a:gd name="T0" fmla="*/ 84 w 169"/>
                  <a:gd name="T1" fmla="*/ 26 h 28"/>
                  <a:gd name="T2" fmla="*/ 84 w 169"/>
                  <a:gd name="T3" fmla="*/ 26 h 28"/>
                  <a:gd name="T4" fmla="*/ 51 w 169"/>
                  <a:gd name="T5" fmla="*/ 28 h 28"/>
                  <a:gd name="T6" fmla="*/ 19 w 169"/>
                  <a:gd name="T7" fmla="*/ 26 h 28"/>
                  <a:gd name="T8" fmla="*/ 19 w 169"/>
                  <a:gd name="T9" fmla="*/ 26 h 28"/>
                  <a:gd name="T10" fmla="*/ 13 w 169"/>
                  <a:gd name="T11" fmla="*/ 24 h 28"/>
                  <a:gd name="T12" fmla="*/ 9 w 169"/>
                  <a:gd name="T13" fmla="*/ 23 h 28"/>
                  <a:gd name="T14" fmla="*/ 0 w 169"/>
                  <a:gd name="T15" fmla="*/ 15 h 28"/>
                  <a:gd name="T16" fmla="*/ 0 w 169"/>
                  <a:gd name="T17" fmla="*/ 15 h 28"/>
                  <a:gd name="T18" fmla="*/ 9 w 169"/>
                  <a:gd name="T19" fmla="*/ 6 h 28"/>
                  <a:gd name="T20" fmla="*/ 13 w 169"/>
                  <a:gd name="T21" fmla="*/ 2 h 28"/>
                  <a:gd name="T22" fmla="*/ 19 w 169"/>
                  <a:gd name="T23" fmla="*/ 2 h 28"/>
                  <a:gd name="T24" fmla="*/ 19 w 169"/>
                  <a:gd name="T25" fmla="*/ 2 h 28"/>
                  <a:gd name="T26" fmla="*/ 82 w 169"/>
                  <a:gd name="T27" fmla="*/ 0 h 28"/>
                  <a:gd name="T28" fmla="*/ 146 w 169"/>
                  <a:gd name="T29" fmla="*/ 2 h 28"/>
                  <a:gd name="T30" fmla="*/ 146 w 169"/>
                  <a:gd name="T31" fmla="*/ 2 h 28"/>
                  <a:gd name="T32" fmla="*/ 152 w 169"/>
                  <a:gd name="T33" fmla="*/ 2 h 28"/>
                  <a:gd name="T34" fmla="*/ 157 w 169"/>
                  <a:gd name="T35" fmla="*/ 6 h 28"/>
                  <a:gd name="T36" fmla="*/ 169 w 169"/>
                  <a:gd name="T37" fmla="*/ 13 h 28"/>
                  <a:gd name="T38" fmla="*/ 169 w 169"/>
                  <a:gd name="T39" fmla="*/ 13 h 28"/>
                  <a:gd name="T40" fmla="*/ 157 w 169"/>
                  <a:gd name="T41" fmla="*/ 21 h 28"/>
                  <a:gd name="T42" fmla="*/ 152 w 169"/>
                  <a:gd name="T43" fmla="*/ 24 h 28"/>
                  <a:gd name="T44" fmla="*/ 146 w 169"/>
                  <a:gd name="T45" fmla="*/ 26 h 28"/>
                  <a:gd name="T46" fmla="*/ 146 w 169"/>
                  <a:gd name="T47" fmla="*/ 26 h 28"/>
                  <a:gd name="T48" fmla="*/ 114 w 169"/>
                  <a:gd name="T49" fmla="*/ 28 h 28"/>
                  <a:gd name="T50" fmla="*/ 84 w 169"/>
                  <a:gd name="T51" fmla="*/ 26 h 28"/>
                  <a:gd name="T52" fmla="*/ 84 w 169"/>
                  <a:gd name="T53" fmla="*/ 2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69" h="28">
                    <a:moveTo>
                      <a:pt x="84" y="26"/>
                    </a:moveTo>
                    <a:lnTo>
                      <a:pt x="84" y="26"/>
                    </a:lnTo>
                    <a:lnTo>
                      <a:pt x="51" y="28"/>
                    </a:lnTo>
                    <a:lnTo>
                      <a:pt x="19" y="26"/>
                    </a:lnTo>
                    <a:lnTo>
                      <a:pt x="19" y="26"/>
                    </a:lnTo>
                    <a:lnTo>
                      <a:pt x="13" y="24"/>
                    </a:lnTo>
                    <a:lnTo>
                      <a:pt x="9" y="23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9" y="6"/>
                    </a:lnTo>
                    <a:lnTo>
                      <a:pt x="13" y="2"/>
                    </a:lnTo>
                    <a:lnTo>
                      <a:pt x="19" y="2"/>
                    </a:lnTo>
                    <a:lnTo>
                      <a:pt x="19" y="2"/>
                    </a:lnTo>
                    <a:lnTo>
                      <a:pt x="82" y="0"/>
                    </a:lnTo>
                    <a:lnTo>
                      <a:pt x="146" y="2"/>
                    </a:lnTo>
                    <a:lnTo>
                      <a:pt x="146" y="2"/>
                    </a:lnTo>
                    <a:lnTo>
                      <a:pt x="152" y="2"/>
                    </a:lnTo>
                    <a:lnTo>
                      <a:pt x="157" y="6"/>
                    </a:lnTo>
                    <a:lnTo>
                      <a:pt x="169" y="13"/>
                    </a:lnTo>
                    <a:lnTo>
                      <a:pt x="169" y="13"/>
                    </a:lnTo>
                    <a:lnTo>
                      <a:pt x="157" y="21"/>
                    </a:lnTo>
                    <a:lnTo>
                      <a:pt x="152" y="24"/>
                    </a:lnTo>
                    <a:lnTo>
                      <a:pt x="146" y="26"/>
                    </a:lnTo>
                    <a:lnTo>
                      <a:pt x="146" y="26"/>
                    </a:lnTo>
                    <a:lnTo>
                      <a:pt x="114" y="28"/>
                    </a:lnTo>
                    <a:lnTo>
                      <a:pt x="84" y="26"/>
                    </a:lnTo>
                    <a:lnTo>
                      <a:pt x="84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3" name="Freeform 331"/>
              <p:cNvSpPr>
                <a:spLocks/>
              </p:cNvSpPr>
              <p:nvPr/>
            </p:nvSpPr>
            <p:spPr bwMode="auto">
              <a:xfrm>
                <a:off x="10596563" y="5480050"/>
                <a:ext cx="74613" cy="20638"/>
              </a:xfrm>
              <a:custGeom>
                <a:avLst/>
                <a:gdLst>
                  <a:gd name="T0" fmla="*/ 46 w 93"/>
                  <a:gd name="T1" fmla="*/ 24 h 26"/>
                  <a:gd name="T2" fmla="*/ 46 w 93"/>
                  <a:gd name="T3" fmla="*/ 24 h 26"/>
                  <a:gd name="T4" fmla="*/ 28 w 93"/>
                  <a:gd name="T5" fmla="*/ 24 h 26"/>
                  <a:gd name="T6" fmla="*/ 9 w 93"/>
                  <a:gd name="T7" fmla="*/ 24 h 26"/>
                  <a:gd name="T8" fmla="*/ 9 w 93"/>
                  <a:gd name="T9" fmla="*/ 24 h 26"/>
                  <a:gd name="T10" fmla="*/ 7 w 93"/>
                  <a:gd name="T11" fmla="*/ 22 h 26"/>
                  <a:gd name="T12" fmla="*/ 3 w 93"/>
                  <a:gd name="T13" fmla="*/ 20 h 26"/>
                  <a:gd name="T14" fmla="*/ 0 w 93"/>
                  <a:gd name="T15" fmla="*/ 17 h 26"/>
                  <a:gd name="T16" fmla="*/ 0 w 93"/>
                  <a:gd name="T17" fmla="*/ 13 h 26"/>
                  <a:gd name="T18" fmla="*/ 0 w 93"/>
                  <a:gd name="T19" fmla="*/ 13 h 26"/>
                  <a:gd name="T20" fmla="*/ 0 w 93"/>
                  <a:gd name="T21" fmla="*/ 9 h 26"/>
                  <a:gd name="T22" fmla="*/ 3 w 93"/>
                  <a:gd name="T23" fmla="*/ 5 h 26"/>
                  <a:gd name="T24" fmla="*/ 5 w 93"/>
                  <a:gd name="T25" fmla="*/ 2 h 26"/>
                  <a:gd name="T26" fmla="*/ 9 w 93"/>
                  <a:gd name="T27" fmla="*/ 2 h 26"/>
                  <a:gd name="T28" fmla="*/ 9 w 93"/>
                  <a:gd name="T29" fmla="*/ 2 h 26"/>
                  <a:gd name="T30" fmla="*/ 45 w 93"/>
                  <a:gd name="T31" fmla="*/ 0 h 26"/>
                  <a:gd name="T32" fmla="*/ 82 w 93"/>
                  <a:gd name="T33" fmla="*/ 2 h 26"/>
                  <a:gd name="T34" fmla="*/ 82 w 93"/>
                  <a:gd name="T35" fmla="*/ 2 h 26"/>
                  <a:gd name="T36" fmla="*/ 86 w 93"/>
                  <a:gd name="T37" fmla="*/ 2 h 26"/>
                  <a:gd name="T38" fmla="*/ 88 w 93"/>
                  <a:gd name="T39" fmla="*/ 5 h 26"/>
                  <a:gd name="T40" fmla="*/ 93 w 93"/>
                  <a:gd name="T41" fmla="*/ 13 h 26"/>
                  <a:gd name="T42" fmla="*/ 93 w 93"/>
                  <a:gd name="T43" fmla="*/ 13 h 26"/>
                  <a:gd name="T44" fmla="*/ 88 w 93"/>
                  <a:gd name="T45" fmla="*/ 19 h 26"/>
                  <a:gd name="T46" fmla="*/ 84 w 93"/>
                  <a:gd name="T47" fmla="*/ 22 h 26"/>
                  <a:gd name="T48" fmla="*/ 80 w 93"/>
                  <a:gd name="T49" fmla="*/ 24 h 26"/>
                  <a:gd name="T50" fmla="*/ 80 w 93"/>
                  <a:gd name="T51" fmla="*/ 24 h 26"/>
                  <a:gd name="T52" fmla="*/ 63 w 93"/>
                  <a:gd name="T53" fmla="*/ 26 h 26"/>
                  <a:gd name="T54" fmla="*/ 46 w 93"/>
                  <a:gd name="T55" fmla="*/ 24 h 26"/>
                  <a:gd name="T56" fmla="*/ 46 w 93"/>
                  <a:gd name="T57" fmla="*/ 24 h 26"/>
                  <a:gd name="T58" fmla="*/ 46 w 93"/>
                  <a:gd name="T59" fmla="*/ 24 h 26"/>
                  <a:gd name="T60" fmla="*/ 46 w 93"/>
                  <a:gd name="T61" fmla="*/ 2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93" h="26">
                    <a:moveTo>
                      <a:pt x="46" y="24"/>
                    </a:moveTo>
                    <a:lnTo>
                      <a:pt x="46" y="24"/>
                    </a:lnTo>
                    <a:lnTo>
                      <a:pt x="28" y="24"/>
                    </a:lnTo>
                    <a:lnTo>
                      <a:pt x="9" y="24"/>
                    </a:lnTo>
                    <a:lnTo>
                      <a:pt x="9" y="24"/>
                    </a:lnTo>
                    <a:lnTo>
                      <a:pt x="7" y="22"/>
                    </a:lnTo>
                    <a:lnTo>
                      <a:pt x="3" y="20"/>
                    </a:lnTo>
                    <a:lnTo>
                      <a:pt x="0" y="17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0" y="9"/>
                    </a:lnTo>
                    <a:lnTo>
                      <a:pt x="3" y="5"/>
                    </a:lnTo>
                    <a:lnTo>
                      <a:pt x="5" y="2"/>
                    </a:lnTo>
                    <a:lnTo>
                      <a:pt x="9" y="2"/>
                    </a:lnTo>
                    <a:lnTo>
                      <a:pt x="9" y="2"/>
                    </a:lnTo>
                    <a:lnTo>
                      <a:pt x="45" y="0"/>
                    </a:lnTo>
                    <a:lnTo>
                      <a:pt x="82" y="2"/>
                    </a:lnTo>
                    <a:lnTo>
                      <a:pt x="82" y="2"/>
                    </a:lnTo>
                    <a:lnTo>
                      <a:pt x="86" y="2"/>
                    </a:lnTo>
                    <a:lnTo>
                      <a:pt x="88" y="5"/>
                    </a:lnTo>
                    <a:lnTo>
                      <a:pt x="93" y="13"/>
                    </a:lnTo>
                    <a:lnTo>
                      <a:pt x="93" y="13"/>
                    </a:lnTo>
                    <a:lnTo>
                      <a:pt x="88" y="19"/>
                    </a:lnTo>
                    <a:lnTo>
                      <a:pt x="84" y="22"/>
                    </a:lnTo>
                    <a:lnTo>
                      <a:pt x="80" y="24"/>
                    </a:lnTo>
                    <a:lnTo>
                      <a:pt x="80" y="24"/>
                    </a:lnTo>
                    <a:lnTo>
                      <a:pt x="63" y="26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46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4" name="Freeform 332"/>
              <p:cNvSpPr>
                <a:spLocks/>
              </p:cNvSpPr>
              <p:nvPr/>
            </p:nvSpPr>
            <p:spPr bwMode="auto">
              <a:xfrm>
                <a:off x="10815638" y="5289550"/>
                <a:ext cx="68263" cy="17463"/>
              </a:xfrm>
              <a:custGeom>
                <a:avLst/>
                <a:gdLst>
                  <a:gd name="T0" fmla="*/ 41 w 86"/>
                  <a:gd name="T1" fmla="*/ 23 h 23"/>
                  <a:gd name="T2" fmla="*/ 41 w 86"/>
                  <a:gd name="T3" fmla="*/ 23 h 23"/>
                  <a:gd name="T4" fmla="*/ 26 w 86"/>
                  <a:gd name="T5" fmla="*/ 23 h 23"/>
                  <a:gd name="T6" fmla="*/ 11 w 86"/>
                  <a:gd name="T7" fmla="*/ 23 h 23"/>
                  <a:gd name="T8" fmla="*/ 11 w 86"/>
                  <a:gd name="T9" fmla="*/ 23 h 23"/>
                  <a:gd name="T10" fmla="*/ 9 w 86"/>
                  <a:gd name="T11" fmla="*/ 21 h 23"/>
                  <a:gd name="T12" fmla="*/ 5 w 86"/>
                  <a:gd name="T13" fmla="*/ 17 h 23"/>
                  <a:gd name="T14" fmla="*/ 0 w 86"/>
                  <a:gd name="T15" fmla="*/ 11 h 23"/>
                  <a:gd name="T16" fmla="*/ 0 w 86"/>
                  <a:gd name="T17" fmla="*/ 11 h 23"/>
                  <a:gd name="T18" fmla="*/ 5 w 86"/>
                  <a:gd name="T19" fmla="*/ 4 h 23"/>
                  <a:gd name="T20" fmla="*/ 9 w 86"/>
                  <a:gd name="T21" fmla="*/ 2 h 23"/>
                  <a:gd name="T22" fmla="*/ 11 w 86"/>
                  <a:gd name="T23" fmla="*/ 0 h 23"/>
                  <a:gd name="T24" fmla="*/ 11 w 86"/>
                  <a:gd name="T25" fmla="*/ 0 h 23"/>
                  <a:gd name="T26" fmla="*/ 43 w 86"/>
                  <a:gd name="T27" fmla="*/ 0 h 23"/>
                  <a:gd name="T28" fmla="*/ 73 w 86"/>
                  <a:gd name="T29" fmla="*/ 0 h 23"/>
                  <a:gd name="T30" fmla="*/ 73 w 86"/>
                  <a:gd name="T31" fmla="*/ 0 h 23"/>
                  <a:gd name="T32" fmla="*/ 77 w 86"/>
                  <a:gd name="T33" fmla="*/ 2 h 23"/>
                  <a:gd name="T34" fmla="*/ 78 w 86"/>
                  <a:gd name="T35" fmla="*/ 4 h 23"/>
                  <a:gd name="T36" fmla="*/ 86 w 86"/>
                  <a:gd name="T37" fmla="*/ 11 h 23"/>
                  <a:gd name="T38" fmla="*/ 86 w 86"/>
                  <a:gd name="T39" fmla="*/ 11 h 23"/>
                  <a:gd name="T40" fmla="*/ 80 w 86"/>
                  <a:gd name="T41" fmla="*/ 17 h 23"/>
                  <a:gd name="T42" fmla="*/ 77 w 86"/>
                  <a:gd name="T43" fmla="*/ 21 h 23"/>
                  <a:gd name="T44" fmla="*/ 73 w 86"/>
                  <a:gd name="T45" fmla="*/ 23 h 23"/>
                  <a:gd name="T46" fmla="*/ 73 w 86"/>
                  <a:gd name="T47" fmla="*/ 23 h 23"/>
                  <a:gd name="T48" fmla="*/ 58 w 86"/>
                  <a:gd name="T49" fmla="*/ 23 h 23"/>
                  <a:gd name="T50" fmla="*/ 41 w 86"/>
                  <a:gd name="T51" fmla="*/ 23 h 23"/>
                  <a:gd name="T52" fmla="*/ 41 w 86"/>
                  <a:gd name="T5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6" h="23">
                    <a:moveTo>
                      <a:pt x="41" y="23"/>
                    </a:moveTo>
                    <a:lnTo>
                      <a:pt x="41" y="23"/>
                    </a:lnTo>
                    <a:lnTo>
                      <a:pt x="26" y="23"/>
                    </a:lnTo>
                    <a:lnTo>
                      <a:pt x="11" y="23"/>
                    </a:lnTo>
                    <a:lnTo>
                      <a:pt x="11" y="23"/>
                    </a:lnTo>
                    <a:lnTo>
                      <a:pt x="9" y="21"/>
                    </a:lnTo>
                    <a:lnTo>
                      <a:pt x="5" y="17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5" y="4"/>
                    </a:lnTo>
                    <a:lnTo>
                      <a:pt x="9" y="2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43" y="0"/>
                    </a:lnTo>
                    <a:lnTo>
                      <a:pt x="73" y="0"/>
                    </a:lnTo>
                    <a:lnTo>
                      <a:pt x="73" y="0"/>
                    </a:lnTo>
                    <a:lnTo>
                      <a:pt x="77" y="2"/>
                    </a:lnTo>
                    <a:lnTo>
                      <a:pt x="78" y="4"/>
                    </a:lnTo>
                    <a:lnTo>
                      <a:pt x="86" y="11"/>
                    </a:lnTo>
                    <a:lnTo>
                      <a:pt x="86" y="11"/>
                    </a:lnTo>
                    <a:lnTo>
                      <a:pt x="80" y="17"/>
                    </a:lnTo>
                    <a:lnTo>
                      <a:pt x="77" y="21"/>
                    </a:lnTo>
                    <a:lnTo>
                      <a:pt x="73" y="23"/>
                    </a:lnTo>
                    <a:lnTo>
                      <a:pt x="73" y="23"/>
                    </a:lnTo>
                    <a:lnTo>
                      <a:pt x="58" y="23"/>
                    </a:lnTo>
                    <a:lnTo>
                      <a:pt x="41" y="23"/>
                    </a:lnTo>
                    <a:lnTo>
                      <a:pt x="41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5" name="Freeform 333"/>
              <p:cNvSpPr>
                <a:spLocks/>
              </p:cNvSpPr>
              <p:nvPr/>
            </p:nvSpPr>
            <p:spPr bwMode="auto">
              <a:xfrm>
                <a:off x="10594975" y="5335588"/>
                <a:ext cx="66675" cy="19050"/>
              </a:xfrm>
              <a:custGeom>
                <a:avLst/>
                <a:gdLst>
                  <a:gd name="T0" fmla="*/ 43 w 82"/>
                  <a:gd name="T1" fmla="*/ 2 h 25"/>
                  <a:gd name="T2" fmla="*/ 43 w 82"/>
                  <a:gd name="T3" fmla="*/ 2 h 25"/>
                  <a:gd name="T4" fmla="*/ 56 w 82"/>
                  <a:gd name="T5" fmla="*/ 0 h 25"/>
                  <a:gd name="T6" fmla="*/ 69 w 82"/>
                  <a:gd name="T7" fmla="*/ 2 h 25"/>
                  <a:gd name="T8" fmla="*/ 69 w 82"/>
                  <a:gd name="T9" fmla="*/ 2 h 25"/>
                  <a:gd name="T10" fmla="*/ 73 w 82"/>
                  <a:gd name="T11" fmla="*/ 4 h 25"/>
                  <a:gd name="T12" fmla="*/ 77 w 82"/>
                  <a:gd name="T13" fmla="*/ 8 h 25"/>
                  <a:gd name="T14" fmla="*/ 82 w 82"/>
                  <a:gd name="T15" fmla="*/ 13 h 25"/>
                  <a:gd name="T16" fmla="*/ 82 w 82"/>
                  <a:gd name="T17" fmla="*/ 13 h 25"/>
                  <a:gd name="T18" fmla="*/ 77 w 82"/>
                  <a:gd name="T19" fmla="*/ 21 h 25"/>
                  <a:gd name="T20" fmla="*/ 75 w 82"/>
                  <a:gd name="T21" fmla="*/ 23 h 25"/>
                  <a:gd name="T22" fmla="*/ 71 w 82"/>
                  <a:gd name="T23" fmla="*/ 25 h 25"/>
                  <a:gd name="T24" fmla="*/ 71 w 82"/>
                  <a:gd name="T25" fmla="*/ 25 h 25"/>
                  <a:gd name="T26" fmla="*/ 41 w 82"/>
                  <a:gd name="T27" fmla="*/ 25 h 25"/>
                  <a:gd name="T28" fmla="*/ 13 w 82"/>
                  <a:gd name="T29" fmla="*/ 25 h 25"/>
                  <a:gd name="T30" fmla="*/ 13 w 82"/>
                  <a:gd name="T31" fmla="*/ 25 h 25"/>
                  <a:gd name="T32" fmla="*/ 9 w 82"/>
                  <a:gd name="T33" fmla="*/ 23 h 25"/>
                  <a:gd name="T34" fmla="*/ 5 w 82"/>
                  <a:gd name="T35" fmla="*/ 21 h 25"/>
                  <a:gd name="T36" fmla="*/ 0 w 82"/>
                  <a:gd name="T37" fmla="*/ 13 h 25"/>
                  <a:gd name="T38" fmla="*/ 0 w 82"/>
                  <a:gd name="T39" fmla="*/ 13 h 25"/>
                  <a:gd name="T40" fmla="*/ 7 w 82"/>
                  <a:gd name="T41" fmla="*/ 8 h 25"/>
                  <a:gd name="T42" fmla="*/ 9 w 82"/>
                  <a:gd name="T43" fmla="*/ 4 h 25"/>
                  <a:gd name="T44" fmla="*/ 13 w 82"/>
                  <a:gd name="T45" fmla="*/ 2 h 25"/>
                  <a:gd name="T46" fmla="*/ 13 w 82"/>
                  <a:gd name="T47" fmla="*/ 2 h 25"/>
                  <a:gd name="T48" fmla="*/ 28 w 82"/>
                  <a:gd name="T49" fmla="*/ 0 h 25"/>
                  <a:gd name="T50" fmla="*/ 43 w 82"/>
                  <a:gd name="T51" fmla="*/ 2 h 25"/>
                  <a:gd name="T52" fmla="*/ 43 w 82"/>
                  <a:gd name="T53" fmla="*/ 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2" h="25">
                    <a:moveTo>
                      <a:pt x="43" y="2"/>
                    </a:moveTo>
                    <a:lnTo>
                      <a:pt x="43" y="2"/>
                    </a:lnTo>
                    <a:lnTo>
                      <a:pt x="56" y="0"/>
                    </a:lnTo>
                    <a:lnTo>
                      <a:pt x="69" y="2"/>
                    </a:lnTo>
                    <a:lnTo>
                      <a:pt x="69" y="2"/>
                    </a:lnTo>
                    <a:lnTo>
                      <a:pt x="73" y="4"/>
                    </a:lnTo>
                    <a:lnTo>
                      <a:pt x="77" y="8"/>
                    </a:lnTo>
                    <a:lnTo>
                      <a:pt x="82" y="13"/>
                    </a:lnTo>
                    <a:lnTo>
                      <a:pt x="82" y="13"/>
                    </a:lnTo>
                    <a:lnTo>
                      <a:pt x="77" y="21"/>
                    </a:lnTo>
                    <a:lnTo>
                      <a:pt x="75" y="23"/>
                    </a:lnTo>
                    <a:lnTo>
                      <a:pt x="71" y="25"/>
                    </a:lnTo>
                    <a:lnTo>
                      <a:pt x="71" y="25"/>
                    </a:lnTo>
                    <a:lnTo>
                      <a:pt x="41" y="25"/>
                    </a:lnTo>
                    <a:lnTo>
                      <a:pt x="13" y="25"/>
                    </a:lnTo>
                    <a:lnTo>
                      <a:pt x="13" y="25"/>
                    </a:lnTo>
                    <a:lnTo>
                      <a:pt x="9" y="23"/>
                    </a:lnTo>
                    <a:lnTo>
                      <a:pt x="5" y="21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7" y="8"/>
                    </a:lnTo>
                    <a:lnTo>
                      <a:pt x="9" y="4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28" y="0"/>
                    </a:lnTo>
                    <a:lnTo>
                      <a:pt x="43" y="2"/>
                    </a:lnTo>
                    <a:lnTo>
                      <a:pt x="43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6" name="Freeform 334"/>
              <p:cNvSpPr>
                <a:spLocks/>
              </p:cNvSpPr>
              <p:nvPr/>
            </p:nvSpPr>
            <p:spPr bwMode="auto">
              <a:xfrm>
                <a:off x="10594975" y="5383213"/>
                <a:ext cx="47625" cy="22225"/>
              </a:xfrm>
              <a:custGeom>
                <a:avLst/>
                <a:gdLst>
                  <a:gd name="T0" fmla="*/ 30 w 60"/>
                  <a:gd name="T1" fmla="*/ 0 h 28"/>
                  <a:gd name="T2" fmla="*/ 30 w 60"/>
                  <a:gd name="T3" fmla="*/ 0 h 28"/>
                  <a:gd name="T4" fmla="*/ 37 w 60"/>
                  <a:gd name="T5" fmla="*/ 0 h 28"/>
                  <a:gd name="T6" fmla="*/ 45 w 60"/>
                  <a:gd name="T7" fmla="*/ 2 h 28"/>
                  <a:gd name="T8" fmla="*/ 45 w 60"/>
                  <a:gd name="T9" fmla="*/ 2 h 28"/>
                  <a:gd name="T10" fmla="*/ 52 w 60"/>
                  <a:gd name="T11" fmla="*/ 8 h 28"/>
                  <a:gd name="T12" fmla="*/ 60 w 60"/>
                  <a:gd name="T13" fmla="*/ 13 h 28"/>
                  <a:gd name="T14" fmla="*/ 60 w 60"/>
                  <a:gd name="T15" fmla="*/ 13 h 28"/>
                  <a:gd name="T16" fmla="*/ 52 w 60"/>
                  <a:gd name="T17" fmla="*/ 21 h 28"/>
                  <a:gd name="T18" fmla="*/ 48 w 60"/>
                  <a:gd name="T19" fmla="*/ 24 h 28"/>
                  <a:gd name="T20" fmla="*/ 43 w 60"/>
                  <a:gd name="T21" fmla="*/ 26 h 28"/>
                  <a:gd name="T22" fmla="*/ 43 w 60"/>
                  <a:gd name="T23" fmla="*/ 26 h 28"/>
                  <a:gd name="T24" fmla="*/ 30 w 60"/>
                  <a:gd name="T25" fmla="*/ 28 h 28"/>
                  <a:gd name="T26" fmla="*/ 17 w 60"/>
                  <a:gd name="T27" fmla="*/ 26 h 28"/>
                  <a:gd name="T28" fmla="*/ 17 w 60"/>
                  <a:gd name="T29" fmla="*/ 26 h 28"/>
                  <a:gd name="T30" fmla="*/ 13 w 60"/>
                  <a:gd name="T31" fmla="*/ 24 h 28"/>
                  <a:gd name="T32" fmla="*/ 7 w 60"/>
                  <a:gd name="T33" fmla="*/ 21 h 28"/>
                  <a:gd name="T34" fmla="*/ 0 w 60"/>
                  <a:gd name="T35" fmla="*/ 15 h 28"/>
                  <a:gd name="T36" fmla="*/ 0 w 60"/>
                  <a:gd name="T37" fmla="*/ 15 h 28"/>
                  <a:gd name="T38" fmla="*/ 9 w 60"/>
                  <a:gd name="T39" fmla="*/ 8 h 28"/>
                  <a:gd name="T40" fmla="*/ 17 w 60"/>
                  <a:gd name="T41" fmla="*/ 0 h 28"/>
                  <a:gd name="T42" fmla="*/ 17 w 60"/>
                  <a:gd name="T43" fmla="*/ 0 h 28"/>
                  <a:gd name="T44" fmla="*/ 24 w 60"/>
                  <a:gd name="T45" fmla="*/ 0 h 28"/>
                  <a:gd name="T46" fmla="*/ 30 w 60"/>
                  <a:gd name="T47" fmla="*/ 0 h 28"/>
                  <a:gd name="T48" fmla="*/ 30 w 60"/>
                  <a:gd name="T4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0" h="28">
                    <a:moveTo>
                      <a:pt x="30" y="0"/>
                    </a:moveTo>
                    <a:lnTo>
                      <a:pt x="30" y="0"/>
                    </a:lnTo>
                    <a:lnTo>
                      <a:pt x="37" y="0"/>
                    </a:lnTo>
                    <a:lnTo>
                      <a:pt x="45" y="2"/>
                    </a:lnTo>
                    <a:lnTo>
                      <a:pt x="45" y="2"/>
                    </a:lnTo>
                    <a:lnTo>
                      <a:pt x="52" y="8"/>
                    </a:lnTo>
                    <a:lnTo>
                      <a:pt x="60" y="13"/>
                    </a:lnTo>
                    <a:lnTo>
                      <a:pt x="60" y="13"/>
                    </a:lnTo>
                    <a:lnTo>
                      <a:pt x="52" y="21"/>
                    </a:lnTo>
                    <a:lnTo>
                      <a:pt x="48" y="24"/>
                    </a:lnTo>
                    <a:lnTo>
                      <a:pt x="43" y="26"/>
                    </a:lnTo>
                    <a:lnTo>
                      <a:pt x="43" y="26"/>
                    </a:lnTo>
                    <a:lnTo>
                      <a:pt x="30" y="28"/>
                    </a:lnTo>
                    <a:lnTo>
                      <a:pt x="17" y="26"/>
                    </a:lnTo>
                    <a:lnTo>
                      <a:pt x="17" y="26"/>
                    </a:lnTo>
                    <a:lnTo>
                      <a:pt x="13" y="24"/>
                    </a:lnTo>
                    <a:lnTo>
                      <a:pt x="7" y="21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9" y="8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24" y="0"/>
                    </a:lnTo>
                    <a:lnTo>
                      <a:pt x="30" y="0"/>
                    </a:lnTo>
                    <a:lnTo>
                      <a:pt x="3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7" name="Freeform 335"/>
              <p:cNvSpPr>
                <a:spLocks/>
              </p:cNvSpPr>
              <p:nvPr/>
            </p:nvSpPr>
            <p:spPr bwMode="auto">
              <a:xfrm>
                <a:off x="10836275" y="5383213"/>
                <a:ext cx="47625" cy="22225"/>
              </a:xfrm>
              <a:custGeom>
                <a:avLst/>
                <a:gdLst>
                  <a:gd name="T0" fmla="*/ 30 w 60"/>
                  <a:gd name="T1" fmla="*/ 0 h 28"/>
                  <a:gd name="T2" fmla="*/ 30 w 60"/>
                  <a:gd name="T3" fmla="*/ 0 h 28"/>
                  <a:gd name="T4" fmla="*/ 34 w 60"/>
                  <a:gd name="T5" fmla="*/ 0 h 28"/>
                  <a:gd name="T6" fmla="*/ 39 w 60"/>
                  <a:gd name="T7" fmla="*/ 0 h 28"/>
                  <a:gd name="T8" fmla="*/ 39 w 60"/>
                  <a:gd name="T9" fmla="*/ 0 h 28"/>
                  <a:gd name="T10" fmla="*/ 60 w 60"/>
                  <a:gd name="T11" fmla="*/ 15 h 28"/>
                  <a:gd name="T12" fmla="*/ 60 w 60"/>
                  <a:gd name="T13" fmla="*/ 15 h 28"/>
                  <a:gd name="T14" fmla="*/ 51 w 60"/>
                  <a:gd name="T15" fmla="*/ 21 h 28"/>
                  <a:gd name="T16" fmla="*/ 39 w 60"/>
                  <a:gd name="T17" fmla="*/ 26 h 28"/>
                  <a:gd name="T18" fmla="*/ 39 w 60"/>
                  <a:gd name="T19" fmla="*/ 26 h 28"/>
                  <a:gd name="T20" fmla="*/ 28 w 60"/>
                  <a:gd name="T21" fmla="*/ 28 h 28"/>
                  <a:gd name="T22" fmla="*/ 17 w 60"/>
                  <a:gd name="T23" fmla="*/ 26 h 28"/>
                  <a:gd name="T24" fmla="*/ 17 w 60"/>
                  <a:gd name="T25" fmla="*/ 26 h 28"/>
                  <a:gd name="T26" fmla="*/ 13 w 60"/>
                  <a:gd name="T27" fmla="*/ 24 h 28"/>
                  <a:gd name="T28" fmla="*/ 7 w 60"/>
                  <a:gd name="T29" fmla="*/ 21 h 28"/>
                  <a:gd name="T30" fmla="*/ 0 w 60"/>
                  <a:gd name="T31" fmla="*/ 15 h 28"/>
                  <a:gd name="T32" fmla="*/ 0 w 60"/>
                  <a:gd name="T33" fmla="*/ 15 h 28"/>
                  <a:gd name="T34" fmla="*/ 9 w 60"/>
                  <a:gd name="T35" fmla="*/ 8 h 28"/>
                  <a:gd name="T36" fmla="*/ 19 w 60"/>
                  <a:gd name="T37" fmla="*/ 0 h 28"/>
                  <a:gd name="T38" fmla="*/ 19 w 60"/>
                  <a:gd name="T39" fmla="*/ 0 h 28"/>
                  <a:gd name="T40" fmla="*/ 24 w 60"/>
                  <a:gd name="T41" fmla="*/ 0 h 28"/>
                  <a:gd name="T42" fmla="*/ 30 w 60"/>
                  <a:gd name="T43" fmla="*/ 0 h 28"/>
                  <a:gd name="T44" fmla="*/ 30 w 60"/>
                  <a:gd name="T45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0" h="28">
                    <a:moveTo>
                      <a:pt x="30" y="0"/>
                    </a:moveTo>
                    <a:lnTo>
                      <a:pt x="30" y="0"/>
                    </a:lnTo>
                    <a:lnTo>
                      <a:pt x="34" y="0"/>
                    </a:lnTo>
                    <a:lnTo>
                      <a:pt x="39" y="0"/>
                    </a:lnTo>
                    <a:lnTo>
                      <a:pt x="39" y="0"/>
                    </a:lnTo>
                    <a:lnTo>
                      <a:pt x="60" y="15"/>
                    </a:lnTo>
                    <a:lnTo>
                      <a:pt x="60" y="15"/>
                    </a:lnTo>
                    <a:lnTo>
                      <a:pt x="51" y="21"/>
                    </a:lnTo>
                    <a:lnTo>
                      <a:pt x="39" y="26"/>
                    </a:lnTo>
                    <a:lnTo>
                      <a:pt x="39" y="26"/>
                    </a:lnTo>
                    <a:lnTo>
                      <a:pt x="28" y="28"/>
                    </a:lnTo>
                    <a:lnTo>
                      <a:pt x="17" y="26"/>
                    </a:lnTo>
                    <a:lnTo>
                      <a:pt x="17" y="26"/>
                    </a:lnTo>
                    <a:lnTo>
                      <a:pt x="13" y="24"/>
                    </a:lnTo>
                    <a:lnTo>
                      <a:pt x="7" y="21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9" y="8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24" y="0"/>
                    </a:lnTo>
                    <a:lnTo>
                      <a:pt x="30" y="0"/>
                    </a:lnTo>
                    <a:lnTo>
                      <a:pt x="3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8" name="Freeform 336"/>
              <p:cNvSpPr>
                <a:spLocks/>
              </p:cNvSpPr>
              <p:nvPr/>
            </p:nvSpPr>
            <p:spPr bwMode="auto">
              <a:xfrm>
                <a:off x="10701338" y="5481638"/>
                <a:ext cx="28575" cy="23813"/>
              </a:xfrm>
              <a:custGeom>
                <a:avLst/>
                <a:gdLst>
                  <a:gd name="T0" fmla="*/ 17 w 35"/>
                  <a:gd name="T1" fmla="*/ 30 h 30"/>
                  <a:gd name="T2" fmla="*/ 17 w 35"/>
                  <a:gd name="T3" fmla="*/ 30 h 30"/>
                  <a:gd name="T4" fmla="*/ 0 w 35"/>
                  <a:gd name="T5" fmla="*/ 11 h 30"/>
                  <a:gd name="T6" fmla="*/ 0 w 35"/>
                  <a:gd name="T7" fmla="*/ 11 h 30"/>
                  <a:gd name="T8" fmla="*/ 9 w 35"/>
                  <a:gd name="T9" fmla="*/ 3 h 30"/>
                  <a:gd name="T10" fmla="*/ 13 w 35"/>
                  <a:gd name="T11" fmla="*/ 0 h 30"/>
                  <a:gd name="T12" fmla="*/ 17 w 35"/>
                  <a:gd name="T13" fmla="*/ 0 h 30"/>
                  <a:gd name="T14" fmla="*/ 17 w 35"/>
                  <a:gd name="T15" fmla="*/ 0 h 30"/>
                  <a:gd name="T16" fmla="*/ 22 w 35"/>
                  <a:gd name="T17" fmla="*/ 0 h 30"/>
                  <a:gd name="T18" fmla="*/ 26 w 35"/>
                  <a:gd name="T19" fmla="*/ 3 h 30"/>
                  <a:gd name="T20" fmla="*/ 35 w 35"/>
                  <a:gd name="T21" fmla="*/ 11 h 30"/>
                  <a:gd name="T22" fmla="*/ 35 w 35"/>
                  <a:gd name="T23" fmla="*/ 11 h 30"/>
                  <a:gd name="T24" fmla="*/ 17 w 35"/>
                  <a:gd name="T25" fmla="*/ 30 h 30"/>
                  <a:gd name="T26" fmla="*/ 17 w 35"/>
                  <a:gd name="T27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30">
                    <a:moveTo>
                      <a:pt x="17" y="30"/>
                    </a:moveTo>
                    <a:lnTo>
                      <a:pt x="17" y="30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9" y="3"/>
                    </a:lnTo>
                    <a:lnTo>
                      <a:pt x="13" y="0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22" y="0"/>
                    </a:lnTo>
                    <a:lnTo>
                      <a:pt x="26" y="3"/>
                    </a:lnTo>
                    <a:lnTo>
                      <a:pt x="35" y="11"/>
                    </a:lnTo>
                    <a:lnTo>
                      <a:pt x="35" y="11"/>
                    </a:lnTo>
                    <a:lnTo>
                      <a:pt x="17" y="30"/>
                    </a:lnTo>
                    <a:lnTo>
                      <a:pt x="17" y="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</p:grpSp>
      </p:grpSp>
      <p:sp>
        <p:nvSpPr>
          <p:cNvPr id="23" name="TextBox 22"/>
          <p:cNvSpPr txBox="1"/>
          <p:nvPr/>
        </p:nvSpPr>
        <p:spPr>
          <a:xfrm>
            <a:off x="8247540" y="4472662"/>
            <a:ext cx="3293915" cy="1569660"/>
          </a:xfrm>
          <a:prstGeom prst="rect">
            <a:avLst/>
          </a:prstGeom>
          <a:solidFill>
            <a:srgbClr val="F45967">
              <a:alpha val="45000"/>
            </a:srgbClr>
          </a:solidFill>
        </p:spPr>
        <p:txBody>
          <a:bodyPr wrap="none" rtlCol="0">
            <a:spAutoFit/>
          </a:bodyPr>
          <a:lstStyle/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ru-RU" sz="2400" dirty="0" smtClean="0"/>
              <a:t>Функциональные;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ru-RU" sz="2400" dirty="0" smtClean="0"/>
              <a:t>Технические;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ru-RU" sz="2400" dirty="0" smtClean="0"/>
              <a:t>Качественные;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ru-RU" sz="2400" dirty="0" smtClean="0"/>
              <a:t>Эксплуатационные.</a:t>
            </a:r>
            <a:endParaRPr lang="ru-RU" sz="2400" dirty="0"/>
          </a:p>
        </p:txBody>
      </p:sp>
      <p:sp>
        <p:nvSpPr>
          <p:cNvPr id="24" name="TextBox 23"/>
          <p:cNvSpPr txBox="1"/>
          <p:nvPr/>
        </p:nvSpPr>
        <p:spPr>
          <a:xfrm>
            <a:off x="348859" y="5072826"/>
            <a:ext cx="2875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F45967"/>
                </a:solidFill>
              </a:rPr>
              <a:t>С 1 октября 2023 года!</a:t>
            </a:r>
            <a:endParaRPr lang="ru-RU" b="1" i="1" dirty="0">
              <a:solidFill>
                <a:srgbClr val="F45967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3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4078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СТРУКТУРИРОВАННАЯ ФОРМА ООЗ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939" y="940302"/>
            <a:ext cx="8741810" cy="572610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100251" y="2403566"/>
            <a:ext cx="8969829" cy="879565"/>
          </a:xfrm>
          <a:prstGeom prst="rect">
            <a:avLst/>
          </a:prstGeom>
          <a:noFill/>
          <a:ln w="47625">
            <a:solidFill>
              <a:srgbClr val="F563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9203635" y="2526307"/>
            <a:ext cx="27531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778199"/>
                </a:solidFill>
              </a:rPr>
              <a:t>Наименование не редактируемое</a:t>
            </a:r>
            <a:endParaRPr lang="ru-RU" b="1" dirty="0">
              <a:solidFill>
                <a:srgbClr val="778199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48492" y="3222168"/>
            <a:ext cx="2799806" cy="487680"/>
          </a:xfrm>
          <a:prstGeom prst="rect">
            <a:avLst/>
          </a:prstGeom>
          <a:noFill/>
          <a:ln w="47625">
            <a:solidFill>
              <a:srgbClr val="F563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2023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301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СТРУКТУРИРОВАННАЯ ФОРМА ООЗ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910" y="1964221"/>
            <a:ext cx="10648950" cy="394335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0365" y="1019333"/>
            <a:ext cx="60143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778199"/>
                </a:solidFill>
              </a:rPr>
              <a:t>ДОБАВЛЕНИЕ КАЧЕСТВЕННОЙ ХАРАКТЕРИСТИКИ</a:t>
            </a:r>
            <a:endParaRPr lang="ru-RU" b="1" dirty="0">
              <a:solidFill>
                <a:srgbClr val="778199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2023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923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СТРУКТУРИРОВАННАЯ ФОРМА ООЗ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80365" y="1019333"/>
            <a:ext cx="65471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778199"/>
                </a:solidFill>
              </a:rPr>
              <a:t>ДОБАВЛЕНИЕ КОЛОИЧЕСТВЕННОЙ ХАРАКТЕРИСТИКИ</a:t>
            </a:r>
            <a:endParaRPr lang="ru-RU" b="1" dirty="0">
              <a:solidFill>
                <a:srgbClr val="778199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6725" y="2221188"/>
            <a:ext cx="10620375" cy="31908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2023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6871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СТРУКТУРИРОВАННАЯ ФОРМА ООЗ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80365" y="1019333"/>
            <a:ext cx="51215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778199"/>
                </a:solidFill>
              </a:rPr>
              <a:t>ИТОГО ДОБАВЛЕННЫЕ ХАРАКТЕРИСТИКИ</a:t>
            </a:r>
            <a:endParaRPr lang="ru-RU" b="1" dirty="0">
              <a:solidFill>
                <a:srgbClr val="778199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639" y="1890505"/>
            <a:ext cx="10896600" cy="37528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2023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290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СТРУКТУРИРОВАННАЯ ФОРМА ООЗ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042" y="1571003"/>
            <a:ext cx="11001375" cy="254317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80365" y="1019333"/>
            <a:ext cx="49520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778199"/>
                </a:solidFill>
              </a:rPr>
              <a:t>ИНСТРУКЦИЯ ПО ЗАПОЛНЕНИЮ ЗАЯВКИ</a:t>
            </a:r>
            <a:endParaRPr lang="ru-RU" b="1" dirty="0">
              <a:solidFill>
                <a:srgbClr val="778199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/>
          </p:nvPr>
        </p:nvGraphicFramePr>
        <p:xfrm>
          <a:off x="1358994" y="4665848"/>
          <a:ext cx="8128000" cy="1112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1280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Участник закупки указывает в заявке диапазон значений характеристики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Участник закупки</a:t>
                      </a:r>
                      <a:r>
                        <a:rPr lang="ru-RU" baseline="0" dirty="0" smtClean="0"/>
                        <a:t> указывает в заявке конкретное значение характеристики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Значение характеристики не может изменяться участником закупки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7345017" y="3130826"/>
            <a:ext cx="4055166" cy="447261"/>
          </a:xfrm>
          <a:prstGeom prst="rect">
            <a:avLst/>
          </a:prstGeom>
          <a:noFill/>
          <a:ln w="25400">
            <a:solidFill>
              <a:srgbClr val="F563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285459" y="4585252"/>
            <a:ext cx="8275983" cy="1278835"/>
          </a:xfrm>
          <a:prstGeom prst="rect">
            <a:avLst/>
          </a:prstGeom>
          <a:noFill/>
          <a:ln w="25400">
            <a:solidFill>
              <a:srgbClr val="F563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1285459" y="3130826"/>
            <a:ext cx="6059558" cy="145442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9560529" y="3578087"/>
            <a:ext cx="1839654" cy="228600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2023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0049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СТРУКТУРИРОВАННАЯ ФОРМА ЗАЯВКИ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349939" y="3179367"/>
            <a:ext cx="10367267" cy="337502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 smtClean="0"/>
              <a:t>	При </a:t>
            </a:r>
            <a:r>
              <a:rPr lang="ru-RU" dirty="0"/>
              <a:t>формировании предложения </a:t>
            </a:r>
            <a:r>
              <a:rPr lang="ru-RU" dirty="0" smtClean="0"/>
              <a:t>УЗ в </a:t>
            </a:r>
            <a:r>
              <a:rPr lang="ru-RU" dirty="0"/>
              <a:t>отношении объекта закупки, </a:t>
            </a:r>
            <a:r>
              <a:rPr lang="ru-RU" dirty="0" smtClean="0"/>
              <a:t>с </a:t>
            </a:r>
            <a:r>
              <a:rPr lang="ru-RU" dirty="0"/>
              <a:t>использованием электронной площадки, </a:t>
            </a:r>
            <a:r>
              <a:rPr lang="ru-RU" dirty="0" smtClean="0"/>
              <a:t>формируются </a:t>
            </a:r>
            <a:r>
              <a:rPr lang="ru-RU" dirty="0"/>
              <a:t>наименование </a:t>
            </a:r>
            <a:r>
              <a:rPr lang="ru-RU" dirty="0" smtClean="0"/>
              <a:t>СПТ, </a:t>
            </a:r>
            <a:r>
              <a:rPr lang="ru-RU" dirty="0"/>
              <a:t>товарный </a:t>
            </a:r>
            <a:r>
              <a:rPr lang="ru-RU" dirty="0" smtClean="0"/>
              <a:t>знак, а </a:t>
            </a:r>
            <a:r>
              <a:rPr lang="ru-RU" dirty="0"/>
              <a:t>также характеристики </a:t>
            </a:r>
            <a:r>
              <a:rPr lang="ru-RU" dirty="0" smtClean="0"/>
              <a:t>товара.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 smtClean="0"/>
              <a:t>	Такие </a:t>
            </a:r>
            <a:r>
              <a:rPr lang="ru-RU" dirty="0"/>
              <a:t>характеристики размещаются оператором электронной площадки, </a:t>
            </a:r>
            <a:r>
              <a:rPr lang="ru-RU" dirty="0" smtClean="0"/>
              <a:t>в ЕИС </a:t>
            </a:r>
            <a:r>
              <a:rPr lang="ru-RU" dirty="0"/>
              <a:t>(без размещения на официальном </a:t>
            </a:r>
            <a:r>
              <a:rPr lang="ru-RU" dirty="0" smtClean="0"/>
              <a:t>сайте) </a:t>
            </a:r>
            <a:r>
              <a:rPr lang="ru-RU" dirty="0"/>
              <a:t>одновременно с размещением </a:t>
            </a:r>
            <a:r>
              <a:rPr lang="ru-RU" dirty="0" smtClean="0"/>
              <a:t>ППИ.</a:t>
            </a:r>
            <a:endParaRPr lang="ru-RU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0" y="1123836"/>
            <a:ext cx="12192000" cy="1662413"/>
            <a:chOff x="0" y="2793296"/>
            <a:chExt cx="12192000" cy="1662413"/>
          </a:xfrm>
        </p:grpSpPr>
        <p:grpSp>
          <p:nvGrpSpPr>
            <p:cNvPr id="5" name="Группа 4"/>
            <p:cNvGrpSpPr/>
            <p:nvPr/>
          </p:nvGrpSpPr>
          <p:grpSpPr>
            <a:xfrm>
              <a:off x="0" y="2793296"/>
              <a:ext cx="12192000" cy="1662413"/>
              <a:chOff x="0" y="3044058"/>
              <a:chExt cx="12192000" cy="1662413"/>
            </a:xfrm>
          </p:grpSpPr>
          <p:sp>
            <p:nvSpPr>
              <p:cNvPr id="19" name="Прямоугольник: скругленные верхние углы 43">
                <a:extLst>
                  <a:ext uri="{FF2B5EF4-FFF2-40B4-BE49-F238E27FC236}">
                    <a16:creationId xmlns="" xmlns:a16="http://schemas.microsoft.com/office/drawing/2014/main" id="{CBA0A588-0084-42D8-AEB0-ED9F3FFFF209}"/>
                  </a:ext>
                </a:extLst>
              </p:cNvPr>
              <p:cNvSpPr/>
              <p:nvPr/>
            </p:nvSpPr>
            <p:spPr>
              <a:xfrm rot="5400000">
                <a:off x="5602538" y="-2295368"/>
                <a:ext cx="986924" cy="12192000"/>
              </a:xfrm>
              <a:prstGeom prst="round2SameRect">
                <a:avLst>
                  <a:gd name="adj1" fmla="val 4584"/>
                  <a:gd name="adj2" fmla="val 0"/>
                </a:avLst>
              </a:prstGeom>
              <a:gradFill>
                <a:gsLst>
                  <a:gs pos="52000">
                    <a:schemeClr val="tx2"/>
                  </a:gs>
                  <a:gs pos="0">
                    <a:srgbClr val="F45967"/>
                  </a:gs>
                  <a:gs pos="100000">
                    <a:schemeClr val="accent1"/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0" name="Скругленный прямоугольник 19"/>
              <p:cNvSpPr/>
              <p:nvPr/>
            </p:nvSpPr>
            <p:spPr>
              <a:xfrm>
                <a:off x="349939" y="3044058"/>
                <a:ext cx="1783661" cy="1662413"/>
              </a:xfrm>
              <a:prstGeom prst="roundRect">
                <a:avLst>
                  <a:gd name="adj" fmla="val 4279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1651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2422857" y="3615966"/>
                <a:ext cx="747164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b="1" dirty="0" smtClean="0">
                    <a:solidFill>
                      <a:schemeClr val="bg1"/>
                    </a:solidFill>
                  </a:rPr>
                  <a:t>ПП РФ </a:t>
                </a:r>
                <a:r>
                  <a:rPr lang="ru-RU" b="1" dirty="0">
                    <a:solidFill>
                      <a:schemeClr val="bg1"/>
                    </a:solidFill>
                  </a:rPr>
                  <a:t>от </a:t>
                </a:r>
                <a:r>
                  <a:rPr lang="ru-RU" b="1" dirty="0" smtClean="0">
                    <a:solidFill>
                      <a:schemeClr val="bg1"/>
                    </a:solidFill>
                  </a:rPr>
                  <a:t>08.06.2018 </a:t>
                </a:r>
                <a:r>
                  <a:rPr lang="ru-RU" b="1" dirty="0">
                    <a:solidFill>
                      <a:schemeClr val="bg1"/>
                    </a:solidFill>
                  </a:rPr>
                  <a:t>N </a:t>
                </a:r>
                <a:r>
                  <a:rPr lang="ru-RU" b="1" dirty="0" smtClean="0">
                    <a:solidFill>
                      <a:schemeClr val="bg1"/>
                    </a:solidFill>
                  </a:rPr>
                  <a:t>656 «О требованиях к операторам …»</a:t>
                </a:r>
                <a:endParaRPr lang="ru-RU" b="1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6" name="Группа 5"/>
            <p:cNvGrpSpPr/>
            <p:nvPr/>
          </p:nvGrpSpPr>
          <p:grpSpPr>
            <a:xfrm>
              <a:off x="806544" y="3077512"/>
              <a:ext cx="870449" cy="1093979"/>
              <a:chOff x="10537825" y="5078413"/>
              <a:chExt cx="460375" cy="573088"/>
            </a:xfrm>
            <a:solidFill>
              <a:schemeClr val="tx2"/>
            </a:solidFill>
          </p:grpSpPr>
          <p:sp>
            <p:nvSpPr>
              <p:cNvPr id="7" name="Freeform 325"/>
              <p:cNvSpPr>
                <a:spLocks noEditPoints="1"/>
              </p:cNvSpPr>
              <p:nvPr/>
            </p:nvSpPr>
            <p:spPr bwMode="auto">
              <a:xfrm>
                <a:off x="10537825" y="5078413"/>
                <a:ext cx="460375" cy="573088"/>
              </a:xfrm>
              <a:custGeom>
                <a:avLst/>
                <a:gdLst>
                  <a:gd name="T0" fmla="*/ 54 w 580"/>
                  <a:gd name="T1" fmla="*/ 72 h 723"/>
                  <a:gd name="T2" fmla="*/ 118 w 580"/>
                  <a:gd name="T3" fmla="*/ 10 h 723"/>
                  <a:gd name="T4" fmla="*/ 151 w 580"/>
                  <a:gd name="T5" fmla="*/ 0 h 723"/>
                  <a:gd name="T6" fmla="*/ 456 w 580"/>
                  <a:gd name="T7" fmla="*/ 0 h 723"/>
                  <a:gd name="T8" fmla="*/ 490 w 580"/>
                  <a:gd name="T9" fmla="*/ 6 h 723"/>
                  <a:gd name="T10" fmla="*/ 505 w 580"/>
                  <a:gd name="T11" fmla="*/ 27 h 723"/>
                  <a:gd name="T12" fmla="*/ 509 w 580"/>
                  <a:gd name="T13" fmla="*/ 51 h 723"/>
                  <a:gd name="T14" fmla="*/ 543 w 580"/>
                  <a:gd name="T15" fmla="*/ 73 h 723"/>
                  <a:gd name="T16" fmla="*/ 558 w 580"/>
                  <a:gd name="T17" fmla="*/ 75 h 723"/>
                  <a:gd name="T18" fmla="*/ 573 w 580"/>
                  <a:gd name="T19" fmla="*/ 87 h 723"/>
                  <a:gd name="T20" fmla="*/ 578 w 580"/>
                  <a:gd name="T21" fmla="*/ 105 h 723"/>
                  <a:gd name="T22" fmla="*/ 580 w 580"/>
                  <a:gd name="T23" fmla="*/ 128 h 723"/>
                  <a:gd name="T24" fmla="*/ 580 w 580"/>
                  <a:gd name="T25" fmla="*/ 680 h 723"/>
                  <a:gd name="T26" fmla="*/ 571 w 580"/>
                  <a:gd name="T27" fmla="*/ 710 h 723"/>
                  <a:gd name="T28" fmla="*/ 541 w 580"/>
                  <a:gd name="T29" fmla="*/ 723 h 723"/>
                  <a:gd name="T30" fmla="*/ 325 w 580"/>
                  <a:gd name="T31" fmla="*/ 723 h 723"/>
                  <a:gd name="T32" fmla="*/ 112 w 580"/>
                  <a:gd name="T33" fmla="*/ 723 h 723"/>
                  <a:gd name="T34" fmla="*/ 84 w 580"/>
                  <a:gd name="T35" fmla="*/ 712 h 723"/>
                  <a:gd name="T36" fmla="*/ 73 w 580"/>
                  <a:gd name="T37" fmla="*/ 685 h 723"/>
                  <a:gd name="T38" fmla="*/ 73 w 580"/>
                  <a:gd name="T39" fmla="*/ 663 h 723"/>
                  <a:gd name="T40" fmla="*/ 52 w 580"/>
                  <a:gd name="T41" fmla="*/ 650 h 723"/>
                  <a:gd name="T42" fmla="*/ 15 w 580"/>
                  <a:gd name="T43" fmla="*/ 644 h 723"/>
                  <a:gd name="T44" fmla="*/ 0 w 580"/>
                  <a:gd name="T45" fmla="*/ 627 h 723"/>
                  <a:gd name="T46" fmla="*/ 24 w 580"/>
                  <a:gd name="T47" fmla="*/ 146 h 723"/>
                  <a:gd name="T48" fmla="*/ 22 w 580"/>
                  <a:gd name="T49" fmla="*/ 161 h 723"/>
                  <a:gd name="T50" fmla="*/ 24 w 580"/>
                  <a:gd name="T51" fmla="*/ 614 h 723"/>
                  <a:gd name="T52" fmla="*/ 34 w 580"/>
                  <a:gd name="T53" fmla="*/ 624 h 723"/>
                  <a:gd name="T54" fmla="*/ 50 w 580"/>
                  <a:gd name="T55" fmla="*/ 627 h 723"/>
                  <a:gd name="T56" fmla="*/ 455 w 580"/>
                  <a:gd name="T57" fmla="*/ 627 h 723"/>
                  <a:gd name="T58" fmla="*/ 477 w 580"/>
                  <a:gd name="T59" fmla="*/ 622 h 723"/>
                  <a:gd name="T60" fmla="*/ 483 w 580"/>
                  <a:gd name="T61" fmla="*/ 599 h 723"/>
                  <a:gd name="T62" fmla="*/ 483 w 580"/>
                  <a:gd name="T63" fmla="*/ 51 h 723"/>
                  <a:gd name="T64" fmla="*/ 479 w 580"/>
                  <a:gd name="T65" fmla="*/ 32 h 723"/>
                  <a:gd name="T66" fmla="*/ 466 w 580"/>
                  <a:gd name="T67" fmla="*/ 25 h 723"/>
                  <a:gd name="T68" fmla="*/ 168 w 580"/>
                  <a:gd name="T69" fmla="*/ 25 h 723"/>
                  <a:gd name="T70" fmla="*/ 146 w 580"/>
                  <a:gd name="T71" fmla="*/ 25 h 723"/>
                  <a:gd name="T72" fmla="*/ 146 w 580"/>
                  <a:gd name="T73" fmla="*/ 111 h 723"/>
                  <a:gd name="T74" fmla="*/ 135 w 580"/>
                  <a:gd name="T75" fmla="*/ 135 h 723"/>
                  <a:gd name="T76" fmla="*/ 110 w 580"/>
                  <a:gd name="T77" fmla="*/ 146 h 723"/>
                  <a:gd name="T78" fmla="*/ 24 w 580"/>
                  <a:gd name="T79" fmla="*/ 146 h 723"/>
                  <a:gd name="T80" fmla="*/ 509 w 580"/>
                  <a:gd name="T81" fmla="*/ 98 h 723"/>
                  <a:gd name="T82" fmla="*/ 509 w 580"/>
                  <a:gd name="T83" fmla="*/ 599 h 723"/>
                  <a:gd name="T84" fmla="*/ 505 w 580"/>
                  <a:gd name="T85" fmla="*/ 624 h 723"/>
                  <a:gd name="T86" fmla="*/ 492 w 580"/>
                  <a:gd name="T87" fmla="*/ 644 h 723"/>
                  <a:gd name="T88" fmla="*/ 458 w 580"/>
                  <a:gd name="T89" fmla="*/ 650 h 723"/>
                  <a:gd name="T90" fmla="*/ 121 w 580"/>
                  <a:gd name="T91" fmla="*/ 650 h 723"/>
                  <a:gd name="T92" fmla="*/ 95 w 580"/>
                  <a:gd name="T93" fmla="*/ 678 h 723"/>
                  <a:gd name="T94" fmla="*/ 105 w 580"/>
                  <a:gd name="T95" fmla="*/ 697 h 723"/>
                  <a:gd name="T96" fmla="*/ 140 w 580"/>
                  <a:gd name="T97" fmla="*/ 700 h 723"/>
                  <a:gd name="T98" fmla="*/ 541 w 580"/>
                  <a:gd name="T99" fmla="*/ 699 h 723"/>
                  <a:gd name="T100" fmla="*/ 552 w 580"/>
                  <a:gd name="T101" fmla="*/ 691 h 723"/>
                  <a:gd name="T102" fmla="*/ 556 w 580"/>
                  <a:gd name="T103" fmla="*/ 672 h 723"/>
                  <a:gd name="T104" fmla="*/ 554 w 580"/>
                  <a:gd name="T105" fmla="*/ 113 h 723"/>
                  <a:gd name="T106" fmla="*/ 543 w 580"/>
                  <a:gd name="T107" fmla="*/ 98 h 723"/>
                  <a:gd name="T108" fmla="*/ 509 w 580"/>
                  <a:gd name="T109" fmla="*/ 98 h 723"/>
                  <a:gd name="T110" fmla="*/ 77 w 580"/>
                  <a:gd name="T111" fmla="*/ 120 h 723"/>
                  <a:gd name="T112" fmla="*/ 110 w 580"/>
                  <a:gd name="T113" fmla="*/ 118 h 723"/>
                  <a:gd name="T114" fmla="*/ 118 w 580"/>
                  <a:gd name="T115" fmla="*/ 109 h 723"/>
                  <a:gd name="T116" fmla="*/ 120 w 580"/>
                  <a:gd name="T117" fmla="*/ 47 h 723"/>
                  <a:gd name="T118" fmla="*/ 45 w 580"/>
                  <a:gd name="T119" fmla="*/ 120 h 7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580" h="723">
                    <a:moveTo>
                      <a:pt x="0" y="124"/>
                    </a:moveTo>
                    <a:lnTo>
                      <a:pt x="0" y="124"/>
                    </a:lnTo>
                    <a:lnTo>
                      <a:pt x="54" y="72"/>
                    </a:lnTo>
                    <a:lnTo>
                      <a:pt x="108" y="17"/>
                    </a:lnTo>
                    <a:lnTo>
                      <a:pt x="108" y="17"/>
                    </a:lnTo>
                    <a:lnTo>
                      <a:pt x="118" y="10"/>
                    </a:lnTo>
                    <a:lnTo>
                      <a:pt x="129" y="4"/>
                    </a:lnTo>
                    <a:lnTo>
                      <a:pt x="138" y="2"/>
                    </a:lnTo>
                    <a:lnTo>
                      <a:pt x="151" y="0"/>
                    </a:lnTo>
                    <a:lnTo>
                      <a:pt x="151" y="0"/>
                    </a:lnTo>
                    <a:lnTo>
                      <a:pt x="456" y="0"/>
                    </a:lnTo>
                    <a:lnTo>
                      <a:pt x="456" y="0"/>
                    </a:lnTo>
                    <a:lnTo>
                      <a:pt x="470" y="2"/>
                    </a:lnTo>
                    <a:lnTo>
                      <a:pt x="481" y="4"/>
                    </a:lnTo>
                    <a:lnTo>
                      <a:pt x="490" y="6"/>
                    </a:lnTo>
                    <a:lnTo>
                      <a:pt x="498" y="12"/>
                    </a:lnTo>
                    <a:lnTo>
                      <a:pt x="501" y="19"/>
                    </a:lnTo>
                    <a:lnTo>
                      <a:pt x="505" y="27"/>
                    </a:lnTo>
                    <a:lnTo>
                      <a:pt x="507" y="38"/>
                    </a:lnTo>
                    <a:lnTo>
                      <a:pt x="509" y="51"/>
                    </a:lnTo>
                    <a:lnTo>
                      <a:pt x="509" y="51"/>
                    </a:lnTo>
                    <a:lnTo>
                      <a:pt x="509" y="73"/>
                    </a:lnTo>
                    <a:lnTo>
                      <a:pt x="509" y="73"/>
                    </a:lnTo>
                    <a:lnTo>
                      <a:pt x="543" y="73"/>
                    </a:lnTo>
                    <a:lnTo>
                      <a:pt x="543" y="73"/>
                    </a:lnTo>
                    <a:lnTo>
                      <a:pt x="550" y="73"/>
                    </a:lnTo>
                    <a:lnTo>
                      <a:pt x="558" y="75"/>
                    </a:lnTo>
                    <a:lnTo>
                      <a:pt x="563" y="79"/>
                    </a:lnTo>
                    <a:lnTo>
                      <a:pt x="567" y="83"/>
                    </a:lnTo>
                    <a:lnTo>
                      <a:pt x="573" y="87"/>
                    </a:lnTo>
                    <a:lnTo>
                      <a:pt x="574" y="92"/>
                    </a:lnTo>
                    <a:lnTo>
                      <a:pt x="578" y="105"/>
                    </a:lnTo>
                    <a:lnTo>
                      <a:pt x="578" y="105"/>
                    </a:lnTo>
                    <a:lnTo>
                      <a:pt x="580" y="116"/>
                    </a:lnTo>
                    <a:lnTo>
                      <a:pt x="580" y="128"/>
                    </a:lnTo>
                    <a:lnTo>
                      <a:pt x="580" y="128"/>
                    </a:lnTo>
                    <a:lnTo>
                      <a:pt x="580" y="667"/>
                    </a:lnTo>
                    <a:lnTo>
                      <a:pt x="580" y="667"/>
                    </a:lnTo>
                    <a:lnTo>
                      <a:pt x="580" y="680"/>
                    </a:lnTo>
                    <a:lnTo>
                      <a:pt x="578" y="691"/>
                    </a:lnTo>
                    <a:lnTo>
                      <a:pt x="574" y="702"/>
                    </a:lnTo>
                    <a:lnTo>
                      <a:pt x="571" y="710"/>
                    </a:lnTo>
                    <a:lnTo>
                      <a:pt x="563" y="715"/>
                    </a:lnTo>
                    <a:lnTo>
                      <a:pt x="554" y="719"/>
                    </a:lnTo>
                    <a:lnTo>
                      <a:pt x="541" y="723"/>
                    </a:lnTo>
                    <a:lnTo>
                      <a:pt x="526" y="723"/>
                    </a:lnTo>
                    <a:lnTo>
                      <a:pt x="526" y="723"/>
                    </a:lnTo>
                    <a:lnTo>
                      <a:pt x="325" y="723"/>
                    </a:lnTo>
                    <a:lnTo>
                      <a:pt x="125" y="723"/>
                    </a:lnTo>
                    <a:lnTo>
                      <a:pt x="125" y="723"/>
                    </a:lnTo>
                    <a:lnTo>
                      <a:pt x="112" y="723"/>
                    </a:lnTo>
                    <a:lnTo>
                      <a:pt x="101" y="721"/>
                    </a:lnTo>
                    <a:lnTo>
                      <a:pt x="92" y="717"/>
                    </a:lnTo>
                    <a:lnTo>
                      <a:pt x="84" y="712"/>
                    </a:lnTo>
                    <a:lnTo>
                      <a:pt x="78" y="704"/>
                    </a:lnTo>
                    <a:lnTo>
                      <a:pt x="75" y="697"/>
                    </a:lnTo>
                    <a:lnTo>
                      <a:pt x="73" y="685"/>
                    </a:lnTo>
                    <a:lnTo>
                      <a:pt x="73" y="672"/>
                    </a:lnTo>
                    <a:lnTo>
                      <a:pt x="73" y="672"/>
                    </a:lnTo>
                    <a:lnTo>
                      <a:pt x="73" y="663"/>
                    </a:lnTo>
                    <a:lnTo>
                      <a:pt x="73" y="650"/>
                    </a:lnTo>
                    <a:lnTo>
                      <a:pt x="73" y="650"/>
                    </a:lnTo>
                    <a:lnTo>
                      <a:pt x="52" y="650"/>
                    </a:lnTo>
                    <a:lnTo>
                      <a:pt x="32" y="650"/>
                    </a:lnTo>
                    <a:lnTo>
                      <a:pt x="22" y="648"/>
                    </a:lnTo>
                    <a:lnTo>
                      <a:pt x="15" y="644"/>
                    </a:lnTo>
                    <a:lnTo>
                      <a:pt x="7" y="637"/>
                    </a:lnTo>
                    <a:lnTo>
                      <a:pt x="0" y="627"/>
                    </a:lnTo>
                    <a:lnTo>
                      <a:pt x="0" y="627"/>
                    </a:lnTo>
                    <a:lnTo>
                      <a:pt x="0" y="124"/>
                    </a:lnTo>
                    <a:lnTo>
                      <a:pt x="0" y="124"/>
                    </a:lnTo>
                    <a:close/>
                    <a:moveTo>
                      <a:pt x="24" y="146"/>
                    </a:moveTo>
                    <a:lnTo>
                      <a:pt x="24" y="146"/>
                    </a:lnTo>
                    <a:lnTo>
                      <a:pt x="22" y="161"/>
                    </a:lnTo>
                    <a:lnTo>
                      <a:pt x="22" y="161"/>
                    </a:lnTo>
                    <a:lnTo>
                      <a:pt x="22" y="601"/>
                    </a:lnTo>
                    <a:lnTo>
                      <a:pt x="22" y="601"/>
                    </a:lnTo>
                    <a:lnTo>
                      <a:pt x="24" y="614"/>
                    </a:lnTo>
                    <a:lnTo>
                      <a:pt x="26" y="618"/>
                    </a:lnTo>
                    <a:lnTo>
                      <a:pt x="30" y="622"/>
                    </a:lnTo>
                    <a:lnTo>
                      <a:pt x="34" y="624"/>
                    </a:lnTo>
                    <a:lnTo>
                      <a:pt x="37" y="626"/>
                    </a:lnTo>
                    <a:lnTo>
                      <a:pt x="50" y="627"/>
                    </a:lnTo>
                    <a:lnTo>
                      <a:pt x="50" y="627"/>
                    </a:lnTo>
                    <a:lnTo>
                      <a:pt x="252" y="627"/>
                    </a:lnTo>
                    <a:lnTo>
                      <a:pt x="455" y="627"/>
                    </a:lnTo>
                    <a:lnTo>
                      <a:pt x="455" y="627"/>
                    </a:lnTo>
                    <a:lnTo>
                      <a:pt x="468" y="626"/>
                    </a:lnTo>
                    <a:lnTo>
                      <a:pt x="473" y="624"/>
                    </a:lnTo>
                    <a:lnTo>
                      <a:pt x="477" y="622"/>
                    </a:lnTo>
                    <a:lnTo>
                      <a:pt x="479" y="618"/>
                    </a:lnTo>
                    <a:lnTo>
                      <a:pt x="481" y="612"/>
                    </a:lnTo>
                    <a:lnTo>
                      <a:pt x="483" y="599"/>
                    </a:lnTo>
                    <a:lnTo>
                      <a:pt x="483" y="599"/>
                    </a:lnTo>
                    <a:lnTo>
                      <a:pt x="481" y="326"/>
                    </a:lnTo>
                    <a:lnTo>
                      <a:pt x="483" y="51"/>
                    </a:lnTo>
                    <a:lnTo>
                      <a:pt x="483" y="51"/>
                    </a:lnTo>
                    <a:lnTo>
                      <a:pt x="481" y="38"/>
                    </a:lnTo>
                    <a:lnTo>
                      <a:pt x="479" y="32"/>
                    </a:lnTo>
                    <a:lnTo>
                      <a:pt x="475" y="29"/>
                    </a:lnTo>
                    <a:lnTo>
                      <a:pt x="471" y="27"/>
                    </a:lnTo>
                    <a:lnTo>
                      <a:pt x="466" y="25"/>
                    </a:lnTo>
                    <a:lnTo>
                      <a:pt x="453" y="23"/>
                    </a:lnTo>
                    <a:lnTo>
                      <a:pt x="453" y="23"/>
                    </a:lnTo>
                    <a:lnTo>
                      <a:pt x="168" y="25"/>
                    </a:lnTo>
                    <a:lnTo>
                      <a:pt x="168" y="25"/>
                    </a:lnTo>
                    <a:lnTo>
                      <a:pt x="146" y="25"/>
                    </a:lnTo>
                    <a:lnTo>
                      <a:pt x="146" y="25"/>
                    </a:lnTo>
                    <a:lnTo>
                      <a:pt x="146" y="102"/>
                    </a:lnTo>
                    <a:lnTo>
                      <a:pt x="146" y="102"/>
                    </a:lnTo>
                    <a:lnTo>
                      <a:pt x="146" y="111"/>
                    </a:lnTo>
                    <a:lnTo>
                      <a:pt x="142" y="120"/>
                    </a:lnTo>
                    <a:lnTo>
                      <a:pt x="140" y="128"/>
                    </a:lnTo>
                    <a:lnTo>
                      <a:pt x="135" y="135"/>
                    </a:lnTo>
                    <a:lnTo>
                      <a:pt x="127" y="141"/>
                    </a:lnTo>
                    <a:lnTo>
                      <a:pt x="120" y="143"/>
                    </a:lnTo>
                    <a:lnTo>
                      <a:pt x="110" y="146"/>
                    </a:lnTo>
                    <a:lnTo>
                      <a:pt x="99" y="146"/>
                    </a:lnTo>
                    <a:lnTo>
                      <a:pt x="99" y="146"/>
                    </a:lnTo>
                    <a:lnTo>
                      <a:pt x="24" y="146"/>
                    </a:lnTo>
                    <a:lnTo>
                      <a:pt x="24" y="146"/>
                    </a:lnTo>
                    <a:close/>
                    <a:moveTo>
                      <a:pt x="509" y="98"/>
                    </a:moveTo>
                    <a:lnTo>
                      <a:pt x="509" y="98"/>
                    </a:lnTo>
                    <a:lnTo>
                      <a:pt x="509" y="124"/>
                    </a:lnTo>
                    <a:lnTo>
                      <a:pt x="509" y="124"/>
                    </a:lnTo>
                    <a:lnTo>
                      <a:pt x="509" y="599"/>
                    </a:lnTo>
                    <a:lnTo>
                      <a:pt x="509" y="599"/>
                    </a:lnTo>
                    <a:lnTo>
                      <a:pt x="507" y="612"/>
                    </a:lnTo>
                    <a:lnTo>
                      <a:pt x="505" y="624"/>
                    </a:lnTo>
                    <a:lnTo>
                      <a:pt x="503" y="633"/>
                    </a:lnTo>
                    <a:lnTo>
                      <a:pt x="498" y="639"/>
                    </a:lnTo>
                    <a:lnTo>
                      <a:pt x="492" y="644"/>
                    </a:lnTo>
                    <a:lnTo>
                      <a:pt x="483" y="648"/>
                    </a:lnTo>
                    <a:lnTo>
                      <a:pt x="471" y="650"/>
                    </a:lnTo>
                    <a:lnTo>
                      <a:pt x="458" y="650"/>
                    </a:lnTo>
                    <a:lnTo>
                      <a:pt x="458" y="650"/>
                    </a:lnTo>
                    <a:lnTo>
                      <a:pt x="121" y="650"/>
                    </a:lnTo>
                    <a:lnTo>
                      <a:pt x="121" y="650"/>
                    </a:lnTo>
                    <a:lnTo>
                      <a:pt x="97" y="650"/>
                    </a:lnTo>
                    <a:lnTo>
                      <a:pt x="97" y="650"/>
                    </a:lnTo>
                    <a:lnTo>
                      <a:pt x="95" y="678"/>
                    </a:lnTo>
                    <a:lnTo>
                      <a:pt x="97" y="687"/>
                    </a:lnTo>
                    <a:lnTo>
                      <a:pt x="99" y="693"/>
                    </a:lnTo>
                    <a:lnTo>
                      <a:pt x="105" y="697"/>
                    </a:lnTo>
                    <a:lnTo>
                      <a:pt x="114" y="699"/>
                    </a:lnTo>
                    <a:lnTo>
                      <a:pt x="140" y="700"/>
                    </a:lnTo>
                    <a:lnTo>
                      <a:pt x="140" y="700"/>
                    </a:lnTo>
                    <a:lnTo>
                      <a:pt x="528" y="700"/>
                    </a:lnTo>
                    <a:lnTo>
                      <a:pt x="528" y="700"/>
                    </a:lnTo>
                    <a:lnTo>
                      <a:pt x="541" y="699"/>
                    </a:lnTo>
                    <a:lnTo>
                      <a:pt x="544" y="697"/>
                    </a:lnTo>
                    <a:lnTo>
                      <a:pt x="548" y="695"/>
                    </a:lnTo>
                    <a:lnTo>
                      <a:pt x="552" y="691"/>
                    </a:lnTo>
                    <a:lnTo>
                      <a:pt x="554" y="685"/>
                    </a:lnTo>
                    <a:lnTo>
                      <a:pt x="556" y="672"/>
                    </a:lnTo>
                    <a:lnTo>
                      <a:pt x="556" y="672"/>
                    </a:lnTo>
                    <a:lnTo>
                      <a:pt x="556" y="137"/>
                    </a:lnTo>
                    <a:lnTo>
                      <a:pt x="556" y="137"/>
                    </a:lnTo>
                    <a:lnTo>
                      <a:pt x="554" y="113"/>
                    </a:lnTo>
                    <a:lnTo>
                      <a:pt x="552" y="105"/>
                    </a:lnTo>
                    <a:lnTo>
                      <a:pt x="548" y="100"/>
                    </a:lnTo>
                    <a:lnTo>
                      <a:pt x="543" y="98"/>
                    </a:lnTo>
                    <a:lnTo>
                      <a:pt x="535" y="96"/>
                    </a:lnTo>
                    <a:lnTo>
                      <a:pt x="509" y="98"/>
                    </a:lnTo>
                    <a:lnTo>
                      <a:pt x="509" y="98"/>
                    </a:lnTo>
                    <a:close/>
                    <a:moveTo>
                      <a:pt x="45" y="120"/>
                    </a:moveTo>
                    <a:lnTo>
                      <a:pt x="45" y="120"/>
                    </a:lnTo>
                    <a:lnTo>
                      <a:pt x="77" y="120"/>
                    </a:lnTo>
                    <a:lnTo>
                      <a:pt x="107" y="120"/>
                    </a:lnTo>
                    <a:lnTo>
                      <a:pt x="107" y="120"/>
                    </a:lnTo>
                    <a:lnTo>
                      <a:pt x="110" y="118"/>
                    </a:lnTo>
                    <a:lnTo>
                      <a:pt x="114" y="115"/>
                    </a:lnTo>
                    <a:lnTo>
                      <a:pt x="118" y="113"/>
                    </a:lnTo>
                    <a:lnTo>
                      <a:pt x="118" y="109"/>
                    </a:lnTo>
                    <a:lnTo>
                      <a:pt x="118" y="109"/>
                    </a:lnTo>
                    <a:lnTo>
                      <a:pt x="120" y="79"/>
                    </a:lnTo>
                    <a:lnTo>
                      <a:pt x="120" y="47"/>
                    </a:lnTo>
                    <a:lnTo>
                      <a:pt x="120" y="47"/>
                    </a:lnTo>
                    <a:lnTo>
                      <a:pt x="45" y="120"/>
                    </a:lnTo>
                    <a:lnTo>
                      <a:pt x="45" y="1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8" name="Freeform 326"/>
              <p:cNvSpPr>
                <a:spLocks/>
              </p:cNvSpPr>
              <p:nvPr/>
            </p:nvSpPr>
            <p:spPr bwMode="auto">
              <a:xfrm>
                <a:off x="10596563" y="5430838"/>
                <a:ext cx="287338" cy="22225"/>
              </a:xfrm>
              <a:custGeom>
                <a:avLst/>
                <a:gdLst>
                  <a:gd name="T0" fmla="*/ 177 w 361"/>
                  <a:gd name="T1" fmla="*/ 28 h 28"/>
                  <a:gd name="T2" fmla="*/ 177 w 361"/>
                  <a:gd name="T3" fmla="*/ 28 h 28"/>
                  <a:gd name="T4" fmla="*/ 99 w 361"/>
                  <a:gd name="T5" fmla="*/ 28 h 28"/>
                  <a:gd name="T6" fmla="*/ 22 w 361"/>
                  <a:gd name="T7" fmla="*/ 26 h 28"/>
                  <a:gd name="T8" fmla="*/ 22 w 361"/>
                  <a:gd name="T9" fmla="*/ 26 h 28"/>
                  <a:gd name="T10" fmla="*/ 15 w 361"/>
                  <a:gd name="T11" fmla="*/ 26 h 28"/>
                  <a:gd name="T12" fmla="*/ 7 w 361"/>
                  <a:gd name="T13" fmla="*/ 22 h 28"/>
                  <a:gd name="T14" fmla="*/ 2 w 361"/>
                  <a:gd name="T15" fmla="*/ 19 h 28"/>
                  <a:gd name="T16" fmla="*/ 0 w 361"/>
                  <a:gd name="T17" fmla="*/ 15 h 28"/>
                  <a:gd name="T18" fmla="*/ 0 w 361"/>
                  <a:gd name="T19" fmla="*/ 15 h 28"/>
                  <a:gd name="T20" fmla="*/ 0 w 361"/>
                  <a:gd name="T21" fmla="*/ 9 h 28"/>
                  <a:gd name="T22" fmla="*/ 0 w 361"/>
                  <a:gd name="T23" fmla="*/ 6 h 28"/>
                  <a:gd name="T24" fmla="*/ 3 w 361"/>
                  <a:gd name="T25" fmla="*/ 4 h 28"/>
                  <a:gd name="T26" fmla="*/ 5 w 361"/>
                  <a:gd name="T27" fmla="*/ 2 h 28"/>
                  <a:gd name="T28" fmla="*/ 13 w 361"/>
                  <a:gd name="T29" fmla="*/ 0 h 28"/>
                  <a:gd name="T30" fmla="*/ 22 w 361"/>
                  <a:gd name="T31" fmla="*/ 0 h 28"/>
                  <a:gd name="T32" fmla="*/ 22 w 361"/>
                  <a:gd name="T33" fmla="*/ 0 h 28"/>
                  <a:gd name="T34" fmla="*/ 335 w 361"/>
                  <a:gd name="T35" fmla="*/ 2 h 28"/>
                  <a:gd name="T36" fmla="*/ 335 w 361"/>
                  <a:gd name="T37" fmla="*/ 2 h 28"/>
                  <a:gd name="T38" fmla="*/ 340 w 361"/>
                  <a:gd name="T39" fmla="*/ 2 h 28"/>
                  <a:gd name="T40" fmla="*/ 348 w 361"/>
                  <a:gd name="T41" fmla="*/ 6 h 28"/>
                  <a:gd name="T42" fmla="*/ 361 w 361"/>
                  <a:gd name="T43" fmla="*/ 15 h 28"/>
                  <a:gd name="T44" fmla="*/ 361 w 361"/>
                  <a:gd name="T45" fmla="*/ 15 h 28"/>
                  <a:gd name="T46" fmla="*/ 348 w 361"/>
                  <a:gd name="T47" fmla="*/ 22 h 28"/>
                  <a:gd name="T48" fmla="*/ 340 w 361"/>
                  <a:gd name="T49" fmla="*/ 24 h 28"/>
                  <a:gd name="T50" fmla="*/ 335 w 361"/>
                  <a:gd name="T51" fmla="*/ 26 h 28"/>
                  <a:gd name="T52" fmla="*/ 335 w 361"/>
                  <a:gd name="T53" fmla="*/ 26 h 28"/>
                  <a:gd name="T54" fmla="*/ 256 w 361"/>
                  <a:gd name="T55" fmla="*/ 28 h 28"/>
                  <a:gd name="T56" fmla="*/ 177 w 361"/>
                  <a:gd name="T57" fmla="*/ 28 h 28"/>
                  <a:gd name="T58" fmla="*/ 177 w 361"/>
                  <a:gd name="T5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61" h="28">
                    <a:moveTo>
                      <a:pt x="177" y="28"/>
                    </a:moveTo>
                    <a:lnTo>
                      <a:pt x="177" y="28"/>
                    </a:lnTo>
                    <a:lnTo>
                      <a:pt x="99" y="28"/>
                    </a:lnTo>
                    <a:lnTo>
                      <a:pt x="22" y="26"/>
                    </a:lnTo>
                    <a:lnTo>
                      <a:pt x="22" y="26"/>
                    </a:lnTo>
                    <a:lnTo>
                      <a:pt x="15" y="26"/>
                    </a:lnTo>
                    <a:lnTo>
                      <a:pt x="7" y="22"/>
                    </a:lnTo>
                    <a:lnTo>
                      <a:pt x="2" y="19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0" y="9"/>
                    </a:lnTo>
                    <a:lnTo>
                      <a:pt x="0" y="6"/>
                    </a:lnTo>
                    <a:lnTo>
                      <a:pt x="3" y="4"/>
                    </a:lnTo>
                    <a:lnTo>
                      <a:pt x="5" y="2"/>
                    </a:lnTo>
                    <a:lnTo>
                      <a:pt x="13" y="0"/>
                    </a:lnTo>
                    <a:lnTo>
                      <a:pt x="22" y="0"/>
                    </a:lnTo>
                    <a:lnTo>
                      <a:pt x="22" y="0"/>
                    </a:lnTo>
                    <a:lnTo>
                      <a:pt x="335" y="2"/>
                    </a:lnTo>
                    <a:lnTo>
                      <a:pt x="335" y="2"/>
                    </a:lnTo>
                    <a:lnTo>
                      <a:pt x="340" y="2"/>
                    </a:lnTo>
                    <a:lnTo>
                      <a:pt x="348" y="6"/>
                    </a:lnTo>
                    <a:lnTo>
                      <a:pt x="361" y="15"/>
                    </a:lnTo>
                    <a:lnTo>
                      <a:pt x="361" y="15"/>
                    </a:lnTo>
                    <a:lnTo>
                      <a:pt x="348" y="22"/>
                    </a:lnTo>
                    <a:lnTo>
                      <a:pt x="340" y="24"/>
                    </a:lnTo>
                    <a:lnTo>
                      <a:pt x="335" y="26"/>
                    </a:lnTo>
                    <a:lnTo>
                      <a:pt x="335" y="26"/>
                    </a:lnTo>
                    <a:lnTo>
                      <a:pt x="256" y="28"/>
                    </a:lnTo>
                    <a:lnTo>
                      <a:pt x="177" y="28"/>
                    </a:lnTo>
                    <a:lnTo>
                      <a:pt x="177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9" name="Freeform 327"/>
              <p:cNvSpPr>
                <a:spLocks/>
              </p:cNvSpPr>
              <p:nvPr/>
            </p:nvSpPr>
            <p:spPr bwMode="auto">
              <a:xfrm>
                <a:off x="10594975" y="5241925"/>
                <a:ext cx="288925" cy="17463"/>
              </a:xfrm>
              <a:custGeom>
                <a:avLst/>
                <a:gdLst>
                  <a:gd name="T0" fmla="*/ 181 w 363"/>
                  <a:gd name="T1" fmla="*/ 0 h 23"/>
                  <a:gd name="T2" fmla="*/ 181 w 363"/>
                  <a:gd name="T3" fmla="*/ 0 h 23"/>
                  <a:gd name="T4" fmla="*/ 262 w 363"/>
                  <a:gd name="T5" fmla="*/ 0 h 23"/>
                  <a:gd name="T6" fmla="*/ 340 w 363"/>
                  <a:gd name="T7" fmla="*/ 0 h 23"/>
                  <a:gd name="T8" fmla="*/ 340 w 363"/>
                  <a:gd name="T9" fmla="*/ 0 h 23"/>
                  <a:gd name="T10" fmla="*/ 346 w 363"/>
                  <a:gd name="T11" fmla="*/ 2 h 23"/>
                  <a:gd name="T12" fmla="*/ 352 w 363"/>
                  <a:gd name="T13" fmla="*/ 6 h 23"/>
                  <a:gd name="T14" fmla="*/ 363 w 363"/>
                  <a:gd name="T15" fmla="*/ 12 h 23"/>
                  <a:gd name="T16" fmla="*/ 363 w 363"/>
                  <a:gd name="T17" fmla="*/ 12 h 23"/>
                  <a:gd name="T18" fmla="*/ 352 w 363"/>
                  <a:gd name="T19" fmla="*/ 19 h 23"/>
                  <a:gd name="T20" fmla="*/ 346 w 363"/>
                  <a:gd name="T21" fmla="*/ 21 h 23"/>
                  <a:gd name="T22" fmla="*/ 340 w 363"/>
                  <a:gd name="T23" fmla="*/ 23 h 23"/>
                  <a:gd name="T24" fmla="*/ 340 w 363"/>
                  <a:gd name="T25" fmla="*/ 23 h 23"/>
                  <a:gd name="T26" fmla="*/ 20 w 363"/>
                  <a:gd name="T27" fmla="*/ 23 h 23"/>
                  <a:gd name="T28" fmla="*/ 20 w 363"/>
                  <a:gd name="T29" fmla="*/ 23 h 23"/>
                  <a:gd name="T30" fmla="*/ 17 w 363"/>
                  <a:gd name="T31" fmla="*/ 21 h 23"/>
                  <a:gd name="T32" fmla="*/ 11 w 363"/>
                  <a:gd name="T33" fmla="*/ 19 h 23"/>
                  <a:gd name="T34" fmla="*/ 0 w 363"/>
                  <a:gd name="T35" fmla="*/ 12 h 23"/>
                  <a:gd name="T36" fmla="*/ 0 w 363"/>
                  <a:gd name="T37" fmla="*/ 12 h 23"/>
                  <a:gd name="T38" fmla="*/ 11 w 363"/>
                  <a:gd name="T39" fmla="*/ 4 h 23"/>
                  <a:gd name="T40" fmla="*/ 17 w 363"/>
                  <a:gd name="T41" fmla="*/ 2 h 23"/>
                  <a:gd name="T42" fmla="*/ 20 w 363"/>
                  <a:gd name="T43" fmla="*/ 0 h 23"/>
                  <a:gd name="T44" fmla="*/ 20 w 363"/>
                  <a:gd name="T45" fmla="*/ 0 h 23"/>
                  <a:gd name="T46" fmla="*/ 181 w 363"/>
                  <a:gd name="T47" fmla="*/ 0 h 23"/>
                  <a:gd name="T48" fmla="*/ 181 w 363"/>
                  <a:gd name="T4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63" h="23">
                    <a:moveTo>
                      <a:pt x="181" y="0"/>
                    </a:moveTo>
                    <a:lnTo>
                      <a:pt x="181" y="0"/>
                    </a:lnTo>
                    <a:lnTo>
                      <a:pt x="262" y="0"/>
                    </a:lnTo>
                    <a:lnTo>
                      <a:pt x="340" y="0"/>
                    </a:lnTo>
                    <a:lnTo>
                      <a:pt x="340" y="0"/>
                    </a:lnTo>
                    <a:lnTo>
                      <a:pt x="346" y="2"/>
                    </a:lnTo>
                    <a:lnTo>
                      <a:pt x="352" y="6"/>
                    </a:lnTo>
                    <a:lnTo>
                      <a:pt x="363" y="12"/>
                    </a:lnTo>
                    <a:lnTo>
                      <a:pt x="363" y="12"/>
                    </a:lnTo>
                    <a:lnTo>
                      <a:pt x="352" y="19"/>
                    </a:lnTo>
                    <a:lnTo>
                      <a:pt x="346" y="21"/>
                    </a:lnTo>
                    <a:lnTo>
                      <a:pt x="340" y="23"/>
                    </a:lnTo>
                    <a:lnTo>
                      <a:pt x="340" y="23"/>
                    </a:lnTo>
                    <a:lnTo>
                      <a:pt x="20" y="23"/>
                    </a:lnTo>
                    <a:lnTo>
                      <a:pt x="20" y="23"/>
                    </a:lnTo>
                    <a:lnTo>
                      <a:pt x="17" y="21"/>
                    </a:lnTo>
                    <a:lnTo>
                      <a:pt x="11" y="19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11" y="4"/>
                    </a:lnTo>
                    <a:lnTo>
                      <a:pt x="17" y="2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181" y="0"/>
                    </a:lnTo>
                    <a:lnTo>
                      <a:pt x="18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0" name="Freeform 328"/>
              <p:cNvSpPr>
                <a:spLocks/>
              </p:cNvSpPr>
              <p:nvPr/>
            </p:nvSpPr>
            <p:spPr bwMode="auto">
              <a:xfrm>
                <a:off x="10690225" y="5335588"/>
                <a:ext cx="193675" cy="20638"/>
              </a:xfrm>
              <a:custGeom>
                <a:avLst/>
                <a:gdLst>
                  <a:gd name="T0" fmla="*/ 121 w 243"/>
                  <a:gd name="T1" fmla="*/ 26 h 26"/>
                  <a:gd name="T2" fmla="*/ 121 w 243"/>
                  <a:gd name="T3" fmla="*/ 26 h 26"/>
                  <a:gd name="T4" fmla="*/ 73 w 243"/>
                  <a:gd name="T5" fmla="*/ 26 h 26"/>
                  <a:gd name="T6" fmla="*/ 22 w 243"/>
                  <a:gd name="T7" fmla="*/ 25 h 26"/>
                  <a:gd name="T8" fmla="*/ 22 w 243"/>
                  <a:gd name="T9" fmla="*/ 25 h 26"/>
                  <a:gd name="T10" fmla="*/ 16 w 243"/>
                  <a:gd name="T11" fmla="*/ 25 h 26"/>
                  <a:gd name="T12" fmla="*/ 11 w 243"/>
                  <a:gd name="T13" fmla="*/ 21 h 26"/>
                  <a:gd name="T14" fmla="*/ 0 w 243"/>
                  <a:gd name="T15" fmla="*/ 13 h 26"/>
                  <a:gd name="T16" fmla="*/ 0 w 243"/>
                  <a:gd name="T17" fmla="*/ 13 h 26"/>
                  <a:gd name="T18" fmla="*/ 11 w 243"/>
                  <a:gd name="T19" fmla="*/ 6 h 26"/>
                  <a:gd name="T20" fmla="*/ 18 w 243"/>
                  <a:gd name="T21" fmla="*/ 2 h 26"/>
                  <a:gd name="T22" fmla="*/ 24 w 243"/>
                  <a:gd name="T23" fmla="*/ 2 h 26"/>
                  <a:gd name="T24" fmla="*/ 24 w 243"/>
                  <a:gd name="T25" fmla="*/ 2 h 26"/>
                  <a:gd name="T26" fmla="*/ 121 w 243"/>
                  <a:gd name="T27" fmla="*/ 0 h 26"/>
                  <a:gd name="T28" fmla="*/ 219 w 243"/>
                  <a:gd name="T29" fmla="*/ 2 h 26"/>
                  <a:gd name="T30" fmla="*/ 219 w 243"/>
                  <a:gd name="T31" fmla="*/ 2 h 26"/>
                  <a:gd name="T32" fmla="*/ 224 w 243"/>
                  <a:gd name="T33" fmla="*/ 2 h 26"/>
                  <a:gd name="T34" fmla="*/ 230 w 243"/>
                  <a:gd name="T35" fmla="*/ 6 h 26"/>
                  <a:gd name="T36" fmla="*/ 243 w 243"/>
                  <a:gd name="T37" fmla="*/ 13 h 26"/>
                  <a:gd name="T38" fmla="*/ 243 w 243"/>
                  <a:gd name="T39" fmla="*/ 13 h 26"/>
                  <a:gd name="T40" fmla="*/ 230 w 243"/>
                  <a:gd name="T41" fmla="*/ 21 h 26"/>
                  <a:gd name="T42" fmla="*/ 224 w 243"/>
                  <a:gd name="T43" fmla="*/ 25 h 26"/>
                  <a:gd name="T44" fmla="*/ 217 w 243"/>
                  <a:gd name="T45" fmla="*/ 25 h 26"/>
                  <a:gd name="T46" fmla="*/ 217 w 243"/>
                  <a:gd name="T47" fmla="*/ 25 h 26"/>
                  <a:gd name="T48" fmla="*/ 170 w 243"/>
                  <a:gd name="T49" fmla="*/ 26 h 26"/>
                  <a:gd name="T50" fmla="*/ 121 w 243"/>
                  <a:gd name="T51" fmla="*/ 26 h 26"/>
                  <a:gd name="T52" fmla="*/ 121 w 243"/>
                  <a:gd name="T53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43" h="26">
                    <a:moveTo>
                      <a:pt x="121" y="26"/>
                    </a:moveTo>
                    <a:lnTo>
                      <a:pt x="121" y="26"/>
                    </a:lnTo>
                    <a:lnTo>
                      <a:pt x="73" y="26"/>
                    </a:lnTo>
                    <a:lnTo>
                      <a:pt x="22" y="25"/>
                    </a:lnTo>
                    <a:lnTo>
                      <a:pt x="22" y="25"/>
                    </a:lnTo>
                    <a:lnTo>
                      <a:pt x="16" y="25"/>
                    </a:lnTo>
                    <a:lnTo>
                      <a:pt x="11" y="21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11" y="6"/>
                    </a:lnTo>
                    <a:lnTo>
                      <a:pt x="18" y="2"/>
                    </a:lnTo>
                    <a:lnTo>
                      <a:pt x="24" y="2"/>
                    </a:lnTo>
                    <a:lnTo>
                      <a:pt x="24" y="2"/>
                    </a:lnTo>
                    <a:lnTo>
                      <a:pt x="121" y="0"/>
                    </a:lnTo>
                    <a:lnTo>
                      <a:pt x="219" y="2"/>
                    </a:lnTo>
                    <a:lnTo>
                      <a:pt x="219" y="2"/>
                    </a:lnTo>
                    <a:lnTo>
                      <a:pt x="224" y="2"/>
                    </a:lnTo>
                    <a:lnTo>
                      <a:pt x="230" y="6"/>
                    </a:lnTo>
                    <a:lnTo>
                      <a:pt x="243" y="13"/>
                    </a:lnTo>
                    <a:lnTo>
                      <a:pt x="243" y="13"/>
                    </a:lnTo>
                    <a:lnTo>
                      <a:pt x="230" y="21"/>
                    </a:lnTo>
                    <a:lnTo>
                      <a:pt x="224" y="25"/>
                    </a:lnTo>
                    <a:lnTo>
                      <a:pt x="217" y="25"/>
                    </a:lnTo>
                    <a:lnTo>
                      <a:pt x="217" y="25"/>
                    </a:lnTo>
                    <a:lnTo>
                      <a:pt x="170" y="26"/>
                    </a:lnTo>
                    <a:lnTo>
                      <a:pt x="121" y="26"/>
                    </a:lnTo>
                    <a:lnTo>
                      <a:pt x="121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" name="Freeform 329"/>
              <p:cNvSpPr>
                <a:spLocks/>
              </p:cNvSpPr>
              <p:nvPr/>
            </p:nvSpPr>
            <p:spPr bwMode="auto">
              <a:xfrm>
                <a:off x="10594975" y="5289550"/>
                <a:ext cx="192088" cy="17463"/>
              </a:xfrm>
              <a:custGeom>
                <a:avLst/>
                <a:gdLst>
                  <a:gd name="T0" fmla="*/ 120 w 241"/>
                  <a:gd name="T1" fmla="*/ 23 h 23"/>
                  <a:gd name="T2" fmla="*/ 120 w 241"/>
                  <a:gd name="T3" fmla="*/ 23 h 23"/>
                  <a:gd name="T4" fmla="*/ 69 w 241"/>
                  <a:gd name="T5" fmla="*/ 23 h 23"/>
                  <a:gd name="T6" fmla="*/ 19 w 241"/>
                  <a:gd name="T7" fmla="*/ 23 h 23"/>
                  <a:gd name="T8" fmla="*/ 19 w 241"/>
                  <a:gd name="T9" fmla="*/ 23 h 23"/>
                  <a:gd name="T10" fmla="*/ 15 w 241"/>
                  <a:gd name="T11" fmla="*/ 21 h 23"/>
                  <a:gd name="T12" fmla="*/ 9 w 241"/>
                  <a:gd name="T13" fmla="*/ 19 h 23"/>
                  <a:gd name="T14" fmla="*/ 0 w 241"/>
                  <a:gd name="T15" fmla="*/ 11 h 23"/>
                  <a:gd name="T16" fmla="*/ 0 w 241"/>
                  <a:gd name="T17" fmla="*/ 11 h 23"/>
                  <a:gd name="T18" fmla="*/ 9 w 241"/>
                  <a:gd name="T19" fmla="*/ 4 h 23"/>
                  <a:gd name="T20" fmla="*/ 15 w 241"/>
                  <a:gd name="T21" fmla="*/ 2 h 23"/>
                  <a:gd name="T22" fmla="*/ 19 w 241"/>
                  <a:gd name="T23" fmla="*/ 0 h 23"/>
                  <a:gd name="T24" fmla="*/ 19 w 241"/>
                  <a:gd name="T25" fmla="*/ 0 h 23"/>
                  <a:gd name="T26" fmla="*/ 121 w 241"/>
                  <a:gd name="T27" fmla="*/ 0 h 23"/>
                  <a:gd name="T28" fmla="*/ 223 w 241"/>
                  <a:gd name="T29" fmla="*/ 0 h 23"/>
                  <a:gd name="T30" fmla="*/ 223 w 241"/>
                  <a:gd name="T31" fmla="*/ 0 h 23"/>
                  <a:gd name="T32" fmla="*/ 226 w 241"/>
                  <a:gd name="T33" fmla="*/ 2 h 23"/>
                  <a:gd name="T34" fmla="*/ 232 w 241"/>
                  <a:gd name="T35" fmla="*/ 4 h 23"/>
                  <a:gd name="T36" fmla="*/ 241 w 241"/>
                  <a:gd name="T37" fmla="*/ 11 h 23"/>
                  <a:gd name="T38" fmla="*/ 241 w 241"/>
                  <a:gd name="T39" fmla="*/ 11 h 23"/>
                  <a:gd name="T40" fmla="*/ 232 w 241"/>
                  <a:gd name="T41" fmla="*/ 19 h 23"/>
                  <a:gd name="T42" fmla="*/ 226 w 241"/>
                  <a:gd name="T43" fmla="*/ 21 h 23"/>
                  <a:gd name="T44" fmla="*/ 223 w 241"/>
                  <a:gd name="T45" fmla="*/ 23 h 23"/>
                  <a:gd name="T46" fmla="*/ 223 w 241"/>
                  <a:gd name="T47" fmla="*/ 23 h 23"/>
                  <a:gd name="T48" fmla="*/ 170 w 241"/>
                  <a:gd name="T49" fmla="*/ 23 h 23"/>
                  <a:gd name="T50" fmla="*/ 120 w 241"/>
                  <a:gd name="T51" fmla="*/ 23 h 23"/>
                  <a:gd name="T52" fmla="*/ 120 w 241"/>
                  <a:gd name="T5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41" h="23">
                    <a:moveTo>
                      <a:pt x="120" y="23"/>
                    </a:moveTo>
                    <a:lnTo>
                      <a:pt x="120" y="23"/>
                    </a:lnTo>
                    <a:lnTo>
                      <a:pt x="69" y="23"/>
                    </a:lnTo>
                    <a:lnTo>
                      <a:pt x="19" y="23"/>
                    </a:lnTo>
                    <a:lnTo>
                      <a:pt x="19" y="23"/>
                    </a:lnTo>
                    <a:lnTo>
                      <a:pt x="15" y="21"/>
                    </a:lnTo>
                    <a:lnTo>
                      <a:pt x="9" y="19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9" y="4"/>
                    </a:lnTo>
                    <a:lnTo>
                      <a:pt x="15" y="2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21" y="0"/>
                    </a:lnTo>
                    <a:lnTo>
                      <a:pt x="223" y="0"/>
                    </a:lnTo>
                    <a:lnTo>
                      <a:pt x="223" y="0"/>
                    </a:lnTo>
                    <a:lnTo>
                      <a:pt x="226" y="2"/>
                    </a:lnTo>
                    <a:lnTo>
                      <a:pt x="232" y="4"/>
                    </a:lnTo>
                    <a:lnTo>
                      <a:pt x="241" y="11"/>
                    </a:lnTo>
                    <a:lnTo>
                      <a:pt x="241" y="11"/>
                    </a:lnTo>
                    <a:lnTo>
                      <a:pt x="232" y="19"/>
                    </a:lnTo>
                    <a:lnTo>
                      <a:pt x="226" y="21"/>
                    </a:lnTo>
                    <a:lnTo>
                      <a:pt x="223" y="23"/>
                    </a:lnTo>
                    <a:lnTo>
                      <a:pt x="223" y="23"/>
                    </a:lnTo>
                    <a:lnTo>
                      <a:pt x="170" y="23"/>
                    </a:lnTo>
                    <a:lnTo>
                      <a:pt x="120" y="23"/>
                    </a:lnTo>
                    <a:lnTo>
                      <a:pt x="120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2" name="Freeform 330"/>
              <p:cNvSpPr>
                <a:spLocks/>
              </p:cNvSpPr>
              <p:nvPr/>
            </p:nvSpPr>
            <p:spPr bwMode="auto">
              <a:xfrm>
                <a:off x="10672763" y="5383213"/>
                <a:ext cx="133350" cy="22225"/>
              </a:xfrm>
              <a:custGeom>
                <a:avLst/>
                <a:gdLst>
                  <a:gd name="T0" fmla="*/ 84 w 169"/>
                  <a:gd name="T1" fmla="*/ 26 h 28"/>
                  <a:gd name="T2" fmla="*/ 84 w 169"/>
                  <a:gd name="T3" fmla="*/ 26 h 28"/>
                  <a:gd name="T4" fmla="*/ 51 w 169"/>
                  <a:gd name="T5" fmla="*/ 28 h 28"/>
                  <a:gd name="T6" fmla="*/ 19 w 169"/>
                  <a:gd name="T7" fmla="*/ 26 h 28"/>
                  <a:gd name="T8" fmla="*/ 19 w 169"/>
                  <a:gd name="T9" fmla="*/ 26 h 28"/>
                  <a:gd name="T10" fmla="*/ 13 w 169"/>
                  <a:gd name="T11" fmla="*/ 24 h 28"/>
                  <a:gd name="T12" fmla="*/ 9 w 169"/>
                  <a:gd name="T13" fmla="*/ 23 h 28"/>
                  <a:gd name="T14" fmla="*/ 0 w 169"/>
                  <a:gd name="T15" fmla="*/ 15 h 28"/>
                  <a:gd name="T16" fmla="*/ 0 w 169"/>
                  <a:gd name="T17" fmla="*/ 15 h 28"/>
                  <a:gd name="T18" fmla="*/ 9 w 169"/>
                  <a:gd name="T19" fmla="*/ 6 h 28"/>
                  <a:gd name="T20" fmla="*/ 13 w 169"/>
                  <a:gd name="T21" fmla="*/ 2 h 28"/>
                  <a:gd name="T22" fmla="*/ 19 w 169"/>
                  <a:gd name="T23" fmla="*/ 2 h 28"/>
                  <a:gd name="T24" fmla="*/ 19 w 169"/>
                  <a:gd name="T25" fmla="*/ 2 h 28"/>
                  <a:gd name="T26" fmla="*/ 82 w 169"/>
                  <a:gd name="T27" fmla="*/ 0 h 28"/>
                  <a:gd name="T28" fmla="*/ 146 w 169"/>
                  <a:gd name="T29" fmla="*/ 2 h 28"/>
                  <a:gd name="T30" fmla="*/ 146 w 169"/>
                  <a:gd name="T31" fmla="*/ 2 h 28"/>
                  <a:gd name="T32" fmla="*/ 152 w 169"/>
                  <a:gd name="T33" fmla="*/ 2 h 28"/>
                  <a:gd name="T34" fmla="*/ 157 w 169"/>
                  <a:gd name="T35" fmla="*/ 6 h 28"/>
                  <a:gd name="T36" fmla="*/ 169 w 169"/>
                  <a:gd name="T37" fmla="*/ 13 h 28"/>
                  <a:gd name="T38" fmla="*/ 169 w 169"/>
                  <a:gd name="T39" fmla="*/ 13 h 28"/>
                  <a:gd name="T40" fmla="*/ 157 w 169"/>
                  <a:gd name="T41" fmla="*/ 21 h 28"/>
                  <a:gd name="T42" fmla="*/ 152 w 169"/>
                  <a:gd name="T43" fmla="*/ 24 h 28"/>
                  <a:gd name="T44" fmla="*/ 146 w 169"/>
                  <a:gd name="T45" fmla="*/ 26 h 28"/>
                  <a:gd name="T46" fmla="*/ 146 w 169"/>
                  <a:gd name="T47" fmla="*/ 26 h 28"/>
                  <a:gd name="T48" fmla="*/ 114 w 169"/>
                  <a:gd name="T49" fmla="*/ 28 h 28"/>
                  <a:gd name="T50" fmla="*/ 84 w 169"/>
                  <a:gd name="T51" fmla="*/ 26 h 28"/>
                  <a:gd name="T52" fmla="*/ 84 w 169"/>
                  <a:gd name="T53" fmla="*/ 2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69" h="28">
                    <a:moveTo>
                      <a:pt x="84" y="26"/>
                    </a:moveTo>
                    <a:lnTo>
                      <a:pt x="84" y="26"/>
                    </a:lnTo>
                    <a:lnTo>
                      <a:pt x="51" y="28"/>
                    </a:lnTo>
                    <a:lnTo>
                      <a:pt x="19" y="26"/>
                    </a:lnTo>
                    <a:lnTo>
                      <a:pt x="19" y="26"/>
                    </a:lnTo>
                    <a:lnTo>
                      <a:pt x="13" y="24"/>
                    </a:lnTo>
                    <a:lnTo>
                      <a:pt x="9" y="23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9" y="6"/>
                    </a:lnTo>
                    <a:lnTo>
                      <a:pt x="13" y="2"/>
                    </a:lnTo>
                    <a:lnTo>
                      <a:pt x="19" y="2"/>
                    </a:lnTo>
                    <a:lnTo>
                      <a:pt x="19" y="2"/>
                    </a:lnTo>
                    <a:lnTo>
                      <a:pt x="82" y="0"/>
                    </a:lnTo>
                    <a:lnTo>
                      <a:pt x="146" y="2"/>
                    </a:lnTo>
                    <a:lnTo>
                      <a:pt x="146" y="2"/>
                    </a:lnTo>
                    <a:lnTo>
                      <a:pt x="152" y="2"/>
                    </a:lnTo>
                    <a:lnTo>
                      <a:pt x="157" y="6"/>
                    </a:lnTo>
                    <a:lnTo>
                      <a:pt x="169" y="13"/>
                    </a:lnTo>
                    <a:lnTo>
                      <a:pt x="169" y="13"/>
                    </a:lnTo>
                    <a:lnTo>
                      <a:pt x="157" y="21"/>
                    </a:lnTo>
                    <a:lnTo>
                      <a:pt x="152" y="24"/>
                    </a:lnTo>
                    <a:lnTo>
                      <a:pt x="146" y="26"/>
                    </a:lnTo>
                    <a:lnTo>
                      <a:pt x="146" y="26"/>
                    </a:lnTo>
                    <a:lnTo>
                      <a:pt x="114" y="28"/>
                    </a:lnTo>
                    <a:lnTo>
                      <a:pt x="84" y="26"/>
                    </a:lnTo>
                    <a:lnTo>
                      <a:pt x="84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3" name="Freeform 331"/>
              <p:cNvSpPr>
                <a:spLocks/>
              </p:cNvSpPr>
              <p:nvPr/>
            </p:nvSpPr>
            <p:spPr bwMode="auto">
              <a:xfrm>
                <a:off x="10596563" y="5480050"/>
                <a:ext cx="74613" cy="20638"/>
              </a:xfrm>
              <a:custGeom>
                <a:avLst/>
                <a:gdLst>
                  <a:gd name="T0" fmla="*/ 46 w 93"/>
                  <a:gd name="T1" fmla="*/ 24 h 26"/>
                  <a:gd name="T2" fmla="*/ 46 w 93"/>
                  <a:gd name="T3" fmla="*/ 24 h 26"/>
                  <a:gd name="T4" fmla="*/ 28 w 93"/>
                  <a:gd name="T5" fmla="*/ 24 h 26"/>
                  <a:gd name="T6" fmla="*/ 9 w 93"/>
                  <a:gd name="T7" fmla="*/ 24 h 26"/>
                  <a:gd name="T8" fmla="*/ 9 w 93"/>
                  <a:gd name="T9" fmla="*/ 24 h 26"/>
                  <a:gd name="T10" fmla="*/ 7 w 93"/>
                  <a:gd name="T11" fmla="*/ 22 h 26"/>
                  <a:gd name="T12" fmla="*/ 3 w 93"/>
                  <a:gd name="T13" fmla="*/ 20 h 26"/>
                  <a:gd name="T14" fmla="*/ 0 w 93"/>
                  <a:gd name="T15" fmla="*/ 17 h 26"/>
                  <a:gd name="T16" fmla="*/ 0 w 93"/>
                  <a:gd name="T17" fmla="*/ 13 h 26"/>
                  <a:gd name="T18" fmla="*/ 0 w 93"/>
                  <a:gd name="T19" fmla="*/ 13 h 26"/>
                  <a:gd name="T20" fmla="*/ 0 w 93"/>
                  <a:gd name="T21" fmla="*/ 9 h 26"/>
                  <a:gd name="T22" fmla="*/ 3 w 93"/>
                  <a:gd name="T23" fmla="*/ 5 h 26"/>
                  <a:gd name="T24" fmla="*/ 5 w 93"/>
                  <a:gd name="T25" fmla="*/ 2 h 26"/>
                  <a:gd name="T26" fmla="*/ 9 w 93"/>
                  <a:gd name="T27" fmla="*/ 2 h 26"/>
                  <a:gd name="T28" fmla="*/ 9 w 93"/>
                  <a:gd name="T29" fmla="*/ 2 h 26"/>
                  <a:gd name="T30" fmla="*/ 45 w 93"/>
                  <a:gd name="T31" fmla="*/ 0 h 26"/>
                  <a:gd name="T32" fmla="*/ 82 w 93"/>
                  <a:gd name="T33" fmla="*/ 2 h 26"/>
                  <a:gd name="T34" fmla="*/ 82 w 93"/>
                  <a:gd name="T35" fmla="*/ 2 h 26"/>
                  <a:gd name="T36" fmla="*/ 86 w 93"/>
                  <a:gd name="T37" fmla="*/ 2 h 26"/>
                  <a:gd name="T38" fmla="*/ 88 w 93"/>
                  <a:gd name="T39" fmla="*/ 5 h 26"/>
                  <a:gd name="T40" fmla="*/ 93 w 93"/>
                  <a:gd name="T41" fmla="*/ 13 h 26"/>
                  <a:gd name="T42" fmla="*/ 93 w 93"/>
                  <a:gd name="T43" fmla="*/ 13 h 26"/>
                  <a:gd name="T44" fmla="*/ 88 w 93"/>
                  <a:gd name="T45" fmla="*/ 19 h 26"/>
                  <a:gd name="T46" fmla="*/ 84 w 93"/>
                  <a:gd name="T47" fmla="*/ 22 h 26"/>
                  <a:gd name="T48" fmla="*/ 80 w 93"/>
                  <a:gd name="T49" fmla="*/ 24 h 26"/>
                  <a:gd name="T50" fmla="*/ 80 w 93"/>
                  <a:gd name="T51" fmla="*/ 24 h 26"/>
                  <a:gd name="T52" fmla="*/ 63 w 93"/>
                  <a:gd name="T53" fmla="*/ 26 h 26"/>
                  <a:gd name="T54" fmla="*/ 46 w 93"/>
                  <a:gd name="T55" fmla="*/ 24 h 26"/>
                  <a:gd name="T56" fmla="*/ 46 w 93"/>
                  <a:gd name="T57" fmla="*/ 24 h 26"/>
                  <a:gd name="T58" fmla="*/ 46 w 93"/>
                  <a:gd name="T59" fmla="*/ 24 h 26"/>
                  <a:gd name="T60" fmla="*/ 46 w 93"/>
                  <a:gd name="T61" fmla="*/ 2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93" h="26">
                    <a:moveTo>
                      <a:pt x="46" y="24"/>
                    </a:moveTo>
                    <a:lnTo>
                      <a:pt x="46" y="24"/>
                    </a:lnTo>
                    <a:lnTo>
                      <a:pt x="28" y="24"/>
                    </a:lnTo>
                    <a:lnTo>
                      <a:pt x="9" y="24"/>
                    </a:lnTo>
                    <a:lnTo>
                      <a:pt x="9" y="24"/>
                    </a:lnTo>
                    <a:lnTo>
                      <a:pt x="7" y="22"/>
                    </a:lnTo>
                    <a:lnTo>
                      <a:pt x="3" y="20"/>
                    </a:lnTo>
                    <a:lnTo>
                      <a:pt x="0" y="17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0" y="9"/>
                    </a:lnTo>
                    <a:lnTo>
                      <a:pt x="3" y="5"/>
                    </a:lnTo>
                    <a:lnTo>
                      <a:pt x="5" y="2"/>
                    </a:lnTo>
                    <a:lnTo>
                      <a:pt x="9" y="2"/>
                    </a:lnTo>
                    <a:lnTo>
                      <a:pt x="9" y="2"/>
                    </a:lnTo>
                    <a:lnTo>
                      <a:pt x="45" y="0"/>
                    </a:lnTo>
                    <a:lnTo>
                      <a:pt x="82" y="2"/>
                    </a:lnTo>
                    <a:lnTo>
                      <a:pt x="82" y="2"/>
                    </a:lnTo>
                    <a:lnTo>
                      <a:pt x="86" y="2"/>
                    </a:lnTo>
                    <a:lnTo>
                      <a:pt x="88" y="5"/>
                    </a:lnTo>
                    <a:lnTo>
                      <a:pt x="93" y="13"/>
                    </a:lnTo>
                    <a:lnTo>
                      <a:pt x="93" y="13"/>
                    </a:lnTo>
                    <a:lnTo>
                      <a:pt x="88" y="19"/>
                    </a:lnTo>
                    <a:lnTo>
                      <a:pt x="84" y="22"/>
                    </a:lnTo>
                    <a:lnTo>
                      <a:pt x="80" y="24"/>
                    </a:lnTo>
                    <a:lnTo>
                      <a:pt x="80" y="24"/>
                    </a:lnTo>
                    <a:lnTo>
                      <a:pt x="63" y="26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46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4" name="Freeform 332"/>
              <p:cNvSpPr>
                <a:spLocks/>
              </p:cNvSpPr>
              <p:nvPr/>
            </p:nvSpPr>
            <p:spPr bwMode="auto">
              <a:xfrm>
                <a:off x="10815638" y="5289550"/>
                <a:ext cx="68263" cy="17463"/>
              </a:xfrm>
              <a:custGeom>
                <a:avLst/>
                <a:gdLst>
                  <a:gd name="T0" fmla="*/ 41 w 86"/>
                  <a:gd name="T1" fmla="*/ 23 h 23"/>
                  <a:gd name="T2" fmla="*/ 41 w 86"/>
                  <a:gd name="T3" fmla="*/ 23 h 23"/>
                  <a:gd name="T4" fmla="*/ 26 w 86"/>
                  <a:gd name="T5" fmla="*/ 23 h 23"/>
                  <a:gd name="T6" fmla="*/ 11 w 86"/>
                  <a:gd name="T7" fmla="*/ 23 h 23"/>
                  <a:gd name="T8" fmla="*/ 11 w 86"/>
                  <a:gd name="T9" fmla="*/ 23 h 23"/>
                  <a:gd name="T10" fmla="*/ 9 w 86"/>
                  <a:gd name="T11" fmla="*/ 21 h 23"/>
                  <a:gd name="T12" fmla="*/ 5 w 86"/>
                  <a:gd name="T13" fmla="*/ 17 h 23"/>
                  <a:gd name="T14" fmla="*/ 0 w 86"/>
                  <a:gd name="T15" fmla="*/ 11 h 23"/>
                  <a:gd name="T16" fmla="*/ 0 w 86"/>
                  <a:gd name="T17" fmla="*/ 11 h 23"/>
                  <a:gd name="T18" fmla="*/ 5 w 86"/>
                  <a:gd name="T19" fmla="*/ 4 h 23"/>
                  <a:gd name="T20" fmla="*/ 9 w 86"/>
                  <a:gd name="T21" fmla="*/ 2 h 23"/>
                  <a:gd name="T22" fmla="*/ 11 w 86"/>
                  <a:gd name="T23" fmla="*/ 0 h 23"/>
                  <a:gd name="T24" fmla="*/ 11 w 86"/>
                  <a:gd name="T25" fmla="*/ 0 h 23"/>
                  <a:gd name="T26" fmla="*/ 43 w 86"/>
                  <a:gd name="T27" fmla="*/ 0 h 23"/>
                  <a:gd name="T28" fmla="*/ 73 w 86"/>
                  <a:gd name="T29" fmla="*/ 0 h 23"/>
                  <a:gd name="T30" fmla="*/ 73 w 86"/>
                  <a:gd name="T31" fmla="*/ 0 h 23"/>
                  <a:gd name="T32" fmla="*/ 77 w 86"/>
                  <a:gd name="T33" fmla="*/ 2 h 23"/>
                  <a:gd name="T34" fmla="*/ 78 w 86"/>
                  <a:gd name="T35" fmla="*/ 4 h 23"/>
                  <a:gd name="T36" fmla="*/ 86 w 86"/>
                  <a:gd name="T37" fmla="*/ 11 h 23"/>
                  <a:gd name="T38" fmla="*/ 86 w 86"/>
                  <a:gd name="T39" fmla="*/ 11 h 23"/>
                  <a:gd name="T40" fmla="*/ 80 w 86"/>
                  <a:gd name="T41" fmla="*/ 17 h 23"/>
                  <a:gd name="T42" fmla="*/ 77 w 86"/>
                  <a:gd name="T43" fmla="*/ 21 h 23"/>
                  <a:gd name="T44" fmla="*/ 73 w 86"/>
                  <a:gd name="T45" fmla="*/ 23 h 23"/>
                  <a:gd name="T46" fmla="*/ 73 w 86"/>
                  <a:gd name="T47" fmla="*/ 23 h 23"/>
                  <a:gd name="T48" fmla="*/ 58 w 86"/>
                  <a:gd name="T49" fmla="*/ 23 h 23"/>
                  <a:gd name="T50" fmla="*/ 41 w 86"/>
                  <a:gd name="T51" fmla="*/ 23 h 23"/>
                  <a:gd name="T52" fmla="*/ 41 w 86"/>
                  <a:gd name="T5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6" h="23">
                    <a:moveTo>
                      <a:pt x="41" y="23"/>
                    </a:moveTo>
                    <a:lnTo>
                      <a:pt x="41" y="23"/>
                    </a:lnTo>
                    <a:lnTo>
                      <a:pt x="26" y="23"/>
                    </a:lnTo>
                    <a:lnTo>
                      <a:pt x="11" y="23"/>
                    </a:lnTo>
                    <a:lnTo>
                      <a:pt x="11" y="23"/>
                    </a:lnTo>
                    <a:lnTo>
                      <a:pt x="9" y="21"/>
                    </a:lnTo>
                    <a:lnTo>
                      <a:pt x="5" y="17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5" y="4"/>
                    </a:lnTo>
                    <a:lnTo>
                      <a:pt x="9" y="2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43" y="0"/>
                    </a:lnTo>
                    <a:lnTo>
                      <a:pt x="73" y="0"/>
                    </a:lnTo>
                    <a:lnTo>
                      <a:pt x="73" y="0"/>
                    </a:lnTo>
                    <a:lnTo>
                      <a:pt x="77" y="2"/>
                    </a:lnTo>
                    <a:lnTo>
                      <a:pt x="78" y="4"/>
                    </a:lnTo>
                    <a:lnTo>
                      <a:pt x="86" y="11"/>
                    </a:lnTo>
                    <a:lnTo>
                      <a:pt x="86" y="11"/>
                    </a:lnTo>
                    <a:lnTo>
                      <a:pt x="80" y="17"/>
                    </a:lnTo>
                    <a:lnTo>
                      <a:pt x="77" y="21"/>
                    </a:lnTo>
                    <a:lnTo>
                      <a:pt x="73" y="23"/>
                    </a:lnTo>
                    <a:lnTo>
                      <a:pt x="73" y="23"/>
                    </a:lnTo>
                    <a:lnTo>
                      <a:pt x="58" y="23"/>
                    </a:lnTo>
                    <a:lnTo>
                      <a:pt x="41" y="23"/>
                    </a:lnTo>
                    <a:lnTo>
                      <a:pt x="41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5" name="Freeform 333"/>
              <p:cNvSpPr>
                <a:spLocks/>
              </p:cNvSpPr>
              <p:nvPr/>
            </p:nvSpPr>
            <p:spPr bwMode="auto">
              <a:xfrm>
                <a:off x="10594975" y="5335588"/>
                <a:ext cx="66675" cy="19050"/>
              </a:xfrm>
              <a:custGeom>
                <a:avLst/>
                <a:gdLst>
                  <a:gd name="T0" fmla="*/ 43 w 82"/>
                  <a:gd name="T1" fmla="*/ 2 h 25"/>
                  <a:gd name="T2" fmla="*/ 43 w 82"/>
                  <a:gd name="T3" fmla="*/ 2 h 25"/>
                  <a:gd name="T4" fmla="*/ 56 w 82"/>
                  <a:gd name="T5" fmla="*/ 0 h 25"/>
                  <a:gd name="T6" fmla="*/ 69 w 82"/>
                  <a:gd name="T7" fmla="*/ 2 h 25"/>
                  <a:gd name="T8" fmla="*/ 69 w 82"/>
                  <a:gd name="T9" fmla="*/ 2 h 25"/>
                  <a:gd name="T10" fmla="*/ 73 w 82"/>
                  <a:gd name="T11" fmla="*/ 4 h 25"/>
                  <a:gd name="T12" fmla="*/ 77 w 82"/>
                  <a:gd name="T13" fmla="*/ 8 h 25"/>
                  <a:gd name="T14" fmla="*/ 82 w 82"/>
                  <a:gd name="T15" fmla="*/ 13 h 25"/>
                  <a:gd name="T16" fmla="*/ 82 w 82"/>
                  <a:gd name="T17" fmla="*/ 13 h 25"/>
                  <a:gd name="T18" fmla="*/ 77 w 82"/>
                  <a:gd name="T19" fmla="*/ 21 h 25"/>
                  <a:gd name="T20" fmla="*/ 75 w 82"/>
                  <a:gd name="T21" fmla="*/ 23 h 25"/>
                  <a:gd name="T22" fmla="*/ 71 w 82"/>
                  <a:gd name="T23" fmla="*/ 25 h 25"/>
                  <a:gd name="T24" fmla="*/ 71 w 82"/>
                  <a:gd name="T25" fmla="*/ 25 h 25"/>
                  <a:gd name="T26" fmla="*/ 41 w 82"/>
                  <a:gd name="T27" fmla="*/ 25 h 25"/>
                  <a:gd name="T28" fmla="*/ 13 w 82"/>
                  <a:gd name="T29" fmla="*/ 25 h 25"/>
                  <a:gd name="T30" fmla="*/ 13 w 82"/>
                  <a:gd name="T31" fmla="*/ 25 h 25"/>
                  <a:gd name="T32" fmla="*/ 9 w 82"/>
                  <a:gd name="T33" fmla="*/ 23 h 25"/>
                  <a:gd name="T34" fmla="*/ 5 w 82"/>
                  <a:gd name="T35" fmla="*/ 21 h 25"/>
                  <a:gd name="T36" fmla="*/ 0 w 82"/>
                  <a:gd name="T37" fmla="*/ 13 h 25"/>
                  <a:gd name="T38" fmla="*/ 0 w 82"/>
                  <a:gd name="T39" fmla="*/ 13 h 25"/>
                  <a:gd name="T40" fmla="*/ 7 w 82"/>
                  <a:gd name="T41" fmla="*/ 8 h 25"/>
                  <a:gd name="T42" fmla="*/ 9 w 82"/>
                  <a:gd name="T43" fmla="*/ 4 h 25"/>
                  <a:gd name="T44" fmla="*/ 13 w 82"/>
                  <a:gd name="T45" fmla="*/ 2 h 25"/>
                  <a:gd name="T46" fmla="*/ 13 w 82"/>
                  <a:gd name="T47" fmla="*/ 2 h 25"/>
                  <a:gd name="T48" fmla="*/ 28 w 82"/>
                  <a:gd name="T49" fmla="*/ 0 h 25"/>
                  <a:gd name="T50" fmla="*/ 43 w 82"/>
                  <a:gd name="T51" fmla="*/ 2 h 25"/>
                  <a:gd name="T52" fmla="*/ 43 w 82"/>
                  <a:gd name="T53" fmla="*/ 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2" h="25">
                    <a:moveTo>
                      <a:pt x="43" y="2"/>
                    </a:moveTo>
                    <a:lnTo>
                      <a:pt x="43" y="2"/>
                    </a:lnTo>
                    <a:lnTo>
                      <a:pt x="56" y="0"/>
                    </a:lnTo>
                    <a:lnTo>
                      <a:pt x="69" y="2"/>
                    </a:lnTo>
                    <a:lnTo>
                      <a:pt x="69" y="2"/>
                    </a:lnTo>
                    <a:lnTo>
                      <a:pt x="73" y="4"/>
                    </a:lnTo>
                    <a:lnTo>
                      <a:pt x="77" y="8"/>
                    </a:lnTo>
                    <a:lnTo>
                      <a:pt x="82" y="13"/>
                    </a:lnTo>
                    <a:lnTo>
                      <a:pt x="82" y="13"/>
                    </a:lnTo>
                    <a:lnTo>
                      <a:pt x="77" y="21"/>
                    </a:lnTo>
                    <a:lnTo>
                      <a:pt x="75" y="23"/>
                    </a:lnTo>
                    <a:lnTo>
                      <a:pt x="71" y="25"/>
                    </a:lnTo>
                    <a:lnTo>
                      <a:pt x="71" y="25"/>
                    </a:lnTo>
                    <a:lnTo>
                      <a:pt x="41" y="25"/>
                    </a:lnTo>
                    <a:lnTo>
                      <a:pt x="13" y="25"/>
                    </a:lnTo>
                    <a:lnTo>
                      <a:pt x="13" y="25"/>
                    </a:lnTo>
                    <a:lnTo>
                      <a:pt x="9" y="23"/>
                    </a:lnTo>
                    <a:lnTo>
                      <a:pt x="5" y="21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7" y="8"/>
                    </a:lnTo>
                    <a:lnTo>
                      <a:pt x="9" y="4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28" y="0"/>
                    </a:lnTo>
                    <a:lnTo>
                      <a:pt x="43" y="2"/>
                    </a:lnTo>
                    <a:lnTo>
                      <a:pt x="43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6" name="Freeform 334"/>
              <p:cNvSpPr>
                <a:spLocks/>
              </p:cNvSpPr>
              <p:nvPr/>
            </p:nvSpPr>
            <p:spPr bwMode="auto">
              <a:xfrm>
                <a:off x="10594975" y="5383213"/>
                <a:ext cx="47625" cy="22225"/>
              </a:xfrm>
              <a:custGeom>
                <a:avLst/>
                <a:gdLst>
                  <a:gd name="T0" fmla="*/ 30 w 60"/>
                  <a:gd name="T1" fmla="*/ 0 h 28"/>
                  <a:gd name="T2" fmla="*/ 30 w 60"/>
                  <a:gd name="T3" fmla="*/ 0 h 28"/>
                  <a:gd name="T4" fmla="*/ 37 w 60"/>
                  <a:gd name="T5" fmla="*/ 0 h 28"/>
                  <a:gd name="T6" fmla="*/ 45 w 60"/>
                  <a:gd name="T7" fmla="*/ 2 h 28"/>
                  <a:gd name="T8" fmla="*/ 45 w 60"/>
                  <a:gd name="T9" fmla="*/ 2 h 28"/>
                  <a:gd name="T10" fmla="*/ 52 w 60"/>
                  <a:gd name="T11" fmla="*/ 8 h 28"/>
                  <a:gd name="T12" fmla="*/ 60 w 60"/>
                  <a:gd name="T13" fmla="*/ 13 h 28"/>
                  <a:gd name="T14" fmla="*/ 60 w 60"/>
                  <a:gd name="T15" fmla="*/ 13 h 28"/>
                  <a:gd name="T16" fmla="*/ 52 w 60"/>
                  <a:gd name="T17" fmla="*/ 21 h 28"/>
                  <a:gd name="T18" fmla="*/ 48 w 60"/>
                  <a:gd name="T19" fmla="*/ 24 h 28"/>
                  <a:gd name="T20" fmla="*/ 43 w 60"/>
                  <a:gd name="T21" fmla="*/ 26 h 28"/>
                  <a:gd name="T22" fmla="*/ 43 w 60"/>
                  <a:gd name="T23" fmla="*/ 26 h 28"/>
                  <a:gd name="T24" fmla="*/ 30 w 60"/>
                  <a:gd name="T25" fmla="*/ 28 h 28"/>
                  <a:gd name="T26" fmla="*/ 17 w 60"/>
                  <a:gd name="T27" fmla="*/ 26 h 28"/>
                  <a:gd name="T28" fmla="*/ 17 w 60"/>
                  <a:gd name="T29" fmla="*/ 26 h 28"/>
                  <a:gd name="T30" fmla="*/ 13 w 60"/>
                  <a:gd name="T31" fmla="*/ 24 h 28"/>
                  <a:gd name="T32" fmla="*/ 7 w 60"/>
                  <a:gd name="T33" fmla="*/ 21 h 28"/>
                  <a:gd name="T34" fmla="*/ 0 w 60"/>
                  <a:gd name="T35" fmla="*/ 15 h 28"/>
                  <a:gd name="T36" fmla="*/ 0 w 60"/>
                  <a:gd name="T37" fmla="*/ 15 h 28"/>
                  <a:gd name="T38" fmla="*/ 9 w 60"/>
                  <a:gd name="T39" fmla="*/ 8 h 28"/>
                  <a:gd name="T40" fmla="*/ 17 w 60"/>
                  <a:gd name="T41" fmla="*/ 0 h 28"/>
                  <a:gd name="T42" fmla="*/ 17 w 60"/>
                  <a:gd name="T43" fmla="*/ 0 h 28"/>
                  <a:gd name="T44" fmla="*/ 24 w 60"/>
                  <a:gd name="T45" fmla="*/ 0 h 28"/>
                  <a:gd name="T46" fmla="*/ 30 w 60"/>
                  <a:gd name="T47" fmla="*/ 0 h 28"/>
                  <a:gd name="T48" fmla="*/ 30 w 60"/>
                  <a:gd name="T4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0" h="28">
                    <a:moveTo>
                      <a:pt x="30" y="0"/>
                    </a:moveTo>
                    <a:lnTo>
                      <a:pt x="30" y="0"/>
                    </a:lnTo>
                    <a:lnTo>
                      <a:pt x="37" y="0"/>
                    </a:lnTo>
                    <a:lnTo>
                      <a:pt x="45" y="2"/>
                    </a:lnTo>
                    <a:lnTo>
                      <a:pt x="45" y="2"/>
                    </a:lnTo>
                    <a:lnTo>
                      <a:pt x="52" y="8"/>
                    </a:lnTo>
                    <a:lnTo>
                      <a:pt x="60" y="13"/>
                    </a:lnTo>
                    <a:lnTo>
                      <a:pt x="60" y="13"/>
                    </a:lnTo>
                    <a:lnTo>
                      <a:pt x="52" y="21"/>
                    </a:lnTo>
                    <a:lnTo>
                      <a:pt x="48" y="24"/>
                    </a:lnTo>
                    <a:lnTo>
                      <a:pt x="43" y="26"/>
                    </a:lnTo>
                    <a:lnTo>
                      <a:pt x="43" y="26"/>
                    </a:lnTo>
                    <a:lnTo>
                      <a:pt x="30" y="28"/>
                    </a:lnTo>
                    <a:lnTo>
                      <a:pt x="17" y="26"/>
                    </a:lnTo>
                    <a:lnTo>
                      <a:pt x="17" y="26"/>
                    </a:lnTo>
                    <a:lnTo>
                      <a:pt x="13" y="24"/>
                    </a:lnTo>
                    <a:lnTo>
                      <a:pt x="7" y="21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9" y="8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24" y="0"/>
                    </a:lnTo>
                    <a:lnTo>
                      <a:pt x="30" y="0"/>
                    </a:lnTo>
                    <a:lnTo>
                      <a:pt x="3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7" name="Freeform 335"/>
              <p:cNvSpPr>
                <a:spLocks/>
              </p:cNvSpPr>
              <p:nvPr/>
            </p:nvSpPr>
            <p:spPr bwMode="auto">
              <a:xfrm>
                <a:off x="10836275" y="5383213"/>
                <a:ext cx="47625" cy="22225"/>
              </a:xfrm>
              <a:custGeom>
                <a:avLst/>
                <a:gdLst>
                  <a:gd name="T0" fmla="*/ 30 w 60"/>
                  <a:gd name="T1" fmla="*/ 0 h 28"/>
                  <a:gd name="T2" fmla="*/ 30 w 60"/>
                  <a:gd name="T3" fmla="*/ 0 h 28"/>
                  <a:gd name="T4" fmla="*/ 34 w 60"/>
                  <a:gd name="T5" fmla="*/ 0 h 28"/>
                  <a:gd name="T6" fmla="*/ 39 w 60"/>
                  <a:gd name="T7" fmla="*/ 0 h 28"/>
                  <a:gd name="T8" fmla="*/ 39 w 60"/>
                  <a:gd name="T9" fmla="*/ 0 h 28"/>
                  <a:gd name="T10" fmla="*/ 60 w 60"/>
                  <a:gd name="T11" fmla="*/ 15 h 28"/>
                  <a:gd name="T12" fmla="*/ 60 w 60"/>
                  <a:gd name="T13" fmla="*/ 15 h 28"/>
                  <a:gd name="T14" fmla="*/ 51 w 60"/>
                  <a:gd name="T15" fmla="*/ 21 h 28"/>
                  <a:gd name="T16" fmla="*/ 39 w 60"/>
                  <a:gd name="T17" fmla="*/ 26 h 28"/>
                  <a:gd name="T18" fmla="*/ 39 w 60"/>
                  <a:gd name="T19" fmla="*/ 26 h 28"/>
                  <a:gd name="T20" fmla="*/ 28 w 60"/>
                  <a:gd name="T21" fmla="*/ 28 h 28"/>
                  <a:gd name="T22" fmla="*/ 17 w 60"/>
                  <a:gd name="T23" fmla="*/ 26 h 28"/>
                  <a:gd name="T24" fmla="*/ 17 w 60"/>
                  <a:gd name="T25" fmla="*/ 26 h 28"/>
                  <a:gd name="T26" fmla="*/ 13 w 60"/>
                  <a:gd name="T27" fmla="*/ 24 h 28"/>
                  <a:gd name="T28" fmla="*/ 7 w 60"/>
                  <a:gd name="T29" fmla="*/ 21 h 28"/>
                  <a:gd name="T30" fmla="*/ 0 w 60"/>
                  <a:gd name="T31" fmla="*/ 15 h 28"/>
                  <a:gd name="T32" fmla="*/ 0 w 60"/>
                  <a:gd name="T33" fmla="*/ 15 h 28"/>
                  <a:gd name="T34" fmla="*/ 9 w 60"/>
                  <a:gd name="T35" fmla="*/ 8 h 28"/>
                  <a:gd name="T36" fmla="*/ 19 w 60"/>
                  <a:gd name="T37" fmla="*/ 0 h 28"/>
                  <a:gd name="T38" fmla="*/ 19 w 60"/>
                  <a:gd name="T39" fmla="*/ 0 h 28"/>
                  <a:gd name="T40" fmla="*/ 24 w 60"/>
                  <a:gd name="T41" fmla="*/ 0 h 28"/>
                  <a:gd name="T42" fmla="*/ 30 w 60"/>
                  <a:gd name="T43" fmla="*/ 0 h 28"/>
                  <a:gd name="T44" fmla="*/ 30 w 60"/>
                  <a:gd name="T45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0" h="28">
                    <a:moveTo>
                      <a:pt x="30" y="0"/>
                    </a:moveTo>
                    <a:lnTo>
                      <a:pt x="30" y="0"/>
                    </a:lnTo>
                    <a:lnTo>
                      <a:pt x="34" y="0"/>
                    </a:lnTo>
                    <a:lnTo>
                      <a:pt x="39" y="0"/>
                    </a:lnTo>
                    <a:lnTo>
                      <a:pt x="39" y="0"/>
                    </a:lnTo>
                    <a:lnTo>
                      <a:pt x="60" y="15"/>
                    </a:lnTo>
                    <a:lnTo>
                      <a:pt x="60" y="15"/>
                    </a:lnTo>
                    <a:lnTo>
                      <a:pt x="51" y="21"/>
                    </a:lnTo>
                    <a:lnTo>
                      <a:pt x="39" y="26"/>
                    </a:lnTo>
                    <a:lnTo>
                      <a:pt x="39" y="26"/>
                    </a:lnTo>
                    <a:lnTo>
                      <a:pt x="28" y="28"/>
                    </a:lnTo>
                    <a:lnTo>
                      <a:pt x="17" y="26"/>
                    </a:lnTo>
                    <a:lnTo>
                      <a:pt x="17" y="26"/>
                    </a:lnTo>
                    <a:lnTo>
                      <a:pt x="13" y="24"/>
                    </a:lnTo>
                    <a:lnTo>
                      <a:pt x="7" y="21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9" y="8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24" y="0"/>
                    </a:lnTo>
                    <a:lnTo>
                      <a:pt x="30" y="0"/>
                    </a:lnTo>
                    <a:lnTo>
                      <a:pt x="3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8" name="Freeform 336"/>
              <p:cNvSpPr>
                <a:spLocks/>
              </p:cNvSpPr>
              <p:nvPr/>
            </p:nvSpPr>
            <p:spPr bwMode="auto">
              <a:xfrm>
                <a:off x="10701338" y="5481638"/>
                <a:ext cx="28575" cy="23813"/>
              </a:xfrm>
              <a:custGeom>
                <a:avLst/>
                <a:gdLst>
                  <a:gd name="T0" fmla="*/ 17 w 35"/>
                  <a:gd name="T1" fmla="*/ 30 h 30"/>
                  <a:gd name="T2" fmla="*/ 17 w 35"/>
                  <a:gd name="T3" fmla="*/ 30 h 30"/>
                  <a:gd name="T4" fmla="*/ 0 w 35"/>
                  <a:gd name="T5" fmla="*/ 11 h 30"/>
                  <a:gd name="T6" fmla="*/ 0 w 35"/>
                  <a:gd name="T7" fmla="*/ 11 h 30"/>
                  <a:gd name="T8" fmla="*/ 9 w 35"/>
                  <a:gd name="T9" fmla="*/ 3 h 30"/>
                  <a:gd name="T10" fmla="*/ 13 w 35"/>
                  <a:gd name="T11" fmla="*/ 0 h 30"/>
                  <a:gd name="T12" fmla="*/ 17 w 35"/>
                  <a:gd name="T13" fmla="*/ 0 h 30"/>
                  <a:gd name="T14" fmla="*/ 17 w 35"/>
                  <a:gd name="T15" fmla="*/ 0 h 30"/>
                  <a:gd name="T16" fmla="*/ 22 w 35"/>
                  <a:gd name="T17" fmla="*/ 0 h 30"/>
                  <a:gd name="T18" fmla="*/ 26 w 35"/>
                  <a:gd name="T19" fmla="*/ 3 h 30"/>
                  <a:gd name="T20" fmla="*/ 35 w 35"/>
                  <a:gd name="T21" fmla="*/ 11 h 30"/>
                  <a:gd name="T22" fmla="*/ 35 w 35"/>
                  <a:gd name="T23" fmla="*/ 11 h 30"/>
                  <a:gd name="T24" fmla="*/ 17 w 35"/>
                  <a:gd name="T25" fmla="*/ 30 h 30"/>
                  <a:gd name="T26" fmla="*/ 17 w 35"/>
                  <a:gd name="T27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30">
                    <a:moveTo>
                      <a:pt x="17" y="30"/>
                    </a:moveTo>
                    <a:lnTo>
                      <a:pt x="17" y="30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9" y="3"/>
                    </a:lnTo>
                    <a:lnTo>
                      <a:pt x="13" y="0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22" y="0"/>
                    </a:lnTo>
                    <a:lnTo>
                      <a:pt x="26" y="3"/>
                    </a:lnTo>
                    <a:lnTo>
                      <a:pt x="35" y="11"/>
                    </a:lnTo>
                    <a:lnTo>
                      <a:pt x="35" y="11"/>
                    </a:lnTo>
                    <a:lnTo>
                      <a:pt x="17" y="30"/>
                    </a:lnTo>
                    <a:lnTo>
                      <a:pt x="17" y="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</p:grpSp>
      </p:grpSp>
      <p:sp>
        <p:nvSpPr>
          <p:cNvPr id="24" name="TextBox 23"/>
          <p:cNvSpPr txBox="1"/>
          <p:nvPr/>
        </p:nvSpPr>
        <p:spPr>
          <a:xfrm>
            <a:off x="349939" y="5631784"/>
            <a:ext cx="2875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F45967"/>
                </a:solidFill>
              </a:rPr>
              <a:t>С 1 октября 2023 года!</a:t>
            </a:r>
            <a:endParaRPr lang="ru-RU" b="1" i="1" dirty="0">
              <a:solidFill>
                <a:srgbClr val="F45967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3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081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СТРУКТУРИРОВАННАЯ ФОРМА ПП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349939" y="3179367"/>
            <a:ext cx="10367267" cy="337502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 smtClean="0"/>
              <a:t>	При </a:t>
            </a:r>
            <a:r>
              <a:rPr lang="ru-RU" dirty="0"/>
              <a:t>формировании предложения </a:t>
            </a:r>
            <a:r>
              <a:rPr lang="ru-RU" dirty="0" smtClean="0"/>
              <a:t>УЗ в </a:t>
            </a:r>
            <a:r>
              <a:rPr lang="ru-RU" dirty="0"/>
              <a:t>отношении объекта закупки, </a:t>
            </a:r>
            <a:r>
              <a:rPr lang="ru-RU" dirty="0" smtClean="0"/>
              <a:t>с </a:t>
            </a:r>
            <a:r>
              <a:rPr lang="ru-RU" dirty="0"/>
              <a:t>использованием электронной площадки, </a:t>
            </a:r>
            <a:r>
              <a:rPr lang="ru-RU" dirty="0" smtClean="0"/>
              <a:t>формируются </a:t>
            </a:r>
            <a:r>
              <a:rPr lang="ru-RU" dirty="0"/>
              <a:t>наименование </a:t>
            </a:r>
            <a:r>
              <a:rPr lang="ru-RU" dirty="0" smtClean="0"/>
              <a:t>СПТ, </a:t>
            </a:r>
            <a:r>
              <a:rPr lang="ru-RU" dirty="0"/>
              <a:t>товарный </a:t>
            </a:r>
            <a:r>
              <a:rPr lang="ru-RU" dirty="0" smtClean="0"/>
              <a:t>знак, а </a:t>
            </a:r>
            <a:r>
              <a:rPr lang="ru-RU" dirty="0"/>
              <a:t>также характеристики </a:t>
            </a:r>
            <a:r>
              <a:rPr lang="ru-RU" dirty="0" smtClean="0"/>
              <a:t>товара.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 smtClean="0"/>
              <a:t>	Такие </a:t>
            </a:r>
            <a:r>
              <a:rPr lang="ru-RU" dirty="0"/>
              <a:t>характеристики размещаются оператором электронной площадки, </a:t>
            </a:r>
            <a:r>
              <a:rPr lang="ru-RU" dirty="0" smtClean="0"/>
              <a:t>в ЕИС </a:t>
            </a:r>
            <a:r>
              <a:rPr lang="ru-RU" dirty="0"/>
              <a:t>(без размещения на официальном </a:t>
            </a:r>
            <a:r>
              <a:rPr lang="ru-RU" dirty="0" smtClean="0"/>
              <a:t>сайте) </a:t>
            </a:r>
            <a:r>
              <a:rPr lang="ru-RU" dirty="0"/>
              <a:t>одновременно с размещением </a:t>
            </a:r>
            <a:r>
              <a:rPr lang="ru-RU" dirty="0" smtClean="0"/>
              <a:t>ППИ.</a:t>
            </a:r>
            <a:endParaRPr lang="ru-RU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0" y="1123836"/>
            <a:ext cx="12192000" cy="1662413"/>
            <a:chOff x="0" y="2793296"/>
            <a:chExt cx="12192000" cy="1662413"/>
          </a:xfrm>
        </p:grpSpPr>
        <p:grpSp>
          <p:nvGrpSpPr>
            <p:cNvPr id="5" name="Группа 4"/>
            <p:cNvGrpSpPr/>
            <p:nvPr/>
          </p:nvGrpSpPr>
          <p:grpSpPr>
            <a:xfrm>
              <a:off x="0" y="2793296"/>
              <a:ext cx="12192000" cy="1662413"/>
              <a:chOff x="0" y="3044058"/>
              <a:chExt cx="12192000" cy="1662413"/>
            </a:xfrm>
          </p:grpSpPr>
          <p:sp>
            <p:nvSpPr>
              <p:cNvPr id="19" name="Прямоугольник: скругленные верхние углы 43">
                <a:extLst>
                  <a:ext uri="{FF2B5EF4-FFF2-40B4-BE49-F238E27FC236}">
                    <a16:creationId xmlns="" xmlns:a16="http://schemas.microsoft.com/office/drawing/2014/main" id="{CBA0A588-0084-42D8-AEB0-ED9F3FFFF209}"/>
                  </a:ext>
                </a:extLst>
              </p:cNvPr>
              <p:cNvSpPr/>
              <p:nvPr/>
            </p:nvSpPr>
            <p:spPr>
              <a:xfrm rot="5400000">
                <a:off x="5602538" y="-2295368"/>
                <a:ext cx="986924" cy="12192000"/>
              </a:xfrm>
              <a:prstGeom prst="round2SameRect">
                <a:avLst>
                  <a:gd name="adj1" fmla="val 4584"/>
                  <a:gd name="adj2" fmla="val 0"/>
                </a:avLst>
              </a:prstGeom>
              <a:gradFill>
                <a:gsLst>
                  <a:gs pos="52000">
                    <a:schemeClr val="tx2"/>
                  </a:gs>
                  <a:gs pos="0">
                    <a:srgbClr val="F45967"/>
                  </a:gs>
                  <a:gs pos="100000">
                    <a:schemeClr val="accent1"/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0" name="Скругленный прямоугольник 19"/>
              <p:cNvSpPr/>
              <p:nvPr/>
            </p:nvSpPr>
            <p:spPr>
              <a:xfrm>
                <a:off x="349939" y="3044058"/>
                <a:ext cx="1783661" cy="1662413"/>
              </a:xfrm>
              <a:prstGeom prst="roundRect">
                <a:avLst>
                  <a:gd name="adj" fmla="val 4279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1651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2422857" y="3615966"/>
                <a:ext cx="747164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b="1" dirty="0" smtClean="0">
                    <a:solidFill>
                      <a:schemeClr val="bg1"/>
                    </a:solidFill>
                  </a:rPr>
                  <a:t>ПП РФ </a:t>
                </a:r>
                <a:r>
                  <a:rPr lang="ru-RU" b="1" dirty="0">
                    <a:solidFill>
                      <a:schemeClr val="bg1"/>
                    </a:solidFill>
                  </a:rPr>
                  <a:t>от </a:t>
                </a:r>
                <a:r>
                  <a:rPr lang="ru-RU" b="1" dirty="0" smtClean="0">
                    <a:solidFill>
                      <a:schemeClr val="bg1"/>
                    </a:solidFill>
                  </a:rPr>
                  <a:t>08.06.2018 </a:t>
                </a:r>
                <a:r>
                  <a:rPr lang="ru-RU" b="1" dirty="0">
                    <a:solidFill>
                      <a:schemeClr val="bg1"/>
                    </a:solidFill>
                  </a:rPr>
                  <a:t>N </a:t>
                </a:r>
                <a:r>
                  <a:rPr lang="ru-RU" b="1" dirty="0" smtClean="0">
                    <a:solidFill>
                      <a:schemeClr val="bg1"/>
                    </a:solidFill>
                  </a:rPr>
                  <a:t>656 «О требованиях к операторам …»</a:t>
                </a:r>
                <a:endParaRPr lang="ru-RU" b="1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6" name="Группа 5"/>
            <p:cNvGrpSpPr/>
            <p:nvPr/>
          </p:nvGrpSpPr>
          <p:grpSpPr>
            <a:xfrm>
              <a:off x="806544" y="3077512"/>
              <a:ext cx="870449" cy="1093979"/>
              <a:chOff x="10537825" y="5078413"/>
              <a:chExt cx="460375" cy="573088"/>
            </a:xfrm>
            <a:solidFill>
              <a:schemeClr val="tx2"/>
            </a:solidFill>
          </p:grpSpPr>
          <p:sp>
            <p:nvSpPr>
              <p:cNvPr id="7" name="Freeform 325"/>
              <p:cNvSpPr>
                <a:spLocks noEditPoints="1"/>
              </p:cNvSpPr>
              <p:nvPr/>
            </p:nvSpPr>
            <p:spPr bwMode="auto">
              <a:xfrm>
                <a:off x="10537825" y="5078413"/>
                <a:ext cx="460375" cy="573088"/>
              </a:xfrm>
              <a:custGeom>
                <a:avLst/>
                <a:gdLst>
                  <a:gd name="T0" fmla="*/ 54 w 580"/>
                  <a:gd name="T1" fmla="*/ 72 h 723"/>
                  <a:gd name="T2" fmla="*/ 118 w 580"/>
                  <a:gd name="T3" fmla="*/ 10 h 723"/>
                  <a:gd name="T4" fmla="*/ 151 w 580"/>
                  <a:gd name="T5" fmla="*/ 0 h 723"/>
                  <a:gd name="T6" fmla="*/ 456 w 580"/>
                  <a:gd name="T7" fmla="*/ 0 h 723"/>
                  <a:gd name="T8" fmla="*/ 490 w 580"/>
                  <a:gd name="T9" fmla="*/ 6 h 723"/>
                  <a:gd name="T10" fmla="*/ 505 w 580"/>
                  <a:gd name="T11" fmla="*/ 27 h 723"/>
                  <a:gd name="T12" fmla="*/ 509 w 580"/>
                  <a:gd name="T13" fmla="*/ 51 h 723"/>
                  <a:gd name="T14" fmla="*/ 543 w 580"/>
                  <a:gd name="T15" fmla="*/ 73 h 723"/>
                  <a:gd name="T16" fmla="*/ 558 w 580"/>
                  <a:gd name="T17" fmla="*/ 75 h 723"/>
                  <a:gd name="T18" fmla="*/ 573 w 580"/>
                  <a:gd name="T19" fmla="*/ 87 h 723"/>
                  <a:gd name="T20" fmla="*/ 578 w 580"/>
                  <a:gd name="T21" fmla="*/ 105 h 723"/>
                  <a:gd name="T22" fmla="*/ 580 w 580"/>
                  <a:gd name="T23" fmla="*/ 128 h 723"/>
                  <a:gd name="T24" fmla="*/ 580 w 580"/>
                  <a:gd name="T25" fmla="*/ 680 h 723"/>
                  <a:gd name="T26" fmla="*/ 571 w 580"/>
                  <a:gd name="T27" fmla="*/ 710 h 723"/>
                  <a:gd name="T28" fmla="*/ 541 w 580"/>
                  <a:gd name="T29" fmla="*/ 723 h 723"/>
                  <a:gd name="T30" fmla="*/ 325 w 580"/>
                  <a:gd name="T31" fmla="*/ 723 h 723"/>
                  <a:gd name="T32" fmla="*/ 112 w 580"/>
                  <a:gd name="T33" fmla="*/ 723 h 723"/>
                  <a:gd name="T34" fmla="*/ 84 w 580"/>
                  <a:gd name="T35" fmla="*/ 712 h 723"/>
                  <a:gd name="T36" fmla="*/ 73 w 580"/>
                  <a:gd name="T37" fmla="*/ 685 h 723"/>
                  <a:gd name="T38" fmla="*/ 73 w 580"/>
                  <a:gd name="T39" fmla="*/ 663 h 723"/>
                  <a:gd name="T40" fmla="*/ 52 w 580"/>
                  <a:gd name="T41" fmla="*/ 650 h 723"/>
                  <a:gd name="T42" fmla="*/ 15 w 580"/>
                  <a:gd name="T43" fmla="*/ 644 h 723"/>
                  <a:gd name="T44" fmla="*/ 0 w 580"/>
                  <a:gd name="T45" fmla="*/ 627 h 723"/>
                  <a:gd name="T46" fmla="*/ 24 w 580"/>
                  <a:gd name="T47" fmla="*/ 146 h 723"/>
                  <a:gd name="T48" fmla="*/ 22 w 580"/>
                  <a:gd name="T49" fmla="*/ 161 h 723"/>
                  <a:gd name="T50" fmla="*/ 24 w 580"/>
                  <a:gd name="T51" fmla="*/ 614 h 723"/>
                  <a:gd name="T52" fmla="*/ 34 w 580"/>
                  <a:gd name="T53" fmla="*/ 624 h 723"/>
                  <a:gd name="T54" fmla="*/ 50 w 580"/>
                  <a:gd name="T55" fmla="*/ 627 h 723"/>
                  <a:gd name="T56" fmla="*/ 455 w 580"/>
                  <a:gd name="T57" fmla="*/ 627 h 723"/>
                  <a:gd name="T58" fmla="*/ 477 w 580"/>
                  <a:gd name="T59" fmla="*/ 622 h 723"/>
                  <a:gd name="T60" fmla="*/ 483 w 580"/>
                  <a:gd name="T61" fmla="*/ 599 h 723"/>
                  <a:gd name="T62" fmla="*/ 483 w 580"/>
                  <a:gd name="T63" fmla="*/ 51 h 723"/>
                  <a:gd name="T64" fmla="*/ 479 w 580"/>
                  <a:gd name="T65" fmla="*/ 32 h 723"/>
                  <a:gd name="T66" fmla="*/ 466 w 580"/>
                  <a:gd name="T67" fmla="*/ 25 h 723"/>
                  <a:gd name="T68" fmla="*/ 168 w 580"/>
                  <a:gd name="T69" fmla="*/ 25 h 723"/>
                  <a:gd name="T70" fmla="*/ 146 w 580"/>
                  <a:gd name="T71" fmla="*/ 25 h 723"/>
                  <a:gd name="T72" fmla="*/ 146 w 580"/>
                  <a:gd name="T73" fmla="*/ 111 h 723"/>
                  <a:gd name="T74" fmla="*/ 135 w 580"/>
                  <a:gd name="T75" fmla="*/ 135 h 723"/>
                  <a:gd name="T76" fmla="*/ 110 w 580"/>
                  <a:gd name="T77" fmla="*/ 146 h 723"/>
                  <a:gd name="T78" fmla="*/ 24 w 580"/>
                  <a:gd name="T79" fmla="*/ 146 h 723"/>
                  <a:gd name="T80" fmla="*/ 509 w 580"/>
                  <a:gd name="T81" fmla="*/ 98 h 723"/>
                  <a:gd name="T82" fmla="*/ 509 w 580"/>
                  <a:gd name="T83" fmla="*/ 599 h 723"/>
                  <a:gd name="T84" fmla="*/ 505 w 580"/>
                  <a:gd name="T85" fmla="*/ 624 h 723"/>
                  <a:gd name="T86" fmla="*/ 492 w 580"/>
                  <a:gd name="T87" fmla="*/ 644 h 723"/>
                  <a:gd name="T88" fmla="*/ 458 w 580"/>
                  <a:gd name="T89" fmla="*/ 650 h 723"/>
                  <a:gd name="T90" fmla="*/ 121 w 580"/>
                  <a:gd name="T91" fmla="*/ 650 h 723"/>
                  <a:gd name="T92" fmla="*/ 95 w 580"/>
                  <a:gd name="T93" fmla="*/ 678 h 723"/>
                  <a:gd name="T94" fmla="*/ 105 w 580"/>
                  <a:gd name="T95" fmla="*/ 697 h 723"/>
                  <a:gd name="T96" fmla="*/ 140 w 580"/>
                  <a:gd name="T97" fmla="*/ 700 h 723"/>
                  <a:gd name="T98" fmla="*/ 541 w 580"/>
                  <a:gd name="T99" fmla="*/ 699 h 723"/>
                  <a:gd name="T100" fmla="*/ 552 w 580"/>
                  <a:gd name="T101" fmla="*/ 691 h 723"/>
                  <a:gd name="T102" fmla="*/ 556 w 580"/>
                  <a:gd name="T103" fmla="*/ 672 h 723"/>
                  <a:gd name="T104" fmla="*/ 554 w 580"/>
                  <a:gd name="T105" fmla="*/ 113 h 723"/>
                  <a:gd name="T106" fmla="*/ 543 w 580"/>
                  <a:gd name="T107" fmla="*/ 98 h 723"/>
                  <a:gd name="T108" fmla="*/ 509 w 580"/>
                  <a:gd name="T109" fmla="*/ 98 h 723"/>
                  <a:gd name="T110" fmla="*/ 77 w 580"/>
                  <a:gd name="T111" fmla="*/ 120 h 723"/>
                  <a:gd name="T112" fmla="*/ 110 w 580"/>
                  <a:gd name="T113" fmla="*/ 118 h 723"/>
                  <a:gd name="T114" fmla="*/ 118 w 580"/>
                  <a:gd name="T115" fmla="*/ 109 h 723"/>
                  <a:gd name="T116" fmla="*/ 120 w 580"/>
                  <a:gd name="T117" fmla="*/ 47 h 723"/>
                  <a:gd name="T118" fmla="*/ 45 w 580"/>
                  <a:gd name="T119" fmla="*/ 120 h 7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580" h="723">
                    <a:moveTo>
                      <a:pt x="0" y="124"/>
                    </a:moveTo>
                    <a:lnTo>
                      <a:pt x="0" y="124"/>
                    </a:lnTo>
                    <a:lnTo>
                      <a:pt x="54" y="72"/>
                    </a:lnTo>
                    <a:lnTo>
                      <a:pt x="108" y="17"/>
                    </a:lnTo>
                    <a:lnTo>
                      <a:pt x="108" y="17"/>
                    </a:lnTo>
                    <a:lnTo>
                      <a:pt x="118" y="10"/>
                    </a:lnTo>
                    <a:lnTo>
                      <a:pt x="129" y="4"/>
                    </a:lnTo>
                    <a:lnTo>
                      <a:pt x="138" y="2"/>
                    </a:lnTo>
                    <a:lnTo>
                      <a:pt x="151" y="0"/>
                    </a:lnTo>
                    <a:lnTo>
                      <a:pt x="151" y="0"/>
                    </a:lnTo>
                    <a:lnTo>
                      <a:pt x="456" y="0"/>
                    </a:lnTo>
                    <a:lnTo>
                      <a:pt x="456" y="0"/>
                    </a:lnTo>
                    <a:lnTo>
                      <a:pt x="470" y="2"/>
                    </a:lnTo>
                    <a:lnTo>
                      <a:pt x="481" y="4"/>
                    </a:lnTo>
                    <a:lnTo>
                      <a:pt x="490" y="6"/>
                    </a:lnTo>
                    <a:lnTo>
                      <a:pt x="498" y="12"/>
                    </a:lnTo>
                    <a:lnTo>
                      <a:pt x="501" y="19"/>
                    </a:lnTo>
                    <a:lnTo>
                      <a:pt x="505" y="27"/>
                    </a:lnTo>
                    <a:lnTo>
                      <a:pt x="507" y="38"/>
                    </a:lnTo>
                    <a:lnTo>
                      <a:pt x="509" y="51"/>
                    </a:lnTo>
                    <a:lnTo>
                      <a:pt x="509" y="51"/>
                    </a:lnTo>
                    <a:lnTo>
                      <a:pt x="509" y="73"/>
                    </a:lnTo>
                    <a:lnTo>
                      <a:pt x="509" y="73"/>
                    </a:lnTo>
                    <a:lnTo>
                      <a:pt x="543" y="73"/>
                    </a:lnTo>
                    <a:lnTo>
                      <a:pt x="543" y="73"/>
                    </a:lnTo>
                    <a:lnTo>
                      <a:pt x="550" y="73"/>
                    </a:lnTo>
                    <a:lnTo>
                      <a:pt x="558" y="75"/>
                    </a:lnTo>
                    <a:lnTo>
                      <a:pt x="563" y="79"/>
                    </a:lnTo>
                    <a:lnTo>
                      <a:pt x="567" y="83"/>
                    </a:lnTo>
                    <a:lnTo>
                      <a:pt x="573" y="87"/>
                    </a:lnTo>
                    <a:lnTo>
                      <a:pt x="574" y="92"/>
                    </a:lnTo>
                    <a:lnTo>
                      <a:pt x="578" y="105"/>
                    </a:lnTo>
                    <a:lnTo>
                      <a:pt x="578" y="105"/>
                    </a:lnTo>
                    <a:lnTo>
                      <a:pt x="580" y="116"/>
                    </a:lnTo>
                    <a:lnTo>
                      <a:pt x="580" y="128"/>
                    </a:lnTo>
                    <a:lnTo>
                      <a:pt x="580" y="128"/>
                    </a:lnTo>
                    <a:lnTo>
                      <a:pt x="580" y="667"/>
                    </a:lnTo>
                    <a:lnTo>
                      <a:pt x="580" y="667"/>
                    </a:lnTo>
                    <a:lnTo>
                      <a:pt x="580" y="680"/>
                    </a:lnTo>
                    <a:lnTo>
                      <a:pt x="578" y="691"/>
                    </a:lnTo>
                    <a:lnTo>
                      <a:pt x="574" y="702"/>
                    </a:lnTo>
                    <a:lnTo>
                      <a:pt x="571" y="710"/>
                    </a:lnTo>
                    <a:lnTo>
                      <a:pt x="563" y="715"/>
                    </a:lnTo>
                    <a:lnTo>
                      <a:pt x="554" y="719"/>
                    </a:lnTo>
                    <a:lnTo>
                      <a:pt x="541" y="723"/>
                    </a:lnTo>
                    <a:lnTo>
                      <a:pt x="526" y="723"/>
                    </a:lnTo>
                    <a:lnTo>
                      <a:pt x="526" y="723"/>
                    </a:lnTo>
                    <a:lnTo>
                      <a:pt x="325" y="723"/>
                    </a:lnTo>
                    <a:lnTo>
                      <a:pt x="125" y="723"/>
                    </a:lnTo>
                    <a:lnTo>
                      <a:pt x="125" y="723"/>
                    </a:lnTo>
                    <a:lnTo>
                      <a:pt x="112" y="723"/>
                    </a:lnTo>
                    <a:lnTo>
                      <a:pt x="101" y="721"/>
                    </a:lnTo>
                    <a:lnTo>
                      <a:pt x="92" y="717"/>
                    </a:lnTo>
                    <a:lnTo>
                      <a:pt x="84" y="712"/>
                    </a:lnTo>
                    <a:lnTo>
                      <a:pt x="78" y="704"/>
                    </a:lnTo>
                    <a:lnTo>
                      <a:pt x="75" y="697"/>
                    </a:lnTo>
                    <a:lnTo>
                      <a:pt x="73" y="685"/>
                    </a:lnTo>
                    <a:lnTo>
                      <a:pt x="73" y="672"/>
                    </a:lnTo>
                    <a:lnTo>
                      <a:pt x="73" y="672"/>
                    </a:lnTo>
                    <a:lnTo>
                      <a:pt x="73" y="663"/>
                    </a:lnTo>
                    <a:lnTo>
                      <a:pt x="73" y="650"/>
                    </a:lnTo>
                    <a:lnTo>
                      <a:pt x="73" y="650"/>
                    </a:lnTo>
                    <a:lnTo>
                      <a:pt x="52" y="650"/>
                    </a:lnTo>
                    <a:lnTo>
                      <a:pt x="32" y="650"/>
                    </a:lnTo>
                    <a:lnTo>
                      <a:pt x="22" y="648"/>
                    </a:lnTo>
                    <a:lnTo>
                      <a:pt x="15" y="644"/>
                    </a:lnTo>
                    <a:lnTo>
                      <a:pt x="7" y="637"/>
                    </a:lnTo>
                    <a:lnTo>
                      <a:pt x="0" y="627"/>
                    </a:lnTo>
                    <a:lnTo>
                      <a:pt x="0" y="627"/>
                    </a:lnTo>
                    <a:lnTo>
                      <a:pt x="0" y="124"/>
                    </a:lnTo>
                    <a:lnTo>
                      <a:pt x="0" y="124"/>
                    </a:lnTo>
                    <a:close/>
                    <a:moveTo>
                      <a:pt x="24" y="146"/>
                    </a:moveTo>
                    <a:lnTo>
                      <a:pt x="24" y="146"/>
                    </a:lnTo>
                    <a:lnTo>
                      <a:pt x="22" y="161"/>
                    </a:lnTo>
                    <a:lnTo>
                      <a:pt x="22" y="161"/>
                    </a:lnTo>
                    <a:lnTo>
                      <a:pt x="22" y="601"/>
                    </a:lnTo>
                    <a:lnTo>
                      <a:pt x="22" y="601"/>
                    </a:lnTo>
                    <a:lnTo>
                      <a:pt x="24" y="614"/>
                    </a:lnTo>
                    <a:lnTo>
                      <a:pt x="26" y="618"/>
                    </a:lnTo>
                    <a:lnTo>
                      <a:pt x="30" y="622"/>
                    </a:lnTo>
                    <a:lnTo>
                      <a:pt x="34" y="624"/>
                    </a:lnTo>
                    <a:lnTo>
                      <a:pt x="37" y="626"/>
                    </a:lnTo>
                    <a:lnTo>
                      <a:pt x="50" y="627"/>
                    </a:lnTo>
                    <a:lnTo>
                      <a:pt x="50" y="627"/>
                    </a:lnTo>
                    <a:lnTo>
                      <a:pt x="252" y="627"/>
                    </a:lnTo>
                    <a:lnTo>
                      <a:pt x="455" y="627"/>
                    </a:lnTo>
                    <a:lnTo>
                      <a:pt x="455" y="627"/>
                    </a:lnTo>
                    <a:lnTo>
                      <a:pt x="468" y="626"/>
                    </a:lnTo>
                    <a:lnTo>
                      <a:pt x="473" y="624"/>
                    </a:lnTo>
                    <a:lnTo>
                      <a:pt x="477" y="622"/>
                    </a:lnTo>
                    <a:lnTo>
                      <a:pt x="479" y="618"/>
                    </a:lnTo>
                    <a:lnTo>
                      <a:pt x="481" y="612"/>
                    </a:lnTo>
                    <a:lnTo>
                      <a:pt x="483" y="599"/>
                    </a:lnTo>
                    <a:lnTo>
                      <a:pt x="483" y="599"/>
                    </a:lnTo>
                    <a:lnTo>
                      <a:pt x="481" y="326"/>
                    </a:lnTo>
                    <a:lnTo>
                      <a:pt x="483" y="51"/>
                    </a:lnTo>
                    <a:lnTo>
                      <a:pt x="483" y="51"/>
                    </a:lnTo>
                    <a:lnTo>
                      <a:pt x="481" y="38"/>
                    </a:lnTo>
                    <a:lnTo>
                      <a:pt x="479" y="32"/>
                    </a:lnTo>
                    <a:lnTo>
                      <a:pt x="475" y="29"/>
                    </a:lnTo>
                    <a:lnTo>
                      <a:pt x="471" y="27"/>
                    </a:lnTo>
                    <a:lnTo>
                      <a:pt x="466" y="25"/>
                    </a:lnTo>
                    <a:lnTo>
                      <a:pt x="453" y="23"/>
                    </a:lnTo>
                    <a:lnTo>
                      <a:pt x="453" y="23"/>
                    </a:lnTo>
                    <a:lnTo>
                      <a:pt x="168" y="25"/>
                    </a:lnTo>
                    <a:lnTo>
                      <a:pt x="168" y="25"/>
                    </a:lnTo>
                    <a:lnTo>
                      <a:pt x="146" y="25"/>
                    </a:lnTo>
                    <a:lnTo>
                      <a:pt x="146" y="25"/>
                    </a:lnTo>
                    <a:lnTo>
                      <a:pt x="146" y="102"/>
                    </a:lnTo>
                    <a:lnTo>
                      <a:pt x="146" y="102"/>
                    </a:lnTo>
                    <a:lnTo>
                      <a:pt x="146" y="111"/>
                    </a:lnTo>
                    <a:lnTo>
                      <a:pt x="142" y="120"/>
                    </a:lnTo>
                    <a:lnTo>
                      <a:pt x="140" y="128"/>
                    </a:lnTo>
                    <a:lnTo>
                      <a:pt x="135" y="135"/>
                    </a:lnTo>
                    <a:lnTo>
                      <a:pt x="127" y="141"/>
                    </a:lnTo>
                    <a:lnTo>
                      <a:pt x="120" y="143"/>
                    </a:lnTo>
                    <a:lnTo>
                      <a:pt x="110" y="146"/>
                    </a:lnTo>
                    <a:lnTo>
                      <a:pt x="99" y="146"/>
                    </a:lnTo>
                    <a:lnTo>
                      <a:pt x="99" y="146"/>
                    </a:lnTo>
                    <a:lnTo>
                      <a:pt x="24" y="146"/>
                    </a:lnTo>
                    <a:lnTo>
                      <a:pt x="24" y="146"/>
                    </a:lnTo>
                    <a:close/>
                    <a:moveTo>
                      <a:pt x="509" y="98"/>
                    </a:moveTo>
                    <a:lnTo>
                      <a:pt x="509" y="98"/>
                    </a:lnTo>
                    <a:lnTo>
                      <a:pt x="509" y="124"/>
                    </a:lnTo>
                    <a:lnTo>
                      <a:pt x="509" y="124"/>
                    </a:lnTo>
                    <a:lnTo>
                      <a:pt x="509" y="599"/>
                    </a:lnTo>
                    <a:lnTo>
                      <a:pt x="509" y="599"/>
                    </a:lnTo>
                    <a:lnTo>
                      <a:pt x="507" y="612"/>
                    </a:lnTo>
                    <a:lnTo>
                      <a:pt x="505" y="624"/>
                    </a:lnTo>
                    <a:lnTo>
                      <a:pt x="503" y="633"/>
                    </a:lnTo>
                    <a:lnTo>
                      <a:pt x="498" y="639"/>
                    </a:lnTo>
                    <a:lnTo>
                      <a:pt x="492" y="644"/>
                    </a:lnTo>
                    <a:lnTo>
                      <a:pt x="483" y="648"/>
                    </a:lnTo>
                    <a:lnTo>
                      <a:pt x="471" y="650"/>
                    </a:lnTo>
                    <a:lnTo>
                      <a:pt x="458" y="650"/>
                    </a:lnTo>
                    <a:lnTo>
                      <a:pt x="458" y="650"/>
                    </a:lnTo>
                    <a:lnTo>
                      <a:pt x="121" y="650"/>
                    </a:lnTo>
                    <a:lnTo>
                      <a:pt x="121" y="650"/>
                    </a:lnTo>
                    <a:lnTo>
                      <a:pt x="97" y="650"/>
                    </a:lnTo>
                    <a:lnTo>
                      <a:pt x="97" y="650"/>
                    </a:lnTo>
                    <a:lnTo>
                      <a:pt x="95" y="678"/>
                    </a:lnTo>
                    <a:lnTo>
                      <a:pt x="97" y="687"/>
                    </a:lnTo>
                    <a:lnTo>
                      <a:pt x="99" y="693"/>
                    </a:lnTo>
                    <a:lnTo>
                      <a:pt x="105" y="697"/>
                    </a:lnTo>
                    <a:lnTo>
                      <a:pt x="114" y="699"/>
                    </a:lnTo>
                    <a:lnTo>
                      <a:pt x="140" y="700"/>
                    </a:lnTo>
                    <a:lnTo>
                      <a:pt x="140" y="700"/>
                    </a:lnTo>
                    <a:lnTo>
                      <a:pt x="528" y="700"/>
                    </a:lnTo>
                    <a:lnTo>
                      <a:pt x="528" y="700"/>
                    </a:lnTo>
                    <a:lnTo>
                      <a:pt x="541" y="699"/>
                    </a:lnTo>
                    <a:lnTo>
                      <a:pt x="544" y="697"/>
                    </a:lnTo>
                    <a:lnTo>
                      <a:pt x="548" y="695"/>
                    </a:lnTo>
                    <a:lnTo>
                      <a:pt x="552" y="691"/>
                    </a:lnTo>
                    <a:lnTo>
                      <a:pt x="554" y="685"/>
                    </a:lnTo>
                    <a:lnTo>
                      <a:pt x="556" y="672"/>
                    </a:lnTo>
                    <a:lnTo>
                      <a:pt x="556" y="672"/>
                    </a:lnTo>
                    <a:lnTo>
                      <a:pt x="556" y="137"/>
                    </a:lnTo>
                    <a:lnTo>
                      <a:pt x="556" y="137"/>
                    </a:lnTo>
                    <a:lnTo>
                      <a:pt x="554" y="113"/>
                    </a:lnTo>
                    <a:lnTo>
                      <a:pt x="552" y="105"/>
                    </a:lnTo>
                    <a:lnTo>
                      <a:pt x="548" y="100"/>
                    </a:lnTo>
                    <a:lnTo>
                      <a:pt x="543" y="98"/>
                    </a:lnTo>
                    <a:lnTo>
                      <a:pt x="535" y="96"/>
                    </a:lnTo>
                    <a:lnTo>
                      <a:pt x="509" y="98"/>
                    </a:lnTo>
                    <a:lnTo>
                      <a:pt x="509" y="98"/>
                    </a:lnTo>
                    <a:close/>
                    <a:moveTo>
                      <a:pt x="45" y="120"/>
                    </a:moveTo>
                    <a:lnTo>
                      <a:pt x="45" y="120"/>
                    </a:lnTo>
                    <a:lnTo>
                      <a:pt x="77" y="120"/>
                    </a:lnTo>
                    <a:lnTo>
                      <a:pt x="107" y="120"/>
                    </a:lnTo>
                    <a:lnTo>
                      <a:pt x="107" y="120"/>
                    </a:lnTo>
                    <a:lnTo>
                      <a:pt x="110" y="118"/>
                    </a:lnTo>
                    <a:lnTo>
                      <a:pt x="114" y="115"/>
                    </a:lnTo>
                    <a:lnTo>
                      <a:pt x="118" y="113"/>
                    </a:lnTo>
                    <a:lnTo>
                      <a:pt x="118" y="109"/>
                    </a:lnTo>
                    <a:lnTo>
                      <a:pt x="118" y="109"/>
                    </a:lnTo>
                    <a:lnTo>
                      <a:pt x="120" y="79"/>
                    </a:lnTo>
                    <a:lnTo>
                      <a:pt x="120" y="47"/>
                    </a:lnTo>
                    <a:lnTo>
                      <a:pt x="120" y="47"/>
                    </a:lnTo>
                    <a:lnTo>
                      <a:pt x="45" y="120"/>
                    </a:lnTo>
                    <a:lnTo>
                      <a:pt x="45" y="1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8" name="Freeform 326"/>
              <p:cNvSpPr>
                <a:spLocks/>
              </p:cNvSpPr>
              <p:nvPr/>
            </p:nvSpPr>
            <p:spPr bwMode="auto">
              <a:xfrm>
                <a:off x="10596563" y="5430838"/>
                <a:ext cx="287338" cy="22225"/>
              </a:xfrm>
              <a:custGeom>
                <a:avLst/>
                <a:gdLst>
                  <a:gd name="T0" fmla="*/ 177 w 361"/>
                  <a:gd name="T1" fmla="*/ 28 h 28"/>
                  <a:gd name="T2" fmla="*/ 177 w 361"/>
                  <a:gd name="T3" fmla="*/ 28 h 28"/>
                  <a:gd name="T4" fmla="*/ 99 w 361"/>
                  <a:gd name="T5" fmla="*/ 28 h 28"/>
                  <a:gd name="T6" fmla="*/ 22 w 361"/>
                  <a:gd name="T7" fmla="*/ 26 h 28"/>
                  <a:gd name="T8" fmla="*/ 22 w 361"/>
                  <a:gd name="T9" fmla="*/ 26 h 28"/>
                  <a:gd name="T10" fmla="*/ 15 w 361"/>
                  <a:gd name="T11" fmla="*/ 26 h 28"/>
                  <a:gd name="T12" fmla="*/ 7 w 361"/>
                  <a:gd name="T13" fmla="*/ 22 h 28"/>
                  <a:gd name="T14" fmla="*/ 2 w 361"/>
                  <a:gd name="T15" fmla="*/ 19 h 28"/>
                  <a:gd name="T16" fmla="*/ 0 w 361"/>
                  <a:gd name="T17" fmla="*/ 15 h 28"/>
                  <a:gd name="T18" fmla="*/ 0 w 361"/>
                  <a:gd name="T19" fmla="*/ 15 h 28"/>
                  <a:gd name="T20" fmla="*/ 0 w 361"/>
                  <a:gd name="T21" fmla="*/ 9 h 28"/>
                  <a:gd name="T22" fmla="*/ 0 w 361"/>
                  <a:gd name="T23" fmla="*/ 6 h 28"/>
                  <a:gd name="T24" fmla="*/ 3 w 361"/>
                  <a:gd name="T25" fmla="*/ 4 h 28"/>
                  <a:gd name="T26" fmla="*/ 5 w 361"/>
                  <a:gd name="T27" fmla="*/ 2 h 28"/>
                  <a:gd name="T28" fmla="*/ 13 w 361"/>
                  <a:gd name="T29" fmla="*/ 0 h 28"/>
                  <a:gd name="T30" fmla="*/ 22 w 361"/>
                  <a:gd name="T31" fmla="*/ 0 h 28"/>
                  <a:gd name="T32" fmla="*/ 22 w 361"/>
                  <a:gd name="T33" fmla="*/ 0 h 28"/>
                  <a:gd name="T34" fmla="*/ 335 w 361"/>
                  <a:gd name="T35" fmla="*/ 2 h 28"/>
                  <a:gd name="T36" fmla="*/ 335 w 361"/>
                  <a:gd name="T37" fmla="*/ 2 h 28"/>
                  <a:gd name="T38" fmla="*/ 340 w 361"/>
                  <a:gd name="T39" fmla="*/ 2 h 28"/>
                  <a:gd name="T40" fmla="*/ 348 w 361"/>
                  <a:gd name="T41" fmla="*/ 6 h 28"/>
                  <a:gd name="T42" fmla="*/ 361 w 361"/>
                  <a:gd name="T43" fmla="*/ 15 h 28"/>
                  <a:gd name="T44" fmla="*/ 361 w 361"/>
                  <a:gd name="T45" fmla="*/ 15 h 28"/>
                  <a:gd name="T46" fmla="*/ 348 w 361"/>
                  <a:gd name="T47" fmla="*/ 22 h 28"/>
                  <a:gd name="T48" fmla="*/ 340 w 361"/>
                  <a:gd name="T49" fmla="*/ 24 h 28"/>
                  <a:gd name="T50" fmla="*/ 335 w 361"/>
                  <a:gd name="T51" fmla="*/ 26 h 28"/>
                  <a:gd name="T52" fmla="*/ 335 w 361"/>
                  <a:gd name="T53" fmla="*/ 26 h 28"/>
                  <a:gd name="T54" fmla="*/ 256 w 361"/>
                  <a:gd name="T55" fmla="*/ 28 h 28"/>
                  <a:gd name="T56" fmla="*/ 177 w 361"/>
                  <a:gd name="T57" fmla="*/ 28 h 28"/>
                  <a:gd name="T58" fmla="*/ 177 w 361"/>
                  <a:gd name="T5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61" h="28">
                    <a:moveTo>
                      <a:pt x="177" y="28"/>
                    </a:moveTo>
                    <a:lnTo>
                      <a:pt x="177" y="28"/>
                    </a:lnTo>
                    <a:lnTo>
                      <a:pt x="99" y="28"/>
                    </a:lnTo>
                    <a:lnTo>
                      <a:pt x="22" y="26"/>
                    </a:lnTo>
                    <a:lnTo>
                      <a:pt x="22" y="26"/>
                    </a:lnTo>
                    <a:lnTo>
                      <a:pt x="15" y="26"/>
                    </a:lnTo>
                    <a:lnTo>
                      <a:pt x="7" y="22"/>
                    </a:lnTo>
                    <a:lnTo>
                      <a:pt x="2" y="19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0" y="9"/>
                    </a:lnTo>
                    <a:lnTo>
                      <a:pt x="0" y="6"/>
                    </a:lnTo>
                    <a:lnTo>
                      <a:pt x="3" y="4"/>
                    </a:lnTo>
                    <a:lnTo>
                      <a:pt x="5" y="2"/>
                    </a:lnTo>
                    <a:lnTo>
                      <a:pt x="13" y="0"/>
                    </a:lnTo>
                    <a:lnTo>
                      <a:pt x="22" y="0"/>
                    </a:lnTo>
                    <a:lnTo>
                      <a:pt x="22" y="0"/>
                    </a:lnTo>
                    <a:lnTo>
                      <a:pt x="335" y="2"/>
                    </a:lnTo>
                    <a:lnTo>
                      <a:pt x="335" y="2"/>
                    </a:lnTo>
                    <a:lnTo>
                      <a:pt x="340" y="2"/>
                    </a:lnTo>
                    <a:lnTo>
                      <a:pt x="348" y="6"/>
                    </a:lnTo>
                    <a:lnTo>
                      <a:pt x="361" y="15"/>
                    </a:lnTo>
                    <a:lnTo>
                      <a:pt x="361" y="15"/>
                    </a:lnTo>
                    <a:lnTo>
                      <a:pt x="348" y="22"/>
                    </a:lnTo>
                    <a:lnTo>
                      <a:pt x="340" y="24"/>
                    </a:lnTo>
                    <a:lnTo>
                      <a:pt x="335" y="26"/>
                    </a:lnTo>
                    <a:lnTo>
                      <a:pt x="335" y="26"/>
                    </a:lnTo>
                    <a:lnTo>
                      <a:pt x="256" y="28"/>
                    </a:lnTo>
                    <a:lnTo>
                      <a:pt x="177" y="28"/>
                    </a:lnTo>
                    <a:lnTo>
                      <a:pt x="177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9" name="Freeform 327"/>
              <p:cNvSpPr>
                <a:spLocks/>
              </p:cNvSpPr>
              <p:nvPr/>
            </p:nvSpPr>
            <p:spPr bwMode="auto">
              <a:xfrm>
                <a:off x="10594975" y="5241925"/>
                <a:ext cx="288925" cy="17463"/>
              </a:xfrm>
              <a:custGeom>
                <a:avLst/>
                <a:gdLst>
                  <a:gd name="T0" fmla="*/ 181 w 363"/>
                  <a:gd name="T1" fmla="*/ 0 h 23"/>
                  <a:gd name="T2" fmla="*/ 181 w 363"/>
                  <a:gd name="T3" fmla="*/ 0 h 23"/>
                  <a:gd name="T4" fmla="*/ 262 w 363"/>
                  <a:gd name="T5" fmla="*/ 0 h 23"/>
                  <a:gd name="T6" fmla="*/ 340 w 363"/>
                  <a:gd name="T7" fmla="*/ 0 h 23"/>
                  <a:gd name="T8" fmla="*/ 340 w 363"/>
                  <a:gd name="T9" fmla="*/ 0 h 23"/>
                  <a:gd name="T10" fmla="*/ 346 w 363"/>
                  <a:gd name="T11" fmla="*/ 2 h 23"/>
                  <a:gd name="T12" fmla="*/ 352 w 363"/>
                  <a:gd name="T13" fmla="*/ 6 h 23"/>
                  <a:gd name="T14" fmla="*/ 363 w 363"/>
                  <a:gd name="T15" fmla="*/ 12 h 23"/>
                  <a:gd name="T16" fmla="*/ 363 w 363"/>
                  <a:gd name="T17" fmla="*/ 12 h 23"/>
                  <a:gd name="T18" fmla="*/ 352 w 363"/>
                  <a:gd name="T19" fmla="*/ 19 h 23"/>
                  <a:gd name="T20" fmla="*/ 346 w 363"/>
                  <a:gd name="T21" fmla="*/ 21 h 23"/>
                  <a:gd name="T22" fmla="*/ 340 w 363"/>
                  <a:gd name="T23" fmla="*/ 23 h 23"/>
                  <a:gd name="T24" fmla="*/ 340 w 363"/>
                  <a:gd name="T25" fmla="*/ 23 h 23"/>
                  <a:gd name="T26" fmla="*/ 20 w 363"/>
                  <a:gd name="T27" fmla="*/ 23 h 23"/>
                  <a:gd name="T28" fmla="*/ 20 w 363"/>
                  <a:gd name="T29" fmla="*/ 23 h 23"/>
                  <a:gd name="T30" fmla="*/ 17 w 363"/>
                  <a:gd name="T31" fmla="*/ 21 h 23"/>
                  <a:gd name="T32" fmla="*/ 11 w 363"/>
                  <a:gd name="T33" fmla="*/ 19 h 23"/>
                  <a:gd name="T34" fmla="*/ 0 w 363"/>
                  <a:gd name="T35" fmla="*/ 12 h 23"/>
                  <a:gd name="T36" fmla="*/ 0 w 363"/>
                  <a:gd name="T37" fmla="*/ 12 h 23"/>
                  <a:gd name="T38" fmla="*/ 11 w 363"/>
                  <a:gd name="T39" fmla="*/ 4 h 23"/>
                  <a:gd name="T40" fmla="*/ 17 w 363"/>
                  <a:gd name="T41" fmla="*/ 2 h 23"/>
                  <a:gd name="T42" fmla="*/ 20 w 363"/>
                  <a:gd name="T43" fmla="*/ 0 h 23"/>
                  <a:gd name="T44" fmla="*/ 20 w 363"/>
                  <a:gd name="T45" fmla="*/ 0 h 23"/>
                  <a:gd name="T46" fmla="*/ 181 w 363"/>
                  <a:gd name="T47" fmla="*/ 0 h 23"/>
                  <a:gd name="T48" fmla="*/ 181 w 363"/>
                  <a:gd name="T4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63" h="23">
                    <a:moveTo>
                      <a:pt x="181" y="0"/>
                    </a:moveTo>
                    <a:lnTo>
                      <a:pt x="181" y="0"/>
                    </a:lnTo>
                    <a:lnTo>
                      <a:pt x="262" y="0"/>
                    </a:lnTo>
                    <a:lnTo>
                      <a:pt x="340" y="0"/>
                    </a:lnTo>
                    <a:lnTo>
                      <a:pt x="340" y="0"/>
                    </a:lnTo>
                    <a:lnTo>
                      <a:pt x="346" y="2"/>
                    </a:lnTo>
                    <a:lnTo>
                      <a:pt x="352" y="6"/>
                    </a:lnTo>
                    <a:lnTo>
                      <a:pt x="363" y="12"/>
                    </a:lnTo>
                    <a:lnTo>
                      <a:pt x="363" y="12"/>
                    </a:lnTo>
                    <a:lnTo>
                      <a:pt x="352" y="19"/>
                    </a:lnTo>
                    <a:lnTo>
                      <a:pt x="346" y="21"/>
                    </a:lnTo>
                    <a:lnTo>
                      <a:pt x="340" y="23"/>
                    </a:lnTo>
                    <a:lnTo>
                      <a:pt x="340" y="23"/>
                    </a:lnTo>
                    <a:lnTo>
                      <a:pt x="20" y="23"/>
                    </a:lnTo>
                    <a:lnTo>
                      <a:pt x="20" y="23"/>
                    </a:lnTo>
                    <a:lnTo>
                      <a:pt x="17" y="21"/>
                    </a:lnTo>
                    <a:lnTo>
                      <a:pt x="11" y="19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11" y="4"/>
                    </a:lnTo>
                    <a:lnTo>
                      <a:pt x="17" y="2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181" y="0"/>
                    </a:lnTo>
                    <a:lnTo>
                      <a:pt x="18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0" name="Freeform 328"/>
              <p:cNvSpPr>
                <a:spLocks/>
              </p:cNvSpPr>
              <p:nvPr/>
            </p:nvSpPr>
            <p:spPr bwMode="auto">
              <a:xfrm>
                <a:off x="10690225" y="5335588"/>
                <a:ext cx="193675" cy="20638"/>
              </a:xfrm>
              <a:custGeom>
                <a:avLst/>
                <a:gdLst>
                  <a:gd name="T0" fmla="*/ 121 w 243"/>
                  <a:gd name="T1" fmla="*/ 26 h 26"/>
                  <a:gd name="T2" fmla="*/ 121 w 243"/>
                  <a:gd name="T3" fmla="*/ 26 h 26"/>
                  <a:gd name="T4" fmla="*/ 73 w 243"/>
                  <a:gd name="T5" fmla="*/ 26 h 26"/>
                  <a:gd name="T6" fmla="*/ 22 w 243"/>
                  <a:gd name="T7" fmla="*/ 25 h 26"/>
                  <a:gd name="T8" fmla="*/ 22 w 243"/>
                  <a:gd name="T9" fmla="*/ 25 h 26"/>
                  <a:gd name="T10" fmla="*/ 16 w 243"/>
                  <a:gd name="T11" fmla="*/ 25 h 26"/>
                  <a:gd name="T12" fmla="*/ 11 w 243"/>
                  <a:gd name="T13" fmla="*/ 21 h 26"/>
                  <a:gd name="T14" fmla="*/ 0 w 243"/>
                  <a:gd name="T15" fmla="*/ 13 h 26"/>
                  <a:gd name="T16" fmla="*/ 0 w 243"/>
                  <a:gd name="T17" fmla="*/ 13 h 26"/>
                  <a:gd name="T18" fmla="*/ 11 w 243"/>
                  <a:gd name="T19" fmla="*/ 6 h 26"/>
                  <a:gd name="T20" fmla="*/ 18 w 243"/>
                  <a:gd name="T21" fmla="*/ 2 h 26"/>
                  <a:gd name="T22" fmla="*/ 24 w 243"/>
                  <a:gd name="T23" fmla="*/ 2 h 26"/>
                  <a:gd name="T24" fmla="*/ 24 w 243"/>
                  <a:gd name="T25" fmla="*/ 2 h 26"/>
                  <a:gd name="T26" fmla="*/ 121 w 243"/>
                  <a:gd name="T27" fmla="*/ 0 h 26"/>
                  <a:gd name="T28" fmla="*/ 219 w 243"/>
                  <a:gd name="T29" fmla="*/ 2 h 26"/>
                  <a:gd name="T30" fmla="*/ 219 w 243"/>
                  <a:gd name="T31" fmla="*/ 2 h 26"/>
                  <a:gd name="T32" fmla="*/ 224 w 243"/>
                  <a:gd name="T33" fmla="*/ 2 h 26"/>
                  <a:gd name="T34" fmla="*/ 230 w 243"/>
                  <a:gd name="T35" fmla="*/ 6 h 26"/>
                  <a:gd name="T36" fmla="*/ 243 w 243"/>
                  <a:gd name="T37" fmla="*/ 13 h 26"/>
                  <a:gd name="T38" fmla="*/ 243 w 243"/>
                  <a:gd name="T39" fmla="*/ 13 h 26"/>
                  <a:gd name="T40" fmla="*/ 230 w 243"/>
                  <a:gd name="T41" fmla="*/ 21 h 26"/>
                  <a:gd name="T42" fmla="*/ 224 w 243"/>
                  <a:gd name="T43" fmla="*/ 25 h 26"/>
                  <a:gd name="T44" fmla="*/ 217 w 243"/>
                  <a:gd name="T45" fmla="*/ 25 h 26"/>
                  <a:gd name="T46" fmla="*/ 217 w 243"/>
                  <a:gd name="T47" fmla="*/ 25 h 26"/>
                  <a:gd name="T48" fmla="*/ 170 w 243"/>
                  <a:gd name="T49" fmla="*/ 26 h 26"/>
                  <a:gd name="T50" fmla="*/ 121 w 243"/>
                  <a:gd name="T51" fmla="*/ 26 h 26"/>
                  <a:gd name="T52" fmla="*/ 121 w 243"/>
                  <a:gd name="T53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43" h="26">
                    <a:moveTo>
                      <a:pt x="121" y="26"/>
                    </a:moveTo>
                    <a:lnTo>
                      <a:pt x="121" y="26"/>
                    </a:lnTo>
                    <a:lnTo>
                      <a:pt x="73" y="26"/>
                    </a:lnTo>
                    <a:lnTo>
                      <a:pt x="22" y="25"/>
                    </a:lnTo>
                    <a:lnTo>
                      <a:pt x="22" y="25"/>
                    </a:lnTo>
                    <a:lnTo>
                      <a:pt x="16" y="25"/>
                    </a:lnTo>
                    <a:lnTo>
                      <a:pt x="11" y="21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11" y="6"/>
                    </a:lnTo>
                    <a:lnTo>
                      <a:pt x="18" y="2"/>
                    </a:lnTo>
                    <a:lnTo>
                      <a:pt x="24" y="2"/>
                    </a:lnTo>
                    <a:lnTo>
                      <a:pt x="24" y="2"/>
                    </a:lnTo>
                    <a:lnTo>
                      <a:pt x="121" y="0"/>
                    </a:lnTo>
                    <a:lnTo>
                      <a:pt x="219" y="2"/>
                    </a:lnTo>
                    <a:lnTo>
                      <a:pt x="219" y="2"/>
                    </a:lnTo>
                    <a:lnTo>
                      <a:pt x="224" y="2"/>
                    </a:lnTo>
                    <a:lnTo>
                      <a:pt x="230" y="6"/>
                    </a:lnTo>
                    <a:lnTo>
                      <a:pt x="243" y="13"/>
                    </a:lnTo>
                    <a:lnTo>
                      <a:pt x="243" y="13"/>
                    </a:lnTo>
                    <a:lnTo>
                      <a:pt x="230" y="21"/>
                    </a:lnTo>
                    <a:lnTo>
                      <a:pt x="224" y="25"/>
                    </a:lnTo>
                    <a:lnTo>
                      <a:pt x="217" y="25"/>
                    </a:lnTo>
                    <a:lnTo>
                      <a:pt x="217" y="25"/>
                    </a:lnTo>
                    <a:lnTo>
                      <a:pt x="170" y="26"/>
                    </a:lnTo>
                    <a:lnTo>
                      <a:pt x="121" y="26"/>
                    </a:lnTo>
                    <a:lnTo>
                      <a:pt x="121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" name="Freeform 329"/>
              <p:cNvSpPr>
                <a:spLocks/>
              </p:cNvSpPr>
              <p:nvPr/>
            </p:nvSpPr>
            <p:spPr bwMode="auto">
              <a:xfrm>
                <a:off x="10594975" y="5289550"/>
                <a:ext cx="192088" cy="17463"/>
              </a:xfrm>
              <a:custGeom>
                <a:avLst/>
                <a:gdLst>
                  <a:gd name="T0" fmla="*/ 120 w 241"/>
                  <a:gd name="T1" fmla="*/ 23 h 23"/>
                  <a:gd name="T2" fmla="*/ 120 w 241"/>
                  <a:gd name="T3" fmla="*/ 23 h 23"/>
                  <a:gd name="T4" fmla="*/ 69 w 241"/>
                  <a:gd name="T5" fmla="*/ 23 h 23"/>
                  <a:gd name="T6" fmla="*/ 19 w 241"/>
                  <a:gd name="T7" fmla="*/ 23 h 23"/>
                  <a:gd name="T8" fmla="*/ 19 w 241"/>
                  <a:gd name="T9" fmla="*/ 23 h 23"/>
                  <a:gd name="T10" fmla="*/ 15 w 241"/>
                  <a:gd name="T11" fmla="*/ 21 h 23"/>
                  <a:gd name="T12" fmla="*/ 9 w 241"/>
                  <a:gd name="T13" fmla="*/ 19 h 23"/>
                  <a:gd name="T14" fmla="*/ 0 w 241"/>
                  <a:gd name="T15" fmla="*/ 11 h 23"/>
                  <a:gd name="T16" fmla="*/ 0 w 241"/>
                  <a:gd name="T17" fmla="*/ 11 h 23"/>
                  <a:gd name="T18" fmla="*/ 9 w 241"/>
                  <a:gd name="T19" fmla="*/ 4 h 23"/>
                  <a:gd name="T20" fmla="*/ 15 w 241"/>
                  <a:gd name="T21" fmla="*/ 2 h 23"/>
                  <a:gd name="T22" fmla="*/ 19 w 241"/>
                  <a:gd name="T23" fmla="*/ 0 h 23"/>
                  <a:gd name="T24" fmla="*/ 19 w 241"/>
                  <a:gd name="T25" fmla="*/ 0 h 23"/>
                  <a:gd name="T26" fmla="*/ 121 w 241"/>
                  <a:gd name="T27" fmla="*/ 0 h 23"/>
                  <a:gd name="T28" fmla="*/ 223 w 241"/>
                  <a:gd name="T29" fmla="*/ 0 h 23"/>
                  <a:gd name="T30" fmla="*/ 223 w 241"/>
                  <a:gd name="T31" fmla="*/ 0 h 23"/>
                  <a:gd name="T32" fmla="*/ 226 w 241"/>
                  <a:gd name="T33" fmla="*/ 2 h 23"/>
                  <a:gd name="T34" fmla="*/ 232 w 241"/>
                  <a:gd name="T35" fmla="*/ 4 h 23"/>
                  <a:gd name="T36" fmla="*/ 241 w 241"/>
                  <a:gd name="T37" fmla="*/ 11 h 23"/>
                  <a:gd name="T38" fmla="*/ 241 w 241"/>
                  <a:gd name="T39" fmla="*/ 11 h 23"/>
                  <a:gd name="T40" fmla="*/ 232 w 241"/>
                  <a:gd name="T41" fmla="*/ 19 h 23"/>
                  <a:gd name="T42" fmla="*/ 226 w 241"/>
                  <a:gd name="T43" fmla="*/ 21 h 23"/>
                  <a:gd name="T44" fmla="*/ 223 w 241"/>
                  <a:gd name="T45" fmla="*/ 23 h 23"/>
                  <a:gd name="T46" fmla="*/ 223 w 241"/>
                  <a:gd name="T47" fmla="*/ 23 h 23"/>
                  <a:gd name="T48" fmla="*/ 170 w 241"/>
                  <a:gd name="T49" fmla="*/ 23 h 23"/>
                  <a:gd name="T50" fmla="*/ 120 w 241"/>
                  <a:gd name="T51" fmla="*/ 23 h 23"/>
                  <a:gd name="T52" fmla="*/ 120 w 241"/>
                  <a:gd name="T5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41" h="23">
                    <a:moveTo>
                      <a:pt x="120" y="23"/>
                    </a:moveTo>
                    <a:lnTo>
                      <a:pt x="120" y="23"/>
                    </a:lnTo>
                    <a:lnTo>
                      <a:pt x="69" y="23"/>
                    </a:lnTo>
                    <a:lnTo>
                      <a:pt x="19" y="23"/>
                    </a:lnTo>
                    <a:lnTo>
                      <a:pt x="19" y="23"/>
                    </a:lnTo>
                    <a:lnTo>
                      <a:pt x="15" y="21"/>
                    </a:lnTo>
                    <a:lnTo>
                      <a:pt x="9" y="19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9" y="4"/>
                    </a:lnTo>
                    <a:lnTo>
                      <a:pt x="15" y="2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21" y="0"/>
                    </a:lnTo>
                    <a:lnTo>
                      <a:pt x="223" y="0"/>
                    </a:lnTo>
                    <a:lnTo>
                      <a:pt x="223" y="0"/>
                    </a:lnTo>
                    <a:lnTo>
                      <a:pt x="226" y="2"/>
                    </a:lnTo>
                    <a:lnTo>
                      <a:pt x="232" y="4"/>
                    </a:lnTo>
                    <a:lnTo>
                      <a:pt x="241" y="11"/>
                    </a:lnTo>
                    <a:lnTo>
                      <a:pt x="241" y="11"/>
                    </a:lnTo>
                    <a:lnTo>
                      <a:pt x="232" y="19"/>
                    </a:lnTo>
                    <a:lnTo>
                      <a:pt x="226" y="21"/>
                    </a:lnTo>
                    <a:lnTo>
                      <a:pt x="223" y="23"/>
                    </a:lnTo>
                    <a:lnTo>
                      <a:pt x="223" y="23"/>
                    </a:lnTo>
                    <a:lnTo>
                      <a:pt x="170" y="23"/>
                    </a:lnTo>
                    <a:lnTo>
                      <a:pt x="120" y="23"/>
                    </a:lnTo>
                    <a:lnTo>
                      <a:pt x="120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2" name="Freeform 330"/>
              <p:cNvSpPr>
                <a:spLocks/>
              </p:cNvSpPr>
              <p:nvPr/>
            </p:nvSpPr>
            <p:spPr bwMode="auto">
              <a:xfrm>
                <a:off x="10672763" y="5383213"/>
                <a:ext cx="133350" cy="22225"/>
              </a:xfrm>
              <a:custGeom>
                <a:avLst/>
                <a:gdLst>
                  <a:gd name="T0" fmla="*/ 84 w 169"/>
                  <a:gd name="T1" fmla="*/ 26 h 28"/>
                  <a:gd name="T2" fmla="*/ 84 w 169"/>
                  <a:gd name="T3" fmla="*/ 26 h 28"/>
                  <a:gd name="T4" fmla="*/ 51 w 169"/>
                  <a:gd name="T5" fmla="*/ 28 h 28"/>
                  <a:gd name="T6" fmla="*/ 19 w 169"/>
                  <a:gd name="T7" fmla="*/ 26 h 28"/>
                  <a:gd name="T8" fmla="*/ 19 w 169"/>
                  <a:gd name="T9" fmla="*/ 26 h 28"/>
                  <a:gd name="T10" fmla="*/ 13 w 169"/>
                  <a:gd name="T11" fmla="*/ 24 h 28"/>
                  <a:gd name="T12" fmla="*/ 9 w 169"/>
                  <a:gd name="T13" fmla="*/ 23 h 28"/>
                  <a:gd name="T14" fmla="*/ 0 w 169"/>
                  <a:gd name="T15" fmla="*/ 15 h 28"/>
                  <a:gd name="T16" fmla="*/ 0 w 169"/>
                  <a:gd name="T17" fmla="*/ 15 h 28"/>
                  <a:gd name="T18" fmla="*/ 9 w 169"/>
                  <a:gd name="T19" fmla="*/ 6 h 28"/>
                  <a:gd name="T20" fmla="*/ 13 w 169"/>
                  <a:gd name="T21" fmla="*/ 2 h 28"/>
                  <a:gd name="T22" fmla="*/ 19 w 169"/>
                  <a:gd name="T23" fmla="*/ 2 h 28"/>
                  <a:gd name="T24" fmla="*/ 19 w 169"/>
                  <a:gd name="T25" fmla="*/ 2 h 28"/>
                  <a:gd name="T26" fmla="*/ 82 w 169"/>
                  <a:gd name="T27" fmla="*/ 0 h 28"/>
                  <a:gd name="T28" fmla="*/ 146 w 169"/>
                  <a:gd name="T29" fmla="*/ 2 h 28"/>
                  <a:gd name="T30" fmla="*/ 146 w 169"/>
                  <a:gd name="T31" fmla="*/ 2 h 28"/>
                  <a:gd name="T32" fmla="*/ 152 w 169"/>
                  <a:gd name="T33" fmla="*/ 2 h 28"/>
                  <a:gd name="T34" fmla="*/ 157 w 169"/>
                  <a:gd name="T35" fmla="*/ 6 h 28"/>
                  <a:gd name="T36" fmla="*/ 169 w 169"/>
                  <a:gd name="T37" fmla="*/ 13 h 28"/>
                  <a:gd name="T38" fmla="*/ 169 w 169"/>
                  <a:gd name="T39" fmla="*/ 13 h 28"/>
                  <a:gd name="T40" fmla="*/ 157 w 169"/>
                  <a:gd name="T41" fmla="*/ 21 h 28"/>
                  <a:gd name="T42" fmla="*/ 152 w 169"/>
                  <a:gd name="T43" fmla="*/ 24 h 28"/>
                  <a:gd name="T44" fmla="*/ 146 w 169"/>
                  <a:gd name="T45" fmla="*/ 26 h 28"/>
                  <a:gd name="T46" fmla="*/ 146 w 169"/>
                  <a:gd name="T47" fmla="*/ 26 h 28"/>
                  <a:gd name="T48" fmla="*/ 114 w 169"/>
                  <a:gd name="T49" fmla="*/ 28 h 28"/>
                  <a:gd name="T50" fmla="*/ 84 w 169"/>
                  <a:gd name="T51" fmla="*/ 26 h 28"/>
                  <a:gd name="T52" fmla="*/ 84 w 169"/>
                  <a:gd name="T53" fmla="*/ 2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69" h="28">
                    <a:moveTo>
                      <a:pt x="84" y="26"/>
                    </a:moveTo>
                    <a:lnTo>
                      <a:pt x="84" y="26"/>
                    </a:lnTo>
                    <a:lnTo>
                      <a:pt x="51" y="28"/>
                    </a:lnTo>
                    <a:lnTo>
                      <a:pt x="19" y="26"/>
                    </a:lnTo>
                    <a:lnTo>
                      <a:pt x="19" y="26"/>
                    </a:lnTo>
                    <a:lnTo>
                      <a:pt x="13" y="24"/>
                    </a:lnTo>
                    <a:lnTo>
                      <a:pt x="9" y="23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9" y="6"/>
                    </a:lnTo>
                    <a:lnTo>
                      <a:pt x="13" y="2"/>
                    </a:lnTo>
                    <a:lnTo>
                      <a:pt x="19" y="2"/>
                    </a:lnTo>
                    <a:lnTo>
                      <a:pt x="19" y="2"/>
                    </a:lnTo>
                    <a:lnTo>
                      <a:pt x="82" y="0"/>
                    </a:lnTo>
                    <a:lnTo>
                      <a:pt x="146" y="2"/>
                    </a:lnTo>
                    <a:lnTo>
                      <a:pt x="146" y="2"/>
                    </a:lnTo>
                    <a:lnTo>
                      <a:pt x="152" y="2"/>
                    </a:lnTo>
                    <a:lnTo>
                      <a:pt x="157" y="6"/>
                    </a:lnTo>
                    <a:lnTo>
                      <a:pt x="169" y="13"/>
                    </a:lnTo>
                    <a:lnTo>
                      <a:pt x="169" y="13"/>
                    </a:lnTo>
                    <a:lnTo>
                      <a:pt x="157" y="21"/>
                    </a:lnTo>
                    <a:lnTo>
                      <a:pt x="152" y="24"/>
                    </a:lnTo>
                    <a:lnTo>
                      <a:pt x="146" y="26"/>
                    </a:lnTo>
                    <a:lnTo>
                      <a:pt x="146" y="26"/>
                    </a:lnTo>
                    <a:lnTo>
                      <a:pt x="114" y="28"/>
                    </a:lnTo>
                    <a:lnTo>
                      <a:pt x="84" y="26"/>
                    </a:lnTo>
                    <a:lnTo>
                      <a:pt x="84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3" name="Freeform 331"/>
              <p:cNvSpPr>
                <a:spLocks/>
              </p:cNvSpPr>
              <p:nvPr/>
            </p:nvSpPr>
            <p:spPr bwMode="auto">
              <a:xfrm>
                <a:off x="10596563" y="5480050"/>
                <a:ext cx="74613" cy="20638"/>
              </a:xfrm>
              <a:custGeom>
                <a:avLst/>
                <a:gdLst>
                  <a:gd name="T0" fmla="*/ 46 w 93"/>
                  <a:gd name="T1" fmla="*/ 24 h 26"/>
                  <a:gd name="T2" fmla="*/ 46 w 93"/>
                  <a:gd name="T3" fmla="*/ 24 h 26"/>
                  <a:gd name="T4" fmla="*/ 28 w 93"/>
                  <a:gd name="T5" fmla="*/ 24 h 26"/>
                  <a:gd name="T6" fmla="*/ 9 w 93"/>
                  <a:gd name="T7" fmla="*/ 24 h 26"/>
                  <a:gd name="T8" fmla="*/ 9 w 93"/>
                  <a:gd name="T9" fmla="*/ 24 h 26"/>
                  <a:gd name="T10" fmla="*/ 7 w 93"/>
                  <a:gd name="T11" fmla="*/ 22 h 26"/>
                  <a:gd name="T12" fmla="*/ 3 w 93"/>
                  <a:gd name="T13" fmla="*/ 20 h 26"/>
                  <a:gd name="T14" fmla="*/ 0 w 93"/>
                  <a:gd name="T15" fmla="*/ 17 h 26"/>
                  <a:gd name="T16" fmla="*/ 0 w 93"/>
                  <a:gd name="T17" fmla="*/ 13 h 26"/>
                  <a:gd name="T18" fmla="*/ 0 w 93"/>
                  <a:gd name="T19" fmla="*/ 13 h 26"/>
                  <a:gd name="T20" fmla="*/ 0 w 93"/>
                  <a:gd name="T21" fmla="*/ 9 h 26"/>
                  <a:gd name="T22" fmla="*/ 3 w 93"/>
                  <a:gd name="T23" fmla="*/ 5 h 26"/>
                  <a:gd name="T24" fmla="*/ 5 w 93"/>
                  <a:gd name="T25" fmla="*/ 2 h 26"/>
                  <a:gd name="T26" fmla="*/ 9 w 93"/>
                  <a:gd name="T27" fmla="*/ 2 h 26"/>
                  <a:gd name="T28" fmla="*/ 9 w 93"/>
                  <a:gd name="T29" fmla="*/ 2 h 26"/>
                  <a:gd name="T30" fmla="*/ 45 w 93"/>
                  <a:gd name="T31" fmla="*/ 0 h 26"/>
                  <a:gd name="T32" fmla="*/ 82 w 93"/>
                  <a:gd name="T33" fmla="*/ 2 h 26"/>
                  <a:gd name="T34" fmla="*/ 82 w 93"/>
                  <a:gd name="T35" fmla="*/ 2 h 26"/>
                  <a:gd name="T36" fmla="*/ 86 w 93"/>
                  <a:gd name="T37" fmla="*/ 2 h 26"/>
                  <a:gd name="T38" fmla="*/ 88 w 93"/>
                  <a:gd name="T39" fmla="*/ 5 h 26"/>
                  <a:gd name="T40" fmla="*/ 93 w 93"/>
                  <a:gd name="T41" fmla="*/ 13 h 26"/>
                  <a:gd name="T42" fmla="*/ 93 w 93"/>
                  <a:gd name="T43" fmla="*/ 13 h 26"/>
                  <a:gd name="T44" fmla="*/ 88 w 93"/>
                  <a:gd name="T45" fmla="*/ 19 h 26"/>
                  <a:gd name="T46" fmla="*/ 84 w 93"/>
                  <a:gd name="T47" fmla="*/ 22 h 26"/>
                  <a:gd name="T48" fmla="*/ 80 w 93"/>
                  <a:gd name="T49" fmla="*/ 24 h 26"/>
                  <a:gd name="T50" fmla="*/ 80 w 93"/>
                  <a:gd name="T51" fmla="*/ 24 h 26"/>
                  <a:gd name="T52" fmla="*/ 63 w 93"/>
                  <a:gd name="T53" fmla="*/ 26 h 26"/>
                  <a:gd name="T54" fmla="*/ 46 w 93"/>
                  <a:gd name="T55" fmla="*/ 24 h 26"/>
                  <a:gd name="T56" fmla="*/ 46 w 93"/>
                  <a:gd name="T57" fmla="*/ 24 h 26"/>
                  <a:gd name="T58" fmla="*/ 46 w 93"/>
                  <a:gd name="T59" fmla="*/ 24 h 26"/>
                  <a:gd name="T60" fmla="*/ 46 w 93"/>
                  <a:gd name="T61" fmla="*/ 2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93" h="26">
                    <a:moveTo>
                      <a:pt x="46" y="24"/>
                    </a:moveTo>
                    <a:lnTo>
                      <a:pt x="46" y="24"/>
                    </a:lnTo>
                    <a:lnTo>
                      <a:pt x="28" y="24"/>
                    </a:lnTo>
                    <a:lnTo>
                      <a:pt x="9" y="24"/>
                    </a:lnTo>
                    <a:lnTo>
                      <a:pt x="9" y="24"/>
                    </a:lnTo>
                    <a:lnTo>
                      <a:pt x="7" y="22"/>
                    </a:lnTo>
                    <a:lnTo>
                      <a:pt x="3" y="20"/>
                    </a:lnTo>
                    <a:lnTo>
                      <a:pt x="0" y="17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0" y="9"/>
                    </a:lnTo>
                    <a:lnTo>
                      <a:pt x="3" y="5"/>
                    </a:lnTo>
                    <a:lnTo>
                      <a:pt x="5" y="2"/>
                    </a:lnTo>
                    <a:lnTo>
                      <a:pt x="9" y="2"/>
                    </a:lnTo>
                    <a:lnTo>
                      <a:pt x="9" y="2"/>
                    </a:lnTo>
                    <a:lnTo>
                      <a:pt x="45" y="0"/>
                    </a:lnTo>
                    <a:lnTo>
                      <a:pt x="82" y="2"/>
                    </a:lnTo>
                    <a:lnTo>
                      <a:pt x="82" y="2"/>
                    </a:lnTo>
                    <a:lnTo>
                      <a:pt x="86" y="2"/>
                    </a:lnTo>
                    <a:lnTo>
                      <a:pt x="88" y="5"/>
                    </a:lnTo>
                    <a:lnTo>
                      <a:pt x="93" y="13"/>
                    </a:lnTo>
                    <a:lnTo>
                      <a:pt x="93" y="13"/>
                    </a:lnTo>
                    <a:lnTo>
                      <a:pt x="88" y="19"/>
                    </a:lnTo>
                    <a:lnTo>
                      <a:pt x="84" y="22"/>
                    </a:lnTo>
                    <a:lnTo>
                      <a:pt x="80" y="24"/>
                    </a:lnTo>
                    <a:lnTo>
                      <a:pt x="80" y="24"/>
                    </a:lnTo>
                    <a:lnTo>
                      <a:pt x="63" y="26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46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4" name="Freeform 332"/>
              <p:cNvSpPr>
                <a:spLocks/>
              </p:cNvSpPr>
              <p:nvPr/>
            </p:nvSpPr>
            <p:spPr bwMode="auto">
              <a:xfrm>
                <a:off x="10815638" y="5289550"/>
                <a:ext cx="68263" cy="17463"/>
              </a:xfrm>
              <a:custGeom>
                <a:avLst/>
                <a:gdLst>
                  <a:gd name="T0" fmla="*/ 41 w 86"/>
                  <a:gd name="T1" fmla="*/ 23 h 23"/>
                  <a:gd name="T2" fmla="*/ 41 w 86"/>
                  <a:gd name="T3" fmla="*/ 23 h 23"/>
                  <a:gd name="T4" fmla="*/ 26 w 86"/>
                  <a:gd name="T5" fmla="*/ 23 h 23"/>
                  <a:gd name="T6" fmla="*/ 11 w 86"/>
                  <a:gd name="T7" fmla="*/ 23 h 23"/>
                  <a:gd name="T8" fmla="*/ 11 w 86"/>
                  <a:gd name="T9" fmla="*/ 23 h 23"/>
                  <a:gd name="T10" fmla="*/ 9 w 86"/>
                  <a:gd name="T11" fmla="*/ 21 h 23"/>
                  <a:gd name="T12" fmla="*/ 5 w 86"/>
                  <a:gd name="T13" fmla="*/ 17 h 23"/>
                  <a:gd name="T14" fmla="*/ 0 w 86"/>
                  <a:gd name="T15" fmla="*/ 11 h 23"/>
                  <a:gd name="T16" fmla="*/ 0 w 86"/>
                  <a:gd name="T17" fmla="*/ 11 h 23"/>
                  <a:gd name="T18" fmla="*/ 5 w 86"/>
                  <a:gd name="T19" fmla="*/ 4 h 23"/>
                  <a:gd name="T20" fmla="*/ 9 w 86"/>
                  <a:gd name="T21" fmla="*/ 2 h 23"/>
                  <a:gd name="T22" fmla="*/ 11 w 86"/>
                  <a:gd name="T23" fmla="*/ 0 h 23"/>
                  <a:gd name="T24" fmla="*/ 11 w 86"/>
                  <a:gd name="T25" fmla="*/ 0 h 23"/>
                  <a:gd name="T26" fmla="*/ 43 w 86"/>
                  <a:gd name="T27" fmla="*/ 0 h 23"/>
                  <a:gd name="T28" fmla="*/ 73 w 86"/>
                  <a:gd name="T29" fmla="*/ 0 h 23"/>
                  <a:gd name="T30" fmla="*/ 73 w 86"/>
                  <a:gd name="T31" fmla="*/ 0 h 23"/>
                  <a:gd name="T32" fmla="*/ 77 w 86"/>
                  <a:gd name="T33" fmla="*/ 2 h 23"/>
                  <a:gd name="T34" fmla="*/ 78 w 86"/>
                  <a:gd name="T35" fmla="*/ 4 h 23"/>
                  <a:gd name="T36" fmla="*/ 86 w 86"/>
                  <a:gd name="T37" fmla="*/ 11 h 23"/>
                  <a:gd name="T38" fmla="*/ 86 w 86"/>
                  <a:gd name="T39" fmla="*/ 11 h 23"/>
                  <a:gd name="T40" fmla="*/ 80 w 86"/>
                  <a:gd name="T41" fmla="*/ 17 h 23"/>
                  <a:gd name="T42" fmla="*/ 77 w 86"/>
                  <a:gd name="T43" fmla="*/ 21 h 23"/>
                  <a:gd name="T44" fmla="*/ 73 w 86"/>
                  <a:gd name="T45" fmla="*/ 23 h 23"/>
                  <a:gd name="T46" fmla="*/ 73 w 86"/>
                  <a:gd name="T47" fmla="*/ 23 h 23"/>
                  <a:gd name="T48" fmla="*/ 58 w 86"/>
                  <a:gd name="T49" fmla="*/ 23 h 23"/>
                  <a:gd name="T50" fmla="*/ 41 w 86"/>
                  <a:gd name="T51" fmla="*/ 23 h 23"/>
                  <a:gd name="T52" fmla="*/ 41 w 86"/>
                  <a:gd name="T5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6" h="23">
                    <a:moveTo>
                      <a:pt x="41" y="23"/>
                    </a:moveTo>
                    <a:lnTo>
                      <a:pt x="41" y="23"/>
                    </a:lnTo>
                    <a:lnTo>
                      <a:pt x="26" y="23"/>
                    </a:lnTo>
                    <a:lnTo>
                      <a:pt x="11" y="23"/>
                    </a:lnTo>
                    <a:lnTo>
                      <a:pt x="11" y="23"/>
                    </a:lnTo>
                    <a:lnTo>
                      <a:pt x="9" y="21"/>
                    </a:lnTo>
                    <a:lnTo>
                      <a:pt x="5" y="17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5" y="4"/>
                    </a:lnTo>
                    <a:lnTo>
                      <a:pt x="9" y="2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43" y="0"/>
                    </a:lnTo>
                    <a:lnTo>
                      <a:pt x="73" y="0"/>
                    </a:lnTo>
                    <a:lnTo>
                      <a:pt x="73" y="0"/>
                    </a:lnTo>
                    <a:lnTo>
                      <a:pt x="77" y="2"/>
                    </a:lnTo>
                    <a:lnTo>
                      <a:pt x="78" y="4"/>
                    </a:lnTo>
                    <a:lnTo>
                      <a:pt x="86" y="11"/>
                    </a:lnTo>
                    <a:lnTo>
                      <a:pt x="86" y="11"/>
                    </a:lnTo>
                    <a:lnTo>
                      <a:pt x="80" y="17"/>
                    </a:lnTo>
                    <a:lnTo>
                      <a:pt x="77" y="21"/>
                    </a:lnTo>
                    <a:lnTo>
                      <a:pt x="73" y="23"/>
                    </a:lnTo>
                    <a:lnTo>
                      <a:pt x="73" y="23"/>
                    </a:lnTo>
                    <a:lnTo>
                      <a:pt x="58" y="23"/>
                    </a:lnTo>
                    <a:lnTo>
                      <a:pt x="41" y="23"/>
                    </a:lnTo>
                    <a:lnTo>
                      <a:pt x="41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5" name="Freeform 333"/>
              <p:cNvSpPr>
                <a:spLocks/>
              </p:cNvSpPr>
              <p:nvPr/>
            </p:nvSpPr>
            <p:spPr bwMode="auto">
              <a:xfrm>
                <a:off x="10594975" y="5335588"/>
                <a:ext cx="66675" cy="19050"/>
              </a:xfrm>
              <a:custGeom>
                <a:avLst/>
                <a:gdLst>
                  <a:gd name="T0" fmla="*/ 43 w 82"/>
                  <a:gd name="T1" fmla="*/ 2 h 25"/>
                  <a:gd name="T2" fmla="*/ 43 w 82"/>
                  <a:gd name="T3" fmla="*/ 2 h 25"/>
                  <a:gd name="T4" fmla="*/ 56 w 82"/>
                  <a:gd name="T5" fmla="*/ 0 h 25"/>
                  <a:gd name="T6" fmla="*/ 69 w 82"/>
                  <a:gd name="T7" fmla="*/ 2 h 25"/>
                  <a:gd name="T8" fmla="*/ 69 w 82"/>
                  <a:gd name="T9" fmla="*/ 2 h 25"/>
                  <a:gd name="T10" fmla="*/ 73 w 82"/>
                  <a:gd name="T11" fmla="*/ 4 h 25"/>
                  <a:gd name="T12" fmla="*/ 77 w 82"/>
                  <a:gd name="T13" fmla="*/ 8 h 25"/>
                  <a:gd name="T14" fmla="*/ 82 w 82"/>
                  <a:gd name="T15" fmla="*/ 13 h 25"/>
                  <a:gd name="T16" fmla="*/ 82 w 82"/>
                  <a:gd name="T17" fmla="*/ 13 h 25"/>
                  <a:gd name="T18" fmla="*/ 77 w 82"/>
                  <a:gd name="T19" fmla="*/ 21 h 25"/>
                  <a:gd name="T20" fmla="*/ 75 w 82"/>
                  <a:gd name="T21" fmla="*/ 23 h 25"/>
                  <a:gd name="T22" fmla="*/ 71 w 82"/>
                  <a:gd name="T23" fmla="*/ 25 h 25"/>
                  <a:gd name="T24" fmla="*/ 71 w 82"/>
                  <a:gd name="T25" fmla="*/ 25 h 25"/>
                  <a:gd name="T26" fmla="*/ 41 w 82"/>
                  <a:gd name="T27" fmla="*/ 25 h 25"/>
                  <a:gd name="T28" fmla="*/ 13 w 82"/>
                  <a:gd name="T29" fmla="*/ 25 h 25"/>
                  <a:gd name="T30" fmla="*/ 13 w 82"/>
                  <a:gd name="T31" fmla="*/ 25 h 25"/>
                  <a:gd name="T32" fmla="*/ 9 w 82"/>
                  <a:gd name="T33" fmla="*/ 23 h 25"/>
                  <a:gd name="T34" fmla="*/ 5 w 82"/>
                  <a:gd name="T35" fmla="*/ 21 h 25"/>
                  <a:gd name="T36" fmla="*/ 0 w 82"/>
                  <a:gd name="T37" fmla="*/ 13 h 25"/>
                  <a:gd name="T38" fmla="*/ 0 w 82"/>
                  <a:gd name="T39" fmla="*/ 13 h 25"/>
                  <a:gd name="T40" fmla="*/ 7 w 82"/>
                  <a:gd name="T41" fmla="*/ 8 h 25"/>
                  <a:gd name="T42" fmla="*/ 9 w 82"/>
                  <a:gd name="T43" fmla="*/ 4 h 25"/>
                  <a:gd name="T44" fmla="*/ 13 w 82"/>
                  <a:gd name="T45" fmla="*/ 2 h 25"/>
                  <a:gd name="T46" fmla="*/ 13 w 82"/>
                  <a:gd name="T47" fmla="*/ 2 h 25"/>
                  <a:gd name="T48" fmla="*/ 28 w 82"/>
                  <a:gd name="T49" fmla="*/ 0 h 25"/>
                  <a:gd name="T50" fmla="*/ 43 w 82"/>
                  <a:gd name="T51" fmla="*/ 2 h 25"/>
                  <a:gd name="T52" fmla="*/ 43 w 82"/>
                  <a:gd name="T53" fmla="*/ 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2" h="25">
                    <a:moveTo>
                      <a:pt x="43" y="2"/>
                    </a:moveTo>
                    <a:lnTo>
                      <a:pt x="43" y="2"/>
                    </a:lnTo>
                    <a:lnTo>
                      <a:pt x="56" y="0"/>
                    </a:lnTo>
                    <a:lnTo>
                      <a:pt x="69" y="2"/>
                    </a:lnTo>
                    <a:lnTo>
                      <a:pt x="69" y="2"/>
                    </a:lnTo>
                    <a:lnTo>
                      <a:pt x="73" y="4"/>
                    </a:lnTo>
                    <a:lnTo>
                      <a:pt x="77" y="8"/>
                    </a:lnTo>
                    <a:lnTo>
                      <a:pt x="82" y="13"/>
                    </a:lnTo>
                    <a:lnTo>
                      <a:pt x="82" y="13"/>
                    </a:lnTo>
                    <a:lnTo>
                      <a:pt x="77" y="21"/>
                    </a:lnTo>
                    <a:lnTo>
                      <a:pt x="75" y="23"/>
                    </a:lnTo>
                    <a:lnTo>
                      <a:pt x="71" y="25"/>
                    </a:lnTo>
                    <a:lnTo>
                      <a:pt x="71" y="25"/>
                    </a:lnTo>
                    <a:lnTo>
                      <a:pt x="41" y="25"/>
                    </a:lnTo>
                    <a:lnTo>
                      <a:pt x="13" y="25"/>
                    </a:lnTo>
                    <a:lnTo>
                      <a:pt x="13" y="25"/>
                    </a:lnTo>
                    <a:lnTo>
                      <a:pt x="9" y="23"/>
                    </a:lnTo>
                    <a:lnTo>
                      <a:pt x="5" y="21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7" y="8"/>
                    </a:lnTo>
                    <a:lnTo>
                      <a:pt x="9" y="4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28" y="0"/>
                    </a:lnTo>
                    <a:lnTo>
                      <a:pt x="43" y="2"/>
                    </a:lnTo>
                    <a:lnTo>
                      <a:pt x="43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6" name="Freeform 334"/>
              <p:cNvSpPr>
                <a:spLocks/>
              </p:cNvSpPr>
              <p:nvPr/>
            </p:nvSpPr>
            <p:spPr bwMode="auto">
              <a:xfrm>
                <a:off x="10594975" y="5383213"/>
                <a:ext cx="47625" cy="22225"/>
              </a:xfrm>
              <a:custGeom>
                <a:avLst/>
                <a:gdLst>
                  <a:gd name="T0" fmla="*/ 30 w 60"/>
                  <a:gd name="T1" fmla="*/ 0 h 28"/>
                  <a:gd name="T2" fmla="*/ 30 w 60"/>
                  <a:gd name="T3" fmla="*/ 0 h 28"/>
                  <a:gd name="T4" fmla="*/ 37 w 60"/>
                  <a:gd name="T5" fmla="*/ 0 h 28"/>
                  <a:gd name="T6" fmla="*/ 45 w 60"/>
                  <a:gd name="T7" fmla="*/ 2 h 28"/>
                  <a:gd name="T8" fmla="*/ 45 w 60"/>
                  <a:gd name="T9" fmla="*/ 2 h 28"/>
                  <a:gd name="T10" fmla="*/ 52 w 60"/>
                  <a:gd name="T11" fmla="*/ 8 h 28"/>
                  <a:gd name="T12" fmla="*/ 60 w 60"/>
                  <a:gd name="T13" fmla="*/ 13 h 28"/>
                  <a:gd name="T14" fmla="*/ 60 w 60"/>
                  <a:gd name="T15" fmla="*/ 13 h 28"/>
                  <a:gd name="T16" fmla="*/ 52 w 60"/>
                  <a:gd name="T17" fmla="*/ 21 h 28"/>
                  <a:gd name="T18" fmla="*/ 48 w 60"/>
                  <a:gd name="T19" fmla="*/ 24 h 28"/>
                  <a:gd name="T20" fmla="*/ 43 w 60"/>
                  <a:gd name="T21" fmla="*/ 26 h 28"/>
                  <a:gd name="T22" fmla="*/ 43 w 60"/>
                  <a:gd name="T23" fmla="*/ 26 h 28"/>
                  <a:gd name="T24" fmla="*/ 30 w 60"/>
                  <a:gd name="T25" fmla="*/ 28 h 28"/>
                  <a:gd name="T26" fmla="*/ 17 w 60"/>
                  <a:gd name="T27" fmla="*/ 26 h 28"/>
                  <a:gd name="T28" fmla="*/ 17 w 60"/>
                  <a:gd name="T29" fmla="*/ 26 h 28"/>
                  <a:gd name="T30" fmla="*/ 13 w 60"/>
                  <a:gd name="T31" fmla="*/ 24 h 28"/>
                  <a:gd name="T32" fmla="*/ 7 w 60"/>
                  <a:gd name="T33" fmla="*/ 21 h 28"/>
                  <a:gd name="T34" fmla="*/ 0 w 60"/>
                  <a:gd name="T35" fmla="*/ 15 h 28"/>
                  <a:gd name="T36" fmla="*/ 0 w 60"/>
                  <a:gd name="T37" fmla="*/ 15 h 28"/>
                  <a:gd name="T38" fmla="*/ 9 w 60"/>
                  <a:gd name="T39" fmla="*/ 8 h 28"/>
                  <a:gd name="T40" fmla="*/ 17 w 60"/>
                  <a:gd name="T41" fmla="*/ 0 h 28"/>
                  <a:gd name="T42" fmla="*/ 17 w 60"/>
                  <a:gd name="T43" fmla="*/ 0 h 28"/>
                  <a:gd name="T44" fmla="*/ 24 w 60"/>
                  <a:gd name="T45" fmla="*/ 0 h 28"/>
                  <a:gd name="T46" fmla="*/ 30 w 60"/>
                  <a:gd name="T47" fmla="*/ 0 h 28"/>
                  <a:gd name="T48" fmla="*/ 30 w 60"/>
                  <a:gd name="T4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0" h="28">
                    <a:moveTo>
                      <a:pt x="30" y="0"/>
                    </a:moveTo>
                    <a:lnTo>
                      <a:pt x="30" y="0"/>
                    </a:lnTo>
                    <a:lnTo>
                      <a:pt x="37" y="0"/>
                    </a:lnTo>
                    <a:lnTo>
                      <a:pt x="45" y="2"/>
                    </a:lnTo>
                    <a:lnTo>
                      <a:pt x="45" y="2"/>
                    </a:lnTo>
                    <a:lnTo>
                      <a:pt x="52" y="8"/>
                    </a:lnTo>
                    <a:lnTo>
                      <a:pt x="60" y="13"/>
                    </a:lnTo>
                    <a:lnTo>
                      <a:pt x="60" y="13"/>
                    </a:lnTo>
                    <a:lnTo>
                      <a:pt x="52" y="21"/>
                    </a:lnTo>
                    <a:lnTo>
                      <a:pt x="48" y="24"/>
                    </a:lnTo>
                    <a:lnTo>
                      <a:pt x="43" y="26"/>
                    </a:lnTo>
                    <a:lnTo>
                      <a:pt x="43" y="26"/>
                    </a:lnTo>
                    <a:lnTo>
                      <a:pt x="30" y="28"/>
                    </a:lnTo>
                    <a:lnTo>
                      <a:pt x="17" y="26"/>
                    </a:lnTo>
                    <a:lnTo>
                      <a:pt x="17" y="26"/>
                    </a:lnTo>
                    <a:lnTo>
                      <a:pt x="13" y="24"/>
                    </a:lnTo>
                    <a:lnTo>
                      <a:pt x="7" y="21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9" y="8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24" y="0"/>
                    </a:lnTo>
                    <a:lnTo>
                      <a:pt x="30" y="0"/>
                    </a:lnTo>
                    <a:lnTo>
                      <a:pt x="3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7" name="Freeform 335"/>
              <p:cNvSpPr>
                <a:spLocks/>
              </p:cNvSpPr>
              <p:nvPr/>
            </p:nvSpPr>
            <p:spPr bwMode="auto">
              <a:xfrm>
                <a:off x="10836275" y="5383213"/>
                <a:ext cx="47625" cy="22225"/>
              </a:xfrm>
              <a:custGeom>
                <a:avLst/>
                <a:gdLst>
                  <a:gd name="T0" fmla="*/ 30 w 60"/>
                  <a:gd name="T1" fmla="*/ 0 h 28"/>
                  <a:gd name="T2" fmla="*/ 30 w 60"/>
                  <a:gd name="T3" fmla="*/ 0 h 28"/>
                  <a:gd name="T4" fmla="*/ 34 w 60"/>
                  <a:gd name="T5" fmla="*/ 0 h 28"/>
                  <a:gd name="T6" fmla="*/ 39 w 60"/>
                  <a:gd name="T7" fmla="*/ 0 h 28"/>
                  <a:gd name="T8" fmla="*/ 39 w 60"/>
                  <a:gd name="T9" fmla="*/ 0 h 28"/>
                  <a:gd name="T10" fmla="*/ 60 w 60"/>
                  <a:gd name="T11" fmla="*/ 15 h 28"/>
                  <a:gd name="T12" fmla="*/ 60 w 60"/>
                  <a:gd name="T13" fmla="*/ 15 h 28"/>
                  <a:gd name="T14" fmla="*/ 51 w 60"/>
                  <a:gd name="T15" fmla="*/ 21 h 28"/>
                  <a:gd name="T16" fmla="*/ 39 w 60"/>
                  <a:gd name="T17" fmla="*/ 26 h 28"/>
                  <a:gd name="T18" fmla="*/ 39 w 60"/>
                  <a:gd name="T19" fmla="*/ 26 h 28"/>
                  <a:gd name="T20" fmla="*/ 28 w 60"/>
                  <a:gd name="T21" fmla="*/ 28 h 28"/>
                  <a:gd name="T22" fmla="*/ 17 w 60"/>
                  <a:gd name="T23" fmla="*/ 26 h 28"/>
                  <a:gd name="T24" fmla="*/ 17 w 60"/>
                  <a:gd name="T25" fmla="*/ 26 h 28"/>
                  <a:gd name="T26" fmla="*/ 13 w 60"/>
                  <a:gd name="T27" fmla="*/ 24 h 28"/>
                  <a:gd name="T28" fmla="*/ 7 w 60"/>
                  <a:gd name="T29" fmla="*/ 21 h 28"/>
                  <a:gd name="T30" fmla="*/ 0 w 60"/>
                  <a:gd name="T31" fmla="*/ 15 h 28"/>
                  <a:gd name="T32" fmla="*/ 0 w 60"/>
                  <a:gd name="T33" fmla="*/ 15 h 28"/>
                  <a:gd name="T34" fmla="*/ 9 w 60"/>
                  <a:gd name="T35" fmla="*/ 8 h 28"/>
                  <a:gd name="T36" fmla="*/ 19 w 60"/>
                  <a:gd name="T37" fmla="*/ 0 h 28"/>
                  <a:gd name="T38" fmla="*/ 19 w 60"/>
                  <a:gd name="T39" fmla="*/ 0 h 28"/>
                  <a:gd name="T40" fmla="*/ 24 w 60"/>
                  <a:gd name="T41" fmla="*/ 0 h 28"/>
                  <a:gd name="T42" fmla="*/ 30 w 60"/>
                  <a:gd name="T43" fmla="*/ 0 h 28"/>
                  <a:gd name="T44" fmla="*/ 30 w 60"/>
                  <a:gd name="T45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0" h="28">
                    <a:moveTo>
                      <a:pt x="30" y="0"/>
                    </a:moveTo>
                    <a:lnTo>
                      <a:pt x="30" y="0"/>
                    </a:lnTo>
                    <a:lnTo>
                      <a:pt x="34" y="0"/>
                    </a:lnTo>
                    <a:lnTo>
                      <a:pt x="39" y="0"/>
                    </a:lnTo>
                    <a:lnTo>
                      <a:pt x="39" y="0"/>
                    </a:lnTo>
                    <a:lnTo>
                      <a:pt x="60" y="15"/>
                    </a:lnTo>
                    <a:lnTo>
                      <a:pt x="60" y="15"/>
                    </a:lnTo>
                    <a:lnTo>
                      <a:pt x="51" y="21"/>
                    </a:lnTo>
                    <a:lnTo>
                      <a:pt x="39" y="26"/>
                    </a:lnTo>
                    <a:lnTo>
                      <a:pt x="39" y="26"/>
                    </a:lnTo>
                    <a:lnTo>
                      <a:pt x="28" y="28"/>
                    </a:lnTo>
                    <a:lnTo>
                      <a:pt x="17" y="26"/>
                    </a:lnTo>
                    <a:lnTo>
                      <a:pt x="17" y="26"/>
                    </a:lnTo>
                    <a:lnTo>
                      <a:pt x="13" y="24"/>
                    </a:lnTo>
                    <a:lnTo>
                      <a:pt x="7" y="21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9" y="8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24" y="0"/>
                    </a:lnTo>
                    <a:lnTo>
                      <a:pt x="30" y="0"/>
                    </a:lnTo>
                    <a:lnTo>
                      <a:pt x="3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8" name="Freeform 336"/>
              <p:cNvSpPr>
                <a:spLocks/>
              </p:cNvSpPr>
              <p:nvPr/>
            </p:nvSpPr>
            <p:spPr bwMode="auto">
              <a:xfrm>
                <a:off x="10701338" y="5481638"/>
                <a:ext cx="28575" cy="23813"/>
              </a:xfrm>
              <a:custGeom>
                <a:avLst/>
                <a:gdLst>
                  <a:gd name="T0" fmla="*/ 17 w 35"/>
                  <a:gd name="T1" fmla="*/ 30 h 30"/>
                  <a:gd name="T2" fmla="*/ 17 w 35"/>
                  <a:gd name="T3" fmla="*/ 30 h 30"/>
                  <a:gd name="T4" fmla="*/ 0 w 35"/>
                  <a:gd name="T5" fmla="*/ 11 h 30"/>
                  <a:gd name="T6" fmla="*/ 0 w 35"/>
                  <a:gd name="T7" fmla="*/ 11 h 30"/>
                  <a:gd name="T8" fmla="*/ 9 w 35"/>
                  <a:gd name="T9" fmla="*/ 3 h 30"/>
                  <a:gd name="T10" fmla="*/ 13 w 35"/>
                  <a:gd name="T11" fmla="*/ 0 h 30"/>
                  <a:gd name="T12" fmla="*/ 17 w 35"/>
                  <a:gd name="T13" fmla="*/ 0 h 30"/>
                  <a:gd name="T14" fmla="*/ 17 w 35"/>
                  <a:gd name="T15" fmla="*/ 0 h 30"/>
                  <a:gd name="T16" fmla="*/ 22 w 35"/>
                  <a:gd name="T17" fmla="*/ 0 h 30"/>
                  <a:gd name="T18" fmla="*/ 26 w 35"/>
                  <a:gd name="T19" fmla="*/ 3 h 30"/>
                  <a:gd name="T20" fmla="*/ 35 w 35"/>
                  <a:gd name="T21" fmla="*/ 11 h 30"/>
                  <a:gd name="T22" fmla="*/ 35 w 35"/>
                  <a:gd name="T23" fmla="*/ 11 h 30"/>
                  <a:gd name="T24" fmla="*/ 17 w 35"/>
                  <a:gd name="T25" fmla="*/ 30 h 30"/>
                  <a:gd name="T26" fmla="*/ 17 w 35"/>
                  <a:gd name="T27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30">
                    <a:moveTo>
                      <a:pt x="17" y="30"/>
                    </a:moveTo>
                    <a:lnTo>
                      <a:pt x="17" y="30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9" y="3"/>
                    </a:lnTo>
                    <a:lnTo>
                      <a:pt x="13" y="0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22" y="0"/>
                    </a:lnTo>
                    <a:lnTo>
                      <a:pt x="26" y="3"/>
                    </a:lnTo>
                    <a:lnTo>
                      <a:pt x="35" y="11"/>
                    </a:lnTo>
                    <a:lnTo>
                      <a:pt x="35" y="11"/>
                    </a:lnTo>
                    <a:lnTo>
                      <a:pt x="17" y="30"/>
                    </a:lnTo>
                    <a:lnTo>
                      <a:pt x="17" y="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</p:grpSp>
      </p:grpSp>
      <p:sp>
        <p:nvSpPr>
          <p:cNvPr id="24" name="TextBox 23"/>
          <p:cNvSpPr txBox="1"/>
          <p:nvPr/>
        </p:nvSpPr>
        <p:spPr>
          <a:xfrm>
            <a:off x="349939" y="5631784"/>
            <a:ext cx="2875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F45967"/>
                </a:solidFill>
              </a:rPr>
              <a:t>С 1 октября 2023 года!</a:t>
            </a:r>
            <a:endParaRPr lang="ru-RU" b="1" i="1" dirty="0">
              <a:solidFill>
                <a:srgbClr val="F45967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3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6245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СТРУКТУРИРОВАННАЯ </a:t>
            </a:r>
            <a:r>
              <a:rPr lang="ru-RU" dirty="0" smtClean="0"/>
              <a:t>ФОРМА ЗАЯВКИ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388" b="5255"/>
          <a:stretch/>
        </p:blipFill>
        <p:spPr>
          <a:xfrm>
            <a:off x="794758" y="819000"/>
            <a:ext cx="9719552" cy="5870961"/>
          </a:xfrm>
          <a:prstGeom prst="rect">
            <a:avLst/>
          </a:prstGeom>
          <a:ln w="25400">
            <a:solidFill>
              <a:srgbClr val="B6B6B6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3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8688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СТРУКТУРИРОВАННАЯ </a:t>
            </a:r>
            <a:r>
              <a:rPr lang="ru-RU" dirty="0" smtClean="0"/>
              <a:t>ФОРМА ЗАЯВКИ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3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8589" y="1445836"/>
            <a:ext cx="9413285" cy="509987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0365" y="1019333"/>
            <a:ext cx="53627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778199"/>
                </a:solidFill>
              </a:rPr>
              <a:t>ИНФОРМАЦИЯ О СТРУКТУРЕ ЗАЯВКИ В ППИ</a:t>
            </a:r>
            <a:endParaRPr lang="ru-RU" b="1" dirty="0">
              <a:solidFill>
                <a:srgbClr val="7781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182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ЦИФРОВОЙ КОНТРАКТ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590451" y="6379647"/>
            <a:ext cx="73040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FF0000"/>
                </a:solidFill>
              </a:rPr>
              <a:t>ПРАВО применения с 1 октября 2023 по 1 апреля 2024!</a:t>
            </a:r>
            <a:endParaRPr lang="ru-RU" b="1" i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35793" y="1439149"/>
            <a:ext cx="27449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B6B6B6"/>
                </a:solidFill>
              </a:rPr>
              <a:t>Извещение</a:t>
            </a:r>
            <a:endParaRPr lang="ru-RU" sz="3600" b="1" dirty="0">
              <a:solidFill>
                <a:srgbClr val="B6B6B6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658292" y="1439147"/>
            <a:ext cx="17700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B6B6B6"/>
                </a:solidFill>
              </a:rPr>
              <a:t>Заявка</a:t>
            </a:r>
            <a:endParaRPr lang="ru-RU" sz="3600" b="1" dirty="0">
              <a:solidFill>
                <a:srgbClr val="B6B6B6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87410" y="2413006"/>
            <a:ext cx="24545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B6B6B6"/>
                </a:solidFill>
              </a:rPr>
              <a:t>Контракт </a:t>
            </a:r>
            <a:endParaRPr lang="ru-RU" sz="3600" b="1" dirty="0">
              <a:solidFill>
                <a:srgbClr val="B6B6B6"/>
              </a:solidFill>
            </a:endParaRPr>
          </a:p>
        </p:txBody>
      </p:sp>
      <p:sp>
        <p:nvSpPr>
          <p:cNvPr id="9" name="Плюс 8"/>
          <p:cNvSpPr/>
          <p:nvPr/>
        </p:nvSpPr>
        <p:spPr>
          <a:xfrm>
            <a:off x="4587410" y="1426080"/>
            <a:ext cx="672769" cy="673102"/>
          </a:xfrm>
          <a:prstGeom prst="mathPlus">
            <a:avLst/>
          </a:prstGeom>
          <a:solidFill>
            <a:srgbClr val="F459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>
            <a:off x="3673010" y="2507275"/>
            <a:ext cx="914400" cy="471495"/>
          </a:xfrm>
          <a:prstGeom prst="rightArrow">
            <a:avLst/>
          </a:prstGeom>
          <a:solidFill>
            <a:srgbClr val="F459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>
            <p:extLst/>
          </p:nvPr>
        </p:nvGraphicFramePr>
        <p:xfrm>
          <a:off x="3716806" y="3622276"/>
          <a:ext cx="5051336" cy="21944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51336"/>
              </a:tblGrid>
              <a:tr h="548608"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rgbClr val="4E63A0"/>
                          </a:solidFill>
                        </a:rPr>
                        <a:t>Реквизиты сторон</a:t>
                      </a:r>
                      <a:r>
                        <a:rPr lang="ru-RU" b="1" i="1" baseline="0" dirty="0" smtClean="0">
                          <a:solidFill>
                            <a:srgbClr val="4E63A0"/>
                          </a:solidFill>
                        </a:rPr>
                        <a:t> контракта</a:t>
                      </a:r>
                      <a:endParaRPr lang="ru-RU" b="1" i="1" dirty="0">
                        <a:solidFill>
                          <a:srgbClr val="4E63A0"/>
                        </a:solidFill>
                      </a:endParaRPr>
                    </a:p>
                  </a:txBody>
                  <a:tcPr/>
                </a:tc>
              </a:tr>
              <a:tr h="548608"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rgbClr val="4E63A0"/>
                          </a:solidFill>
                        </a:rPr>
                        <a:t>Объект закупки</a:t>
                      </a:r>
                      <a:endParaRPr lang="ru-RU" b="1" i="1" dirty="0">
                        <a:solidFill>
                          <a:srgbClr val="4E63A0"/>
                        </a:solidFill>
                      </a:endParaRPr>
                    </a:p>
                  </a:txBody>
                  <a:tcPr/>
                </a:tc>
              </a:tr>
              <a:tr h="548608"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rgbClr val="4E63A0"/>
                          </a:solidFill>
                        </a:rPr>
                        <a:t>Полная</a:t>
                      </a:r>
                      <a:r>
                        <a:rPr lang="ru-RU" b="1" i="1" baseline="0" dirty="0" smtClean="0">
                          <a:solidFill>
                            <a:srgbClr val="4E63A0"/>
                          </a:solidFill>
                        </a:rPr>
                        <a:t> спецификация</a:t>
                      </a:r>
                      <a:endParaRPr lang="ru-RU" b="1" i="1" dirty="0" smtClean="0">
                        <a:solidFill>
                          <a:srgbClr val="4E63A0"/>
                        </a:solidFill>
                      </a:endParaRPr>
                    </a:p>
                  </a:txBody>
                  <a:tcPr/>
                </a:tc>
              </a:tr>
              <a:tr h="548608"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rgbClr val="4E63A0"/>
                          </a:solidFill>
                        </a:rPr>
                        <a:t>Условия финансирования</a:t>
                      </a:r>
                      <a:endParaRPr lang="ru-RU" b="1" i="1" dirty="0">
                        <a:solidFill>
                          <a:srgbClr val="4E63A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8714367" y="1439147"/>
            <a:ext cx="11801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B6B6B6"/>
                </a:solidFill>
              </a:rPr>
              <a:t>ППИ</a:t>
            </a:r>
            <a:endParaRPr lang="ru-RU" sz="3600" b="1" dirty="0">
              <a:solidFill>
                <a:srgbClr val="B6B6B6"/>
              </a:solidFill>
            </a:endParaRPr>
          </a:p>
        </p:txBody>
      </p:sp>
      <p:sp>
        <p:nvSpPr>
          <p:cNvPr id="11" name="Стрелка вправо 10"/>
          <p:cNvSpPr/>
          <p:nvPr/>
        </p:nvSpPr>
        <p:spPr>
          <a:xfrm rot="10800000">
            <a:off x="6922145" y="2500423"/>
            <a:ext cx="914400" cy="471495"/>
          </a:xfrm>
          <a:prstGeom prst="rightArrow">
            <a:avLst/>
          </a:prstGeom>
          <a:solidFill>
            <a:srgbClr val="F459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люс 11"/>
          <p:cNvSpPr/>
          <p:nvPr/>
        </p:nvSpPr>
        <p:spPr>
          <a:xfrm>
            <a:off x="7734963" y="1441209"/>
            <a:ext cx="672769" cy="673102"/>
          </a:xfrm>
          <a:prstGeom prst="mathPlus">
            <a:avLst/>
          </a:prstGeom>
          <a:solidFill>
            <a:srgbClr val="F459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7547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ЦИРОВЫЕ КОНТРАКТЫ В РАБОТЕ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/>
          <a:srcRect t="17146"/>
          <a:stretch/>
        </p:blipFill>
        <p:spPr>
          <a:xfrm>
            <a:off x="211873" y="1170878"/>
            <a:ext cx="8103340" cy="3039750"/>
          </a:xfrm>
          <a:prstGeom prst="rect">
            <a:avLst/>
          </a:prstGeom>
          <a:ln w="25400">
            <a:solidFill>
              <a:srgbClr val="B6B6B6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/>
          <a:srcRect l="12400" t="1312" r="17919" b="12009"/>
          <a:stretch/>
        </p:blipFill>
        <p:spPr>
          <a:xfrm>
            <a:off x="3300762" y="3029974"/>
            <a:ext cx="7761248" cy="3565638"/>
          </a:xfrm>
          <a:prstGeom prst="rect">
            <a:avLst/>
          </a:prstGeom>
          <a:ln w="25400">
            <a:solidFill>
              <a:srgbClr val="B6B6B6"/>
            </a:solidFill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24887" y="1500778"/>
            <a:ext cx="3171825" cy="104775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718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ОБЯЗАННОСТЬ ЗАКЛЮЧЕНИЯ КОНТРАКТА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t="1747"/>
          <a:stretch/>
        </p:blipFill>
        <p:spPr>
          <a:xfrm>
            <a:off x="138545" y="779317"/>
            <a:ext cx="12053455" cy="582356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2023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861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НЕСОГЛАСИЕ ПОБЕДИТЕЛЯ ЗАКЛЮЧИТЬ КОНТРАКТ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349250" y="1268413"/>
            <a:ext cx="6464505" cy="529590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sz="2400" b="1" dirty="0" smtClean="0">
                <a:solidFill>
                  <a:srgbClr val="36F656"/>
                </a:solidFill>
              </a:rPr>
              <a:t>ВПРАВЕ</a:t>
            </a:r>
            <a:r>
              <a:rPr lang="ru-RU" sz="2400" dirty="0" smtClean="0"/>
              <a:t> отказаться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sz="2400" b="1" dirty="0" smtClean="0">
                <a:solidFill>
                  <a:srgbClr val="36F656"/>
                </a:solidFill>
              </a:rPr>
              <a:t>ВПРАВЕ</a:t>
            </a:r>
            <a:r>
              <a:rPr lang="ru-RU" sz="2400" dirty="0" smtClean="0"/>
              <a:t> подписать контракт</a:t>
            </a:r>
          </a:p>
          <a:p>
            <a:pPr marL="0" indent="0">
              <a:lnSpc>
                <a:spcPct val="150000"/>
              </a:lnSpc>
              <a:buNone/>
            </a:pPr>
            <a:endParaRPr lang="ru-RU" sz="2400" dirty="0"/>
          </a:p>
          <a:p>
            <a:pPr marL="0" indent="0">
              <a:lnSpc>
                <a:spcPct val="150000"/>
              </a:lnSpc>
              <a:buNone/>
            </a:pPr>
            <a:r>
              <a:rPr lang="ru-RU" sz="2400" b="1" dirty="0" smtClean="0">
                <a:solidFill>
                  <a:srgbClr val="B6B6B6"/>
                </a:solidFill>
              </a:rPr>
              <a:t>РЕКОМЕНДАЦИЯ: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sz="2400" dirty="0" smtClean="0"/>
              <a:t>Обсуждать условия контракта заранее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2023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grpSp>
        <p:nvGrpSpPr>
          <p:cNvPr id="6" name="Группа 5">
            <a:extLst>
              <a:ext uri="{FF2B5EF4-FFF2-40B4-BE49-F238E27FC236}">
                <a16:creationId xmlns:a16="http://schemas.microsoft.com/office/drawing/2014/main" xmlns="" id="{4196761A-A7D9-48DD-A308-CB195DF75A29}"/>
              </a:ext>
            </a:extLst>
          </p:cNvPr>
          <p:cNvGrpSpPr/>
          <p:nvPr/>
        </p:nvGrpSpPr>
        <p:grpSpPr>
          <a:xfrm>
            <a:off x="7635812" y="1310341"/>
            <a:ext cx="2075606" cy="4723645"/>
            <a:chOff x="8786186" y="1274679"/>
            <a:chExt cx="2075606" cy="4723645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xmlns="" id="{DB6C8DB5-581A-4FCF-8848-3AE8E0C088E2}"/>
                </a:ext>
              </a:extLst>
            </p:cNvPr>
            <p:cNvSpPr txBox="1"/>
            <p:nvPr/>
          </p:nvSpPr>
          <p:spPr>
            <a:xfrm>
              <a:off x="8999423" y="3775229"/>
              <a:ext cx="186236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>
                  <a:cs typeface="Segoe UI" panose="020B0502040204020203" pitchFamily="34" charset="0"/>
                </a:rPr>
                <a:t>Цена контракта</a:t>
              </a:r>
            </a:p>
          </p:txBody>
        </p:sp>
        <p:grpSp>
          <p:nvGrpSpPr>
            <p:cNvPr id="8" name="Группа 7">
              <a:extLst>
                <a:ext uri="{FF2B5EF4-FFF2-40B4-BE49-F238E27FC236}">
                  <a16:creationId xmlns:a16="http://schemas.microsoft.com/office/drawing/2014/main" xmlns="" id="{7B8F7370-38FB-43B5-BC76-7CA2C374D931}"/>
                </a:ext>
              </a:extLst>
            </p:cNvPr>
            <p:cNvGrpSpPr/>
            <p:nvPr/>
          </p:nvGrpSpPr>
          <p:grpSpPr>
            <a:xfrm>
              <a:off x="8786186" y="1404729"/>
              <a:ext cx="1469525" cy="4593595"/>
              <a:chOff x="8786186" y="1404729"/>
              <a:chExt cx="1469525" cy="4593595"/>
            </a:xfrm>
          </p:grpSpPr>
          <p:grpSp>
            <p:nvGrpSpPr>
              <p:cNvPr id="12" name="Группа 11">
                <a:extLst>
                  <a:ext uri="{FF2B5EF4-FFF2-40B4-BE49-F238E27FC236}">
                    <a16:creationId xmlns:a16="http://schemas.microsoft.com/office/drawing/2014/main" xmlns="" id="{2D557B8C-7C59-408F-B2A2-F5B8FC88D6B8}"/>
                  </a:ext>
                </a:extLst>
              </p:cNvPr>
              <p:cNvGrpSpPr/>
              <p:nvPr/>
            </p:nvGrpSpPr>
            <p:grpSpPr>
              <a:xfrm>
                <a:off x="8799438" y="1404729"/>
                <a:ext cx="147561" cy="4267184"/>
                <a:chOff x="9849678" y="1404729"/>
                <a:chExt cx="147561" cy="4267184"/>
              </a:xfrm>
            </p:grpSpPr>
            <p:cxnSp>
              <p:nvCxnSpPr>
                <p:cNvPr id="15" name="Прямая соединительная линия 14">
                  <a:extLst>
                    <a:ext uri="{FF2B5EF4-FFF2-40B4-BE49-F238E27FC236}">
                      <a16:creationId xmlns:a16="http://schemas.microsoft.com/office/drawing/2014/main" xmlns="" id="{49F54149-D419-4D2C-A27A-ACF05661B317}"/>
                    </a:ext>
                  </a:extLst>
                </p:cNvPr>
                <p:cNvCxnSpPr/>
                <p:nvPr/>
              </p:nvCxnSpPr>
              <p:spPr>
                <a:xfrm>
                  <a:off x="9864717" y="3959895"/>
                  <a:ext cx="132522" cy="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16" name="Группа 15">
                  <a:extLst>
                    <a:ext uri="{FF2B5EF4-FFF2-40B4-BE49-F238E27FC236}">
                      <a16:creationId xmlns:a16="http://schemas.microsoft.com/office/drawing/2014/main" xmlns="" id="{1AD82F5F-4B19-43CF-9D52-C1985C9A2E0B}"/>
                    </a:ext>
                  </a:extLst>
                </p:cNvPr>
                <p:cNvGrpSpPr/>
                <p:nvPr/>
              </p:nvGrpSpPr>
              <p:grpSpPr>
                <a:xfrm>
                  <a:off x="9849678" y="1404729"/>
                  <a:ext cx="132522" cy="4267184"/>
                  <a:chOff x="9899374" y="1404730"/>
                  <a:chExt cx="132522" cy="4267184"/>
                </a:xfrm>
              </p:grpSpPr>
              <p:cxnSp>
                <p:nvCxnSpPr>
                  <p:cNvPr id="17" name="Прямая соединительная линия 16">
                    <a:extLst>
                      <a:ext uri="{FF2B5EF4-FFF2-40B4-BE49-F238E27FC236}">
                        <a16:creationId xmlns:a16="http://schemas.microsoft.com/office/drawing/2014/main" xmlns="" id="{26DBB8E3-AD37-43DC-95CB-044D29F1D10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0031896" y="2411896"/>
                    <a:ext cx="0" cy="3260018"/>
                  </a:xfrm>
                  <a:prstGeom prst="line">
                    <a:avLst/>
                  </a:prstGeom>
                  <a:ln w="57150">
                    <a:solidFill>
                      <a:srgbClr val="92D050"/>
                    </a:solidFill>
                  </a:ln>
                </p:spPr>
                <p:style>
                  <a:lnRef idx="3">
                    <a:schemeClr val="accent2"/>
                  </a:lnRef>
                  <a:fillRef idx="0">
                    <a:schemeClr val="accent2"/>
                  </a:fillRef>
                  <a:effectRef idx="2">
                    <a:schemeClr val="accent2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8" name="Прямая соединительная линия 17">
                    <a:extLst>
                      <a:ext uri="{FF2B5EF4-FFF2-40B4-BE49-F238E27FC236}">
                        <a16:creationId xmlns:a16="http://schemas.microsoft.com/office/drawing/2014/main" xmlns="" id="{468C635E-E3A8-47F1-AA81-B585943FCF53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10031896" y="1404730"/>
                    <a:ext cx="0" cy="1007166"/>
                  </a:xfrm>
                  <a:prstGeom prst="line">
                    <a:avLst/>
                  </a:prstGeom>
                  <a:ln w="57150"/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" name="Прямая со стрелкой 18">
                    <a:extLst>
                      <a:ext uri="{FF2B5EF4-FFF2-40B4-BE49-F238E27FC236}">
                        <a16:creationId xmlns:a16="http://schemas.microsoft.com/office/drawing/2014/main" xmlns="" id="{C2BD399B-795F-486A-9413-32E2FF495A53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9899374" y="2411896"/>
                    <a:ext cx="0" cy="1548000"/>
                  </a:xfrm>
                  <a:prstGeom prst="straightConnector1">
                    <a:avLst/>
                  </a:prstGeom>
                  <a:ln w="57150">
                    <a:solidFill>
                      <a:srgbClr val="F1C90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0" name="Прямая соединительная линия 19">
                    <a:extLst>
                      <a:ext uri="{FF2B5EF4-FFF2-40B4-BE49-F238E27FC236}">
                        <a16:creationId xmlns:a16="http://schemas.microsoft.com/office/drawing/2014/main" xmlns="" id="{CAD91440-C104-4133-A6DE-DF5EF5A73B1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9899374" y="2411896"/>
                    <a:ext cx="132522" cy="4122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xmlns="" id="{BD35E6C6-9781-4B71-8DEC-DF8F07F78515}"/>
                  </a:ext>
                </a:extLst>
              </p:cNvPr>
              <p:cNvSpPr txBox="1"/>
              <p:nvPr/>
            </p:nvSpPr>
            <p:spPr>
              <a:xfrm>
                <a:off x="9394578" y="2227229"/>
                <a:ext cx="86113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dirty="0">
                    <a:cs typeface="Segoe UI" panose="020B0502040204020203" pitchFamily="34" charset="0"/>
                  </a:rPr>
                  <a:t>НМЦК</a:t>
                </a:r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xmlns="" id="{E4130B56-D55F-4CB3-A0E6-6A4ABE5F96FF}"/>
                  </a:ext>
                </a:extLst>
              </p:cNvPr>
              <p:cNvSpPr txBox="1"/>
              <p:nvPr/>
            </p:nvSpPr>
            <p:spPr>
              <a:xfrm>
                <a:off x="8786186" y="5628992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dirty="0"/>
                  <a:t>0</a:t>
                </a:r>
              </a:p>
            </p:txBody>
          </p:sp>
        </p:grpSp>
        <p:grpSp>
          <p:nvGrpSpPr>
            <p:cNvPr id="9" name="Группа 8">
              <a:extLst>
                <a:ext uri="{FF2B5EF4-FFF2-40B4-BE49-F238E27FC236}">
                  <a16:creationId xmlns:a16="http://schemas.microsoft.com/office/drawing/2014/main" xmlns="" id="{4DBC6FDB-20F7-4589-9996-2EF2CD664E91}"/>
                </a:ext>
              </a:extLst>
            </p:cNvPr>
            <p:cNvGrpSpPr/>
            <p:nvPr/>
          </p:nvGrpSpPr>
          <p:grpSpPr>
            <a:xfrm>
              <a:off x="8790490" y="1274679"/>
              <a:ext cx="284400" cy="72000"/>
              <a:chOff x="10135654" y="1399831"/>
              <a:chExt cx="1218146" cy="521734"/>
            </a:xfrm>
          </p:grpSpPr>
          <p:sp>
            <p:nvSpPr>
              <p:cNvPr id="10" name="Овал 9">
                <a:extLst>
                  <a:ext uri="{FF2B5EF4-FFF2-40B4-BE49-F238E27FC236}">
                    <a16:creationId xmlns:a16="http://schemas.microsoft.com/office/drawing/2014/main" xmlns="" id="{777B6425-DDAC-44E5-9FF9-EADB59CA1A8C}"/>
                  </a:ext>
                </a:extLst>
              </p:cNvPr>
              <p:cNvSpPr/>
              <p:nvPr/>
            </p:nvSpPr>
            <p:spPr>
              <a:xfrm>
                <a:off x="10135654" y="1404729"/>
                <a:ext cx="642305" cy="516836"/>
              </a:xfrm>
              <a:prstGeom prst="ellipse">
                <a:avLst/>
              </a:prstGeom>
              <a:noFill/>
              <a:ln w="28575"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1" name="Овал 10">
                <a:extLst>
                  <a:ext uri="{FF2B5EF4-FFF2-40B4-BE49-F238E27FC236}">
                    <a16:creationId xmlns:a16="http://schemas.microsoft.com/office/drawing/2014/main" xmlns="" id="{B9F60534-FF65-4C45-A89F-0CED53D0F6EC}"/>
                  </a:ext>
                </a:extLst>
              </p:cNvPr>
              <p:cNvSpPr/>
              <p:nvPr/>
            </p:nvSpPr>
            <p:spPr>
              <a:xfrm>
                <a:off x="10711495" y="1399831"/>
                <a:ext cx="642305" cy="516836"/>
              </a:xfrm>
              <a:prstGeom prst="ellipse">
                <a:avLst/>
              </a:prstGeom>
              <a:noFill/>
              <a:ln w="28575"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21" name="TextBox 20"/>
          <p:cNvSpPr txBox="1"/>
          <p:nvPr/>
        </p:nvSpPr>
        <p:spPr>
          <a:xfrm>
            <a:off x="9874908" y="1125675"/>
            <a:ext cx="23505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F45967"/>
                </a:solidFill>
              </a:rPr>
              <a:t>п.2 ч.2 ст.51 44-ФЗ</a:t>
            </a:r>
            <a:endParaRPr lang="ru-RU" b="1" i="1" dirty="0">
              <a:solidFill>
                <a:srgbClr val="F45967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4799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ЗАКЛЮЧЕНИЕ КОНТРАКТА (БЕЗ ПРОТОКОЛА РАЗНОГЛАСИЙ)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28" name="Рисунок 27">
            <a:extLst>
              <a:ext uri="{FF2B5EF4-FFF2-40B4-BE49-F238E27FC236}">
                <a16:creationId xmlns:a16="http://schemas.microsoft.com/office/drawing/2014/main" xmlns="" id="{5CE45930-D77C-6006-54BB-10CBE7EA602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321"/>
          <a:stretch/>
        </p:blipFill>
        <p:spPr>
          <a:xfrm>
            <a:off x="349939" y="711238"/>
            <a:ext cx="11582400" cy="58916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2023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0797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ЗАКЛЮЧЕНИЕ КОНТРАКТА (С ПРОТОКОЛОМ РАЗНОГЛАСИЙ)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602883"/>
            <a:ext cx="5485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2022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709D9E25-16CF-41FF-9461-9C2B43CF4EB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" t="5294" r="-1" b="300"/>
          <a:stretch/>
        </p:blipFill>
        <p:spPr>
          <a:xfrm>
            <a:off x="114300" y="966354"/>
            <a:ext cx="11963400" cy="5872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771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«ПРОСТОЕ» ИЗМЕНЕНИЕ КОНТРАКТА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Заключение дополнительного соглашения:</a:t>
            </a:r>
          </a:p>
          <a:p>
            <a:pPr>
              <a:buClr>
                <a:srgbClr val="F45967"/>
              </a:buClr>
              <a:buFont typeface="Wingdings" panose="05000000000000000000" pitchFamily="2" charset="2"/>
              <a:buChar char="§"/>
            </a:pPr>
            <a:r>
              <a:rPr lang="ru-RU" dirty="0"/>
              <a:t>При снижении цены контракта, без изменения объемов;</a:t>
            </a:r>
          </a:p>
          <a:p>
            <a:pPr>
              <a:buClr>
                <a:srgbClr val="F45967"/>
              </a:buClr>
              <a:buFont typeface="Wingdings" panose="05000000000000000000" pitchFamily="2" charset="2"/>
              <a:buChar char="§"/>
            </a:pPr>
            <a:r>
              <a:rPr lang="ru-RU" dirty="0"/>
              <a:t>Увеличиваются или уменьшаются объемы и соответственно ЦК, не более чем на 10%;</a:t>
            </a:r>
          </a:p>
          <a:p>
            <a:pPr>
              <a:buClr>
                <a:srgbClr val="F45967"/>
              </a:buClr>
              <a:buFont typeface="Wingdings" panose="05000000000000000000" pitchFamily="2" charset="2"/>
              <a:buChar char="§"/>
            </a:pPr>
            <a:r>
              <a:rPr lang="ru-RU" dirty="0"/>
              <a:t>Изменение объемов и/или видов работ по «строительству», а так же ЦК, не более чем на 10%.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b="1" dirty="0">
                <a:solidFill>
                  <a:srgbClr val="0291A0"/>
                </a:solidFill>
              </a:rPr>
              <a:t>Изменения происходят в рамках лимитов!</a:t>
            </a:r>
          </a:p>
          <a:p>
            <a:pPr marL="0" indent="0" algn="ctr">
              <a:buNone/>
            </a:pPr>
            <a:r>
              <a:rPr lang="ru-RU" b="1" dirty="0">
                <a:solidFill>
                  <a:srgbClr val="0291A0"/>
                </a:solidFill>
              </a:rPr>
              <a:t>Возможно изменение суммы и срока ОИК!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2023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6745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8084634" y="5376470"/>
            <a:ext cx="4107365" cy="1481530"/>
          </a:xfrm>
          <a:prstGeom prst="rect">
            <a:avLst/>
          </a:prstGeom>
          <a:solidFill>
            <a:srgbClr val="B6B6B6">
              <a:alpha val="2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АНТИКРИЗИСНЫЕ МЕРЫ ПОДДЕРЖКИ</a:t>
            </a:r>
            <a:endParaRPr lang="ru-RU" dirty="0"/>
          </a:p>
        </p:txBody>
      </p:sp>
      <p:sp>
        <p:nvSpPr>
          <p:cNvPr id="4" name="Текст 1">
            <a:extLst>
              <a:ext uri="{FF2B5EF4-FFF2-40B4-BE49-F238E27FC236}">
                <a16:creationId xmlns="" xmlns:a16="http://schemas.microsoft.com/office/drawing/2014/main" id="{197C4F70-1B29-456C-990E-A37270E2AFCD}"/>
              </a:ext>
            </a:extLst>
          </p:cNvPr>
          <p:cNvSpPr txBox="1">
            <a:spLocks/>
          </p:cNvSpPr>
          <p:nvPr/>
        </p:nvSpPr>
        <p:spPr>
          <a:xfrm>
            <a:off x="231776" y="1272609"/>
            <a:ext cx="6588124" cy="333461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/>
              <a:t>Изменение существенных условий контракта</a:t>
            </a:r>
          </a:p>
        </p:txBody>
      </p:sp>
      <p:sp>
        <p:nvSpPr>
          <p:cNvPr id="5" name="Текст 1">
            <a:extLst>
              <a:ext uri="{FF2B5EF4-FFF2-40B4-BE49-F238E27FC236}">
                <a16:creationId xmlns="" xmlns:a16="http://schemas.microsoft.com/office/drawing/2014/main" id="{8286F487-E72C-488B-B359-4525EB0F15DF}"/>
              </a:ext>
            </a:extLst>
          </p:cNvPr>
          <p:cNvSpPr txBox="1">
            <a:spLocks/>
          </p:cNvSpPr>
          <p:nvPr/>
        </p:nvSpPr>
        <p:spPr>
          <a:xfrm>
            <a:off x="8258175" y="1272610"/>
            <a:ext cx="3933825" cy="333461"/>
          </a:xfrm>
          <a:prstGeom prst="rect">
            <a:avLst/>
          </a:prstGeom>
          <a:solidFill>
            <a:schemeClr val="tx2"/>
          </a:solidFill>
        </p:spPr>
        <p:txBody>
          <a:bodyPr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800" i="1" dirty="0">
                <a:solidFill>
                  <a:schemeClr val="bg1"/>
                </a:solidFill>
              </a:rPr>
              <a:t>ч.65.1 ст.112 44-ФЗ</a:t>
            </a:r>
          </a:p>
        </p:txBody>
      </p:sp>
      <p:grpSp>
        <p:nvGrpSpPr>
          <p:cNvPr id="6" name="Группа 5">
            <a:extLst>
              <a:ext uri="{FF2B5EF4-FFF2-40B4-BE49-F238E27FC236}">
                <a16:creationId xmlns="" xmlns:a16="http://schemas.microsoft.com/office/drawing/2014/main" id="{40BE9E58-C4C4-4871-BA66-219FE9ECBA9B}"/>
              </a:ext>
            </a:extLst>
          </p:cNvPr>
          <p:cNvGrpSpPr/>
          <p:nvPr/>
        </p:nvGrpSpPr>
        <p:grpSpPr>
          <a:xfrm>
            <a:off x="2385980" y="2178684"/>
            <a:ext cx="7420032" cy="2336533"/>
            <a:chOff x="259080" y="3856265"/>
            <a:chExt cx="5836921" cy="2278381"/>
          </a:xfrm>
        </p:grpSpPr>
        <p:sp>
          <p:nvSpPr>
            <p:cNvPr id="7" name="object 9">
              <a:extLst>
                <a:ext uri="{FF2B5EF4-FFF2-40B4-BE49-F238E27FC236}">
                  <a16:creationId xmlns="" xmlns:a16="http://schemas.microsoft.com/office/drawing/2014/main" id="{E75B94EE-3400-487D-9766-AD7838C29E46}"/>
                </a:ext>
              </a:extLst>
            </p:cNvPr>
            <p:cNvSpPr/>
            <p:nvPr/>
          </p:nvSpPr>
          <p:spPr>
            <a:xfrm>
              <a:off x="259081" y="3856265"/>
              <a:ext cx="5836920" cy="2278380"/>
            </a:xfrm>
            <a:custGeom>
              <a:avLst/>
              <a:gdLst/>
              <a:ahLst/>
              <a:cxnLst/>
              <a:rect l="l" t="t" r="r" b="b"/>
              <a:pathLst>
                <a:path w="5836920" h="2278379">
                  <a:moveTo>
                    <a:pt x="5836920" y="365760"/>
                  </a:moveTo>
                  <a:lnTo>
                    <a:pt x="0" y="365760"/>
                  </a:lnTo>
                  <a:lnTo>
                    <a:pt x="0" y="2278380"/>
                  </a:lnTo>
                  <a:lnTo>
                    <a:pt x="5836920" y="2278380"/>
                  </a:lnTo>
                  <a:lnTo>
                    <a:pt x="5836920" y="365760"/>
                  </a:lnTo>
                  <a:close/>
                </a:path>
                <a:path w="5836920" h="2278379">
                  <a:moveTo>
                    <a:pt x="5836920" y="0"/>
                  </a:moveTo>
                  <a:lnTo>
                    <a:pt x="0" y="0"/>
                  </a:lnTo>
                  <a:lnTo>
                    <a:pt x="0" y="12192"/>
                  </a:lnTo>
                  <a:lnTo>
                    <a:pt x="5836920" y="12192"/>
                  </a:lnTo>
                  <a:lnTo>
                    <a:pt x="583692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" name="object 10">
              <a:extLst>
                <a:ext uri="{FF2B5EF4-FFF2-40B4-BE49-F238E27FC236}">
                  <a16:creationId xmlns="" xmlns:a16="http://schemas.microsoft.com/office/drawing/2014/main" id="{B68DAF91-C128-4E77-9CAB-6692FEFE6C47}"/>
                </a:ext>
              </a:extLst>
            </p:cNvPr>
            <p:cNvSpPr/>
            <p:nvPr/>
          </p:nvSpPr>
          <p:spPr>
            <a:xfrm>
              <a:off x="259080" y="3856266"/>
              <a:ext cx="5836920" cy="2278380"/>
            </a:xfrm>
            <a:custGeom>
              <a:avLst/>
              <a:gdLst/>
              <a:ahLst/>
              <a:cxnLst/>
              <a:rect l="l" t="t" r="r" b="b"/>
              <a:pathLst>
                <a:path w="5836920" h="2278379">
                  <a:moveTo>
                    <a:pt x="0" y="2278380"/>
                  </a:moveTo>
                  <a:lnTo>
                    <a:pt x="5836920" y="2278380"/>
                  </a:lnTo>
                  <a:lnTo>
                    <a:pt x="5836920" y="0"/>
                  </a:lnTo>
                  <a:lnTo>
                    <a:pt x="0" y="0"/>
                  </a:lnTo>
                  <a:lnTo>
                    <a:pt x="0" y="2278380"/>
                  </a:lnTo>
                  <a:close/>
                </a:path>
              </a:pathLst>
            </a:custGeom>
            <a:ln w="57150">
              <a:solidFill>
                <a:schemeClr val="accent1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object 11">
              <a:extLst>
                <a:ext uri="{FF2B5EF4-FFF2-40B4-BE49-F238E27FC236}">
                  <a16:creationId xmlns="" xmlns:a16="http://schemas.microsoft.com/office/drawing/2014/main" id="{866B5236-FC26-4C2F-88F9-2B3FECBCA98F}"/>
                </a:ext>
              </a:extLst>
            </p:cNvPr>
            <p:cNvSpPr/>
            <p:nvPr/>
          </p:nvSpPr>
          <p:spPr>
            <a:xfrm>
              <a:off x="259080" y="3868457"/>
              <a:ext cx="5836919" cy="523134"/>
            </a:xfrm>
            <a:custGeom>
              <a:avLst/>
              <a:gdLst/>
              <a:ahLst/>
              <a:cxnLst/>
              <a:rect l="l" t="t" r="r" b="b"/>
              <a:pathLst>
                <a:path w="5836920" h="353694">
                  <a:moveTo>
                    <a:pt x="5836920" y="0"/>
                  </a:moveTo>
                  <a:lnTo>
                    <a:pt x="0" y="0"/>
                  </a:lnTo>
                  <a:lnTo>
                    <a:pt x="0" y="353567"/>
                  </a:lnTo>
                  <a:lnTo>
                    <a:pt x="5836920" y="353567"/>
                  </a:lnTo>
                  <a:lnTo>
                    <a:pt x="5836920" y="0"/>
                  </a:lnTo>
                  <a:close/>
                </a:path>
              </a:pathLst>
            </a:custGeom>
            <a:solidFill>
              <a:schemeClr val="accent1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object 15">
              <a:extLst>
                <a:ext uri="{FF2B5EF4-FFF2-40B4-BE49-F238E27FC236}">
                  <a16:creationId xmlns="" xmlns:a16="http://schemas.microsoft.com/office/drawing/2014/main" id="{60168DD6-3FE2-4B30-8798-6C071115B3D6}"/>
                </a:ext>
              </a:extLst>
            </p:cNvPr>
            <p:cNvSpPr txBox="1"/>
            <p:nvPr/>
          </p:nvSpPr>
          <p:spPr>
            <a:xfrm>
              <a:off x="781211" y="4682254"/>
              <a:ext cx="5164433" cy="1318637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marL="216000" marR="64135" lvl="0" indent="-216000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chemeClr val="tx2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lang="ru-RU" b="1" spc="-5" dirty="0">
                  <a:solidFill>
                    <a:schemeClr val="bg2">
                      <a:lumMod val="50000"/>
                    </a:schemeClr>
                  </a:solidFill>
                  <a:latin typeface="Roboto" panose="02000000000000000000"/>
                  <a:cs typeface="Segoe UI"/>
                </a:rPr>
                <a:t>Контракт заключен до 1 января </a:t>
              </a:r>
              <a:r>
                <a:rPr lang="ru-RU" b="1" spc="-5" dirty="0" smtClean="0">
                  <a:solidFill>
                    <a:srgbClr val="00CC00"/>
                  </a:solidFill>
                  <a:latin typeface="Roboto" panose="02000000000000000000"/>
                  <a:cs typeface="Segoe UI"/>
                </a:rPr>
                <a:t>2025</a:t>
              </a:r>
              <a:r>
                <a:rPr lang="ru-RU" b="1" spc="-5" dirty="0" smtClean="0">
                  <a:solidFill>
                    <a:schemeClr val="bg2">
                      <a:lumMod val="50000"/>
                    </a:schemeClr>
                  </a:solidFill>
                  <a:latin typeface="Roboto" panose="02000000000000000000"/>
                  <a:cs typeface="Segoe UI"/>
                </a:rPr>
                <a:t> </a:t>
              </a:r>
              <a:r>
                <a:rPr lang="ru-RU" b="1" spc="-5" dirty="0">
                  <a:solidFill>
                    <a:schemeClr val="bg2">
                      <a:lumMod val="50000"/>
                    </a:schemeClr>
                  </a:solidFill>
                  <a:latin typeface="Roboto" panose="02000000000000000000"/>
                  <a:cs typeface="Segoe UI"/>
                </a:rPr>
                <a:t>года</a:t>
              </a:r>
            </a:p>
            <a:p>
              <a:pPr marL="216000" marR="64135" lvl="0" indent="-216000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chemeClr val="tx2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lang="ru-RU" b="1" spc="-5" dirty="0">
                  <a:solidFill>
                    <a:schemeClr val="bg2">
                      <a:lumMod val="50000"/>
                    </a:schemeClr>
                  </a:solidFill>
                  <a:latin typeface="Roboto" panose="02000000000000000000"/>
                  <a:cs typeface="Segoe UI"/>
                </a:rPr>
                <a:t>Связь с ОНС</a:t>
              </a:r>
            </a:p>
            <a:p>
              <a:pPr marL="216000" marR="64135" lvl="0" indent="-216000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chemeClr val="tx2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lang="ru-RU" b="1" spc="-5" dirty="0">
                  <a:solidFill>
                    <a:schemeClr val="bg2">
                      <a:lumMod val="50000"/>
                    </a:schemeClr>
                  </a:solidFill>
                  <a:latin typeface="Roboto" panose="02000000000000000000"/>
                  <a:cs typeface="Segoe UI"/>
                </a:rPr>
                <a:t>Решение властей</a:t>
              </a:r>
            </a:p>
            <a:p>
              <a:pPr marL="216000" marR="64135" lvl="0" indent="-216000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chemeClr val="tx2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endParaRPr lang="ru-RU" b="1" spc="-5" dirty="0">
                <a:solidFill>
                  <a:schemeClr val="bg2">
                    <a:lumMod val="50000"/>
                  </a:schemeClr>
                </a:solidFill>
                <a:latin typeface="Roboto" panose="02000000000000000000"/>
                <a:cs typeface="Segoe UI"/>
              </a:endParaRPr>
            </a:p>
          </p:txBody>
        </p:sp>
        <p:sp>
          <p:nvSpPr>
            <p:cNvPr id="11" name="object 21">
              <a:extLst>
                <a:ext uri="{FF2B5EF4-FFF2-40B4-BE49-F238E27FC236}">
                  <a16:creationId xmlns="" xmlns:a16="http://schemas.microsoft.com/office/drawing/2014/main" id="{114F6188-D3ED-4B21-BBD5-BE0BAD90467C}"/>
                </a:ext>
              </a:extLst>
            </p:cNvPr>
            <p:cNvSpPr txBox="1"/>
            <p:nvPr/>
          </p:nvSpPr>
          <p:spPr>
            <a:xfrm>
              <a:off x="287656" y="3981638"/>
              <a:ext cx="5779771" cy="283235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marL="0" marR="62230" lvl="0" indent="0" algn="ctr" defTabSz="914400" rtl="0" eaLnBrk="1" fontAlgn="auto" latinLnBrk="0" hangingPunct="1">
                <a:lnSpc>
                  <a:spcPct val="100000"/>
                </a:lnSpc>
                <a:spcBef>
                  <a:spcPts val="10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b="1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lt"/>
                  <a:ea typeface="+mn-ea"/>
                  <a:cs typeface="Trebuchet MS"/>
                </a:rPr>
                <a:t>ОБЯЗАТЕЛЬНЫЕ ОБСТОЯТЕЛЬСТВА</a:t>
              </a: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38EDDAA-F108-4DE0-BABB-40623F42C98D}"/>
              </a:ext>
            </a:extLst>
          </p:cNvPr>
          <p:cNvSpPr txBox="1"/>
          <p:nvPr/>
        </p:nvSpPr>
        <p:spPr>
          <a:xfrm>
            <a:off x="2230491" y="4532683"/>
            <a:ext cx="4912435" cy="12464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tx2"/>
                </a:solidFill>
              </a:rPr>
              <a:t>ОБЯЗАТЕЛЬНО ПРОВЕРЯЕМ!!!</a:t>
            </a:r>
          </a:p>
          <a:p>
            <a:pPr marL="285750" indent="-285750">
              <a:spcBef>
                <a:spcPts val="1200"/>
              </a:spcBef>
              <a:buClr>
                <a:schemeClr val="tx2"/>
              </a:buClr>
              <a:buFont typeface="Wingdings 3" panose="05040102010807070707" pitchFamily="18" charset="2"/>
              <a:buChar char=""/>
            </a:pPr>
            <a:r>
              <a:rPr lang="ru-RU" dirty="0"/>
              <a:t>Условия ОИК</a:t>
            </a:r>
          </a:p>
          <a:p>
            <a:pPr marL="285750" indent="-285750">
              <a:spcBef>
                <a:spcPts val="600"/>
              </a:spcBef>
              <a:buClr>
                <a:schemeClr val="tx2"/>
              </a:buClr>
              <a:buFont typeface="Wingdings 3" panose="05040102010807070707" pitchFamily="18" charset="2"/>
              <a:buChar char=""/>
            </a:pPr>
            <a:r>
              <a:rPr lang="ru-RU" dirty="0"/>
              <a:t>Изменения в пределах ЛБО</a:t>
            </a:r>
          </a:p>
        </p:txBody>
      </p:sp>
      <p:sp>
        <p:nvSpPr>
          <p:cNvPr id="13" name="Текст 1">
            <a:extLst>
              <a:ext uri="{FF2B5EF4-FFF2-40B4-BE49-F238E27FC236}">
                <a16:creationId xmlns="" xmlns:a16="http://schemas.microsoft.com/office/drawing/2014/main" id="{8286F487-E72C-488B-B359-4525EB0F15DF}"/>
              </a:ext>
            </a:extLst>
          </p:cNvPr>
          <p:cNvSpPr txBox="1">
            <a:spLocks/>
          </p:cNvSpPr>
          <p:nvPr/>
        </p:nvSpPr>
        <p:spPr>
          <a:xfrm>
            <a:off x="8258175" y="5779178"/>
            <a:ext cx="3933825" cy="333461"/>
          </a:xfrm>
          <a:prstGeom prst="rect">
            <a:avLst/>
          </a:prstGeom>
          <a:solidFill>
            <a:schemeClr val="tx2"/>
          </a:solidFill>
        </p:spPr>
        <p:txBody>
          <a:bodyPr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800" i="1" dirty="0" smtClean="0">
                <a:solidFill>
                  <a:schemeClr val="bg1"/>
                </a:solidFill>
              </a:rPr>
              <a:t>ч.65.2 </a:t>
            </a:r>
            <a:r>
              <a:rPr lang="ru-RU" sz="1800" i="1" dirty="0">
                <a:solidFill>
                  <a:schemeClr val="bg1"/>
                </a:solidFill>
              </a:rPr>
              <a:t>ст.112 44-ФЗ</a:t>
            </a:r>
          </a:p>
        </p:txBody>
      </p:sp>
      <p:sp>
        <p:nvSpPr>
          <p:cNvPr id="14" name="Текст 1">
            <a:extLst>
              <a:ext uri="{FF2B5EF4-FFF2-40B4-BE49-F238E27FC236}">
                <a16:creationId xmlns="" xmlns:a16="http://schemas.microsoft.com/office/drawing/2014/main" id="{8286F487-E72C-488B-B359-4525EB0F15DF}"/>
              </a:ext>
            </a:extLst>
          </p:cNvPr>
          <p:cNvSpPr txBox="1">
            <a:spLocks/>
          </p:cNvSpPr>
          <p:nvPr/>
        </p:nvSpPr>
        <p:spPr>
          <a:xfrm>
            <a:off x="8258174" y="6160130"/>
            <a:ext cx="3933825" cy="333461"/>
          </a:xfrm>
          <a:prstGeom prst="rect">
            <a:avLst/>
          </a:prstGeom>
          <a:solidFill>
            <a:schemeClr val="tx2"/>
          </a:solidFill>
        </p:spPr>
        <p:txBody>
          <a:bodyPr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800" i="1" dirty="0" smtClean="0">
                <a:solidFill>
                  <a:schemeClr val="bg1"/>
                </a:solidFill>
              </a:rPr>
              <a:t>ч.65.3 </a:t>
            </a:r>
            <a:r>
              <a:rPr lang="ru-RU" sz="1800" i="1" dirty="0">
                <a:solidFill>
                  <a:schemeClr val="bg1"/>
                </a:solidFill>
              </a:rPr>
              <a:t>ст.112 44-ФЗ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9270751" y="5376470"/>
            <a:ext cx="29212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spc="-5" dirty="0">
                <a:solidFill>
                  <a:schemeClr val="bg2">
                    <a:lumMod val="50000"/>
                  </a:schemeClr>
                </a:solidFill>
                <a:latin typeface="Roboto" panose="02000000000000000000"/>
                <a:cs typeface="Segoe UI"/>
              </a:rPr>
              <a:t>до </a:t>
            </a:r>
            <a:r>
              <a:rPr lang="ru-RU" b="1" spc="-5" dirty="0" smtClean="0">
                <a:solidFill>
                  <a:schemeClr val="bg2">
                    <a:lumMod val="50000"/>
                  </a:schemeClr>
                </a:solidFill>
                <a:latin typeface="Roboto" panose="02000000000000000000"/>
                <a:cs typeface="Segoe UI"/>
              </a:rPr>
              <a:t>31 декабря </a:t>
            </a:r>
            <a:r>
              <a:rPr lang="ru-RU" b="1" spc="-5" dirty="0" smtClean="0">
                <a:solidFill>
                  <a:srgbClr val="00CC00"/>
                </a:solidFill>
                <a:latin typeface="Roboto" panose="02000000000000000000"/>
                <a:cs typeface="Segoe UI"/>
              </a:rPr>
              <a:t>2024</a:t>
            </a:r>
            <a:r>
              <a:rPr lang="ru-RU" b="1" spc="-5" dirty="0" smtClean="0">
                <a:solidFill>
                  <a:schemeClr val="bg2">
                    <a:lumMod val="50000"/>
                  </a:schemeClr>
                </a:solidFill>
                <a:latin typeface="Roboto" panose="02000000000000000000"/>
                <a:cs typeface="Segoe UI"/>
              </a:rPr>
              <a:t> </a:t>
            </a:r>
            <a:r>
              <a:rPr lang="ru-RU" b="1" spc="-5" dirty="0">
                <a:solidFill>
                  <a:schemeClr val="bg2">
                    <a:lumMod val="50000"/>
                  </a:schemeClr>
                </a:solidFill>
                <a:latin typeface="Roboto" panose="02000000000000000000"/>
                <a:cs typeface="Segoe UI"/>
              </a:rPr>
              <a:t>года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9944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165956" y="4777659"/>
            <a:ext cx="11919284" cy="1786654"/>
          </a:xfrm>
          <a:prstGeom prst="rect">
            <a:avLst/>
          </a:prstGeom>
          <a:solidFill>
            <a:schemeClr val="bg1">
              <a:lumMod val="75000"/>
              <a:alpha val="2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ИЗМЕНЕНИЕ УСЛОВИЙ КОНТРАКТА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2023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0" y="1019333"/>
            <a:ext cx="12192000" cy="1662413"/>
            <a:chOff x="0" y="3044058"/>
            <a:chExt cx="12192000" cy="1662413"/>
          </a:xfrm>
        </p:grpSpPr>
        <p:sp>
          <p:nvSpPr>
            <p:cNvPr id="7" name="Прямоугольник: скругленные верхние углы 43">
              <a:extLst>
                <a:ext uri="{FF2B5EF4-FFF2-40B4-BE49-F238E27FC236}">
                  <a16:creationId xmlns="" xmlns:a16="http://schemas.microsoft.com/office/drawing/2014/main" id="{CBA0A588-0084-42D8-AEB0-ED9F3FFFF209}"/>
                </a:ext>
              </a:extLst>
            </p:cNvPr>
            <p:cNvSpPr/>
            <p:nvPr/>
          </p:nvSpPr>
          <p:spPr>
            <a:xfrm rot="5400000">
              <a:off x="5602538" y="-2295368"/>
              <a:ext cx="986924" cy="12192000"/>
            </a:xfrm>
            <a:prstGeom prst="round2SameRect">
              <a:avLst>
                <a:gd name="adj1" fmla="val 4584"/>
                <a:gd name="adj2" fmla="val 0"/>
              </a:avLst>
            </a:prstGeom>
            <a:gradFill>
              <a:gsLst>
                <a:gs pos="52000">
                  <a:schemeClr val="tx2"/>
                </a:gs>
                <a:gs pos="0">
                  <a:srgbClr val="F45967"/>
                </a:gs>
                <a:gs pos="100000">
                  <a:schemeClr val="accent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Скругленный прямоугольник 7"/>
            <p:cNvSpPr/>
            <p:nvPr/>
          </p:nvSpPr>
          <p:spPr>
            <a:xfrm>
              <a:off x="349939" y="3044058"/>
              <a:ext cx="1783661" cy="1662413"/>
            </a:xfrm>
            <a:prstGeom prst="roundRect">
              <a:avLst>
                <a:gd name="adj" fmla="val 4279"/>
              </a:avLst>
            </a:prstGeom>
            <a:solidFill>
              <a:schemeClr val="bg1"/>
            </a:solidFill>
            <a:ln>
              <a:noFill/>
            </a:ln>
            <a:effectLst>
              <a:outerShdw blurRad="1651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483539" y="3477466"/>
              <a:ext cx="640976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spc="-7" dirty="0">
                  <a:solidFill>
                    <a:schemeClr val="bg1"/>
                  </a:solidFill>
                  <a:cs typeface="Yu Gothic UI Semilight"/>
                </a:rPr>
                <a:t>РЕШЕНИЕ АРБИТРАЖНОГО СУДА ЯРОСЛАВСКОЙ ОБЛАСТИ ОТ 13.09.2022, дело А82-9829</a:t>
              </a:r>
              <a:r>
                <a:rPr lang="en-US" b="1" spc="-7" dirty="0">
                  <a:solidFill>
                    <a:schemeClr val="bg1"/>
                  </a:solidFill>
                  <a:cs typeface="Yu Gothic UI Semilight"/>
                </a:rPr>
                <a:t>/</a:t>
              </a:r>
              <a:r>
                <a:rPr lang="ru-RU" b="1" spc="-7" dirty="0">
                  <a:solidFill>
                    <a:schemeClr val="bg1"/>
                  </a:solidFill>
                  <a:cs typeface="Yu Gothic UI Semilight"/>
                </a:rPr>
                <a:t>2022</a:t>
              </a:r>
              <a:endParaRPr lang="ru-RU" b="1" dirty="0">
                <a:solidFill>
                  <a:schemeClr val="bg1"/>
                </a:solidFill>
              </a:endParaRPr>
            </a:p>
          </p:txBody>
        </p:sp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5408" y="3244417"/>
              <a:ext cx="1309931" cy="1261901"/>
            </a:xfrm>
            <a:prstGeom prst="rect">
              <a:avLst/>
            </a:prstGeom>
          </p:spPr>
        </p:pic>
      </p:grpSp>
      <p:sp>
        <p:nvSpPr>
          <p:cNvPr id="11" name="Текст 2"/>
          <p:cNvSpPr>
            <a:spLocks noGrp="1"/>
          </p:cNvSpPr>
          <p:nvPr>
            <p:ph type="body" sz="quarter" idx="10"/>
          </p:nvPr>
        </p:nvSpPr>
        <p:spPr>
          <a:xfrm>
            <a:off x="349249" y="2790389"/>
            <a:ext cx="11110247" cy="3773924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 smtClean="0"/>
              <a:t>	Прокуратура </a:t>
            </a:r>
            <a:r>
              <a:rPr lang="ru-RU" dirty="0"/>
              <a:t>обратилась с иском к средней общеобразовательной школе им. </a:t>
            </a:r>
            <a:r>
              <a:rPr lang="ru-RU" dirty="0" smtClean="0"/>
              <a:t>… и </a:t>
            </a:r>
            <a:r>
              <a:rPr lang="ru-RU" dirty="0"/>
              <a:t>ИП </a:t>
            </a:r>
            <a:r>
              <a:rPr lang="ru-RU" dirty="0" smtClean="0"/>
              <a:t>М… </a:t>
            </a:r>
            <a:r>
              <a:rPr lang="ru-RU" dirty="0"/>
              <a:t>о признании недействительным дополнительного соглашения №1 от 23.03.2022 к муниципальному контракту на поставку продуктов питания. Дополнительное соглашение было заключено на основании ч.65.1 закона 44-ФЗ.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ru-RU" dirty="0"/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 smtClean="0"/>
              <a:t>	Проверкой </a:t>
            </a:r>
            <a:r>
              <a:rPr lang="ru-RU" dirty="0"/>
              <a:t>установлено, что местной администрацией каких-либо решений в целях реализации данного законоположения не принималось, в связи с чем заключение дополнительного соглашения от 23.03.2022 № 1 к муниципальному контракту от 02.03.2022 № 8-03/2022 было признано безосновательным и незаконным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0042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РАСТОРЖЕНИЕ КОНТРАКТА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ru-RU" dirty="0"/>
          </a:p>
          <a:p>
            <a:pPr marL="0" indent="0">
              <a:buNone/>
            </a:pPr>
            <a:r>
              <a:rPr lang="ru-RU" dirty="0"/>
              <a:t>Расторжение контракта допускается:</a:t>
            </a:r>
          </a:p>
          <a:p>
            <a:pPr marL="0" indent="0">
              <a:buNone/>
            </a:pPr>
            <a:r>
              <a:rPr lang="ru-RU" b="1" dirty="0"/>
              <a:t>По соглашению сторон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b="1" dirty="0"/>
              <a:t>По решению суда</a:t>
            </a:r>
          </a:p>
          <a:p>
            <a:pPr marL="0" indent="0">
              <a:buNone/>
            </a:pPr>
            <a:r>
              <a:rPr lang="ru-RU" b="1" dirty="0"/>
              <a:t>При одностороннем отказе от исполнения</a:t>
            </a:r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BA3C2CD1-3F25-4D02-8C08-6D6B81FD5887}"/>
              </a:ext>
            </a:extLst>
          </p:cNvPr>
          <p:cNvSpPr txBox="1"/>
          <p:nvPr/>
        </p:nvSpPr>
        <p:spPr>
          <a:xfrm>
            <a:off x="1450427" y="2420797"/>
            <a:ext cx="1002229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Пример: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В цене контракта изначально </a:t>
            </a:r>
            <a:r>
              <a:rPr lang="ru-RU" b="1" dirty="0">
                <a:solidFill>
                  <a:srgbClr val="0291A0"/>
                </a:solidFill>
              </a:rPr>
              <a:t>не учтен ряд работ</a:t>
            </a:r>
            <a:r>
              <a:rPr lang="ru-RU" dirty="0"/>
              <a:t>, доп. соглашение не применимо.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У Заказчика отпала необходимость в части товара. </a:t>
            </a:r>
            <a:r>
              <a:rPr lang="ru-RU" b="1" dirty="0">
                <a:solidFill>
                  <a:srgbClr val="E4465A"/>
                </a:solidFill>
              </a:rPr>
              <a:t>ПРЕТЕНЗИЙ СТОРОНЫ НЕ ИМЕЮТ!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2023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849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ОТКАЗ ОТ ИСПОЛНЕНИЯ В ОДНОСТОРОННЕМ ПОРЯДКЕ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indent="0">
              <a:buNone/>
            </a:pPr>
            <a:endParaRPr lang="ru-RU" b="1" dirty="0">
              <a:solidFill>
                <a:srgbClr val="E4465A"/>
              </a:solidFill>
            </a:endParaRPr>
          </a:p>
          <a:p>
            <a:pPr marL="0" indent="0">
              <a:buNone/>
            </a:pPr>
            <a:r>
              <a:rPr lang="ru-RU" b="1" dirty="0">
                <a:solidFill>
                  <a:srgbClr val="E4465A"/>
                </a:solidFill>
              </a:rPr>
              <a:t>ОБЯЗАННОСТЬ</a:t>
            </a:r>
            <a:r>
              <a:rPr lang="ru-RU" dirty="0"/>
              <a:t> заказчика в принятии решения об одностороннем </a:t>
            </a:r>
            <a:r>
              <a:rPr lang="ru-RU" b="1" dirty="0">
                <a:solidFill>
                  <a:srgbClr val="E4465A"/>
                </a:solidFill>
              </a:rPr>
              <a:t>ОТКАЗЕ</a:t>
            </a:r>
            <a:r>
              <a:rPr lang="ru-RU" dirty="0"/>
              <a:t> от исполнения контракта, если:</a:t>
            </a:r>
            <a:endParaRPr lang="ru-RU" b="1" dirty="0">
              <a:solidFill>
                <a:srgbClr val="0291A0"/>
              </a:solidFill>
            </a:endParaRPr>
          </a:p>
          <a:p>
            <a:pPr marL="0" indent="0">
              <a:buNone/>
            </a:pPr>
            <a:r>
              <a:rPr lang="ru-RU" b="1" dirty="0">
                <a:solidFill>
                  <a:srgbClr val="0291A0"/>
                </a:solidFill>
              </a:rPr>
              <a:t>В ХОДЕ ИСПОЛНЕНИЯ КОНТРАКТА</a:t>
            </a:r>
          </a:p>
          <a:p>
            <a:pPr marL="0" indent="0">
              <a:buNone/>
            </a:pPr>
            <a:r>
              <a:rPr lang="ru-RU" dirty="0"/>
              <a:t>Поставщик и/или товар перестали соответствовать требованиям извещения</a:t>
            </a:r>
          </a:p>
          <a:p>
            <a:pPr marL="0" indent="0">
              <a:buNone/>
            </a:pPr>
            <a:r>
              <a:rPr lang="ru-RU" dirty="0"/>
              <a:t>При определении победителя поставщиком предоставлена недостоверная информация (о соответствии поставщика и/или товара требованиям извещения)</a:t>
            </a:r>
          </a:p>
          <a:p>
            <a:pPr marL="0" indent="0">
              <a:buNone/>
            </a:pPr>
            <a:endParaRPr lang="ru-RU" b="1" dirty="0">
              <a:solidFill>
                <a:srgbClr val="E4465A"/>
              </a:solidFill>
            </a:endParaRPr>
          </a:p>
          <a:p>
            <a:pPr marL="0" indent="0">
              <a:buNone/>
            </a:pPr>
            <a:r>
              <a:rPr lang="ru-RU" b="1" dirty="0">
                <a:solidFill>
                  <a:srgbClr val="E4465A"/>
                </a:solidFill>
              </a:rPr>
              <a:t>ПРАВО</a:t>
            </a:r>
            <a:r>
              <a:rPr lang="ru-RU" dirty="0"/>
              <a:t> заказчика в принятии решения об одностороннем </a:t>
            </a:r>
            <a:r>
              <a:rPr lang="ru-RU" b="1" dirty="0">
                <a:solidFill>
                  <a:srgbClr val="E4465A"/>
                </a:solidFill>
              </a:rPr>
              <a:t>ОТКАЗЕ</a:t>
            </a:r>
            <a:r>
              <a:rPr lang="ru-RU" dirty="0"/>
              <a:t> от исполнения контракта, при:</a:t>
            </a:r>
          </a:p>
          <a:p>
            <a:pPr marL="0" indent="0">
              <a:buNone/>
            </a:pPr>
            <a:r>
              <a:rPr lang="ru-RU" b="1" dirty="0">
                <a:solidFill>
                  <a:srgbClr val="0291A0"/>
                </a:solidFill>
              </a:rPr>
              <a:t>СУЩЕСТВЕННЫХ НАРУШЕНИЯХ УСЛОВИЙ КОНТРАКТА</a:t>
            </a:r>
          </a:p>
          <a:p>
            <a:pPr marL="0" indent="0">
              <a:buNone/>
            </a:pPr>
            <a:r>
              <a:rPr lang="ru-RU" dirty="0"/>
              <a:t>Невозможно устранить недостатки поставленного товара Заказчику</a:t>
            </a:r>
          </a:p>
          <a:p>
            <a:pPr marL="0" indent="0">
              <a:buNone/>
            </a:pPr>
            <a:r>
              <a:rPr lang="ru-RU" dirty="0"/>
              <a:t>Неоднократно нарушены сроки поставки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2023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2817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ПОДПИСАНИЕ ДОПОЛНИТЕЛЬНЫХ СОГЛАШЕНИЙ</a:t>
            </a:r>
            <a:endParaRPr lang="ru-RU" dirty="0"/>
          </a:p>
        </p:txBody>
      </p:sp>
      <p:sp>
        <p:nvSpPr>
          <p:cNvPr id="4" name="Текст 2"/>
          <p:cNvSpPr>
            <a:spLocks noGrp="1"/>
          </p:cNvSpPr>
          <p:nvPr>
            <p:ph type="body" sz="quarter" idx="10"/>
          </p:nvPr>
        </p:nvSpPr>
        <p:spPr>
          <a:xfrm>
            <a:off x="349249" y="1268413"/>
            <a:ext cx="10815279" cy="5295900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	</a:t>
            </a:r>
            <a:r>
              <a:rPr lang="ru-RU" b="1" dirty="0" smtClean="0">
                <a:solidFill>
                  <a:schemeClr val="bg1">
                    <a:lumMod val="65000"/>
                  </a:schemeClr>
                </a:solidFill>
              </a:rPr>
              <a:t>Соглашение </a:t>
            </a:r>
            <a:r>
              <a:rPr lang="ru-RU" b="1" dirty="0">
                <a:solidFill>
                  <a:schemeClr val="bg1">
                    <a:lumMod val="65000"/>
                  </a:schemeClr>
                </a:solidFill>
              </a:rPr>
              <a:t>об изменении условий </a:t>
            </a:r>
            <a:r>
              <a:rPr lang="ru-RU" b="1" dirty="0" smtClean="0">
                <a:solidFill>
                  <a:schemeClr val="bg1">
                    <a:lumMod val="65000"/>
                  </a:schemeClr>
                </a:solidFill>
              </a:rPr>
              <a:t>контракта, </a:t>
            </a:r>
            <a:r>
              <a:rPr lang="ru-RU" b="1" dirty="0">
                <a:solidFill>
                  <a:schemeClr val="bg1">
                    <a:lumMod val="65000"/>
                  </a:schemeClr>
                </a:solidFill>
              </a:rPr>
              <a:t>заключается с использованием </a:t>
            </a:r>
            <a:r>
              <a:rPr lang="ru-RU" b="1" dirty="0" smtClean="0">
                <a:solidFill>
                  <a:schemeClr val="bg1">
                    <a:lumMod val="65000"/>
                  </a:schemeClr>
                </a:solidFill>
              </a:rPr>
              <a:t>ЕИС</a:t>
            </a:r>
            <a:r>
              <a:rPr lang="ru-RU" dirty="0" smtClean="0"/>
              <a:t>. </a:t>
            </a:r>
            <a:r>
              <a:rPr lang="ru-RU" dirty="0"/>
              <a:t>В случаях, предусмотренных частью 5 статьи 103 настоящего Федерального закона, такое соглашение не размещается на официальном сайте. </a:t>
            </a:r>
            <a:endParaRPr lang="ru-RU" dirty="0" smtClean="0"/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pPr marL="0" indent="0">
              <a:buNone/>
            </a:pPr>
            <a:r>
              <a:rPr lang="ru-RU" dirty="0" smtClean="0"/>
              <a:t>	</a:t>
            </a:r>
            <a:r>
              <a:rPr lang="ru-RU" b="1" dirty="0" smtClean="0">
                <a:solidFill>
                  <a:schemeClr val="bg1">
                    <a:lumMod val="65000"/>
                  </a:schemeClr>
                </a:solidFill>
              </a:rPr>
              <a:t>Соглашение </a:t>
            </a:r>
            <a:r>
              <a:rPr lang="ru-RU" b="1" dirty="0">
                <a:solidFill>
                  <a:schemeClr val="bg1">
                    <a:lumMod val="65000"/>
                  </a:schemeClr>
                </a:solidFill>
              </a:rPr>
              <a:t>о расторжении </a:t>
            </a:r>
            <a:r>
              <a:rPr lang="ru-RU" b="1" dirty="0" smtClean="0">
                <a:solidFill>
                  <a:schemeClr val="bg1">
                    <a:lumMod val="65000"/>
                  </a:schemeClr>
                </a:solidFill>
              </a:rPr>
              <a:t>контракта, </a:t>
            </a:r>
            <a:r>
              <a:rPr lang="ru-RU" b="1" dirty="0">
                <a:solidFill>
                  <a:schemeClr val="bg1">
                    <a:lumMod val="65000"/>
                  </a:schemeClr>
                </a:solidFill>
              </a:rPr>
              <a:t>заключается с использованием </a:t>
            </a:r>
            <a:r>
              <a:rPr lang="ru-RU" b="1" dirty="0" smtClean="0">
                <a:solidFill>
                  <a:schemeClr val="bg1">
                    <a:lumMod val="65000"/>
                  </a:schemeClr>
                </a:solidFill>
              </a:rPr>
              <a:t>ЕИС</a:t>
            </a:r>
            <a:r>
              <a:rPr lang="ru-RU" dirty="0" smtClean="0"/>
              <a:t>. </a:t>
            </a:r>
            <a:r>
              <a:rPr lang="ru-RU" dirty="0"/>
              <a:t>В случаях, предусмотренных частью 5 статьи 103 настоящего Федерального закона, такое соглашение не размещается на официальном сайте.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49250" y="5002369"/>
            <a:ext cx="26733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F45967"/>
                </a:solidFill>
              </a:rPr>
              <a:t>С 1 января 2025 года!</a:t>
            </a:r>
            <a:endParaRPr lang="ru-RU" b="1" i="1" dirty="0">
              <a:solidFill>
                <a:srgbClr val="F45967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9250" y="2636158"/>
            <a:ext cx="26733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F45967"/>
                </a:solidFill>
              </a:rPr>
              <a:t>С 1 января 2025 года!</a:t>
            </a:r>
            <a:endParaRPr lang="ru-RU" b="1" i="1" dirty="0">
              <a:solidFill>
                <a:srgbClr val="F45967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148597" y="5924791"/>
            <a:ext cx="59882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F45967"/>
                </a:solidFill>
              </a:rPr>
              <a:t>Для извещений размещённых с 1 июля 2024 года!</a:t>
            </a:r>
            <a:endParaRPr lang="ru-RU" b="1" i="1" dirty="0">
              <a:solidFill>
                <a:srgbClr val="F45967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3385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ОБЖАЛОВАНИЕ ДЕЙСТВИЙ …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594624" y="2174488"/>
            <a:ext cx="18907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Подача жалобы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865756" y="2175830"/>
            <a:ext cx="17758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Отзыв жалобы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8293117" y="2174488"/>
            <a:ext cx="22522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CC00"/>
                </a:solidFill>
              </a:rPr>
              <a:t>Рассмотрение по существу</a:t>
            </a:r>
            <a:endParaRPr lang="ru-RU" b="1" dirty="0">
              <a:solidFill>
                <a:srgbClr val="00CC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973664" y="2174488"/>
            <a:ext cx="20031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45967"/>
                </a:solidFill>
              </a:rPr>
              <a:t>Подача жалобы</a:t>
            </a:r>
            <a:endParaRPr lang="ru-RU" b="1" dirty="0">
              <a:solidFill>
                <a:srgbClr val="F45967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594624" y="4334107"/>
            <a:ext cx="18907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Подача жалобы</a:t>
            </a:r>
            <a:endParaRPr lang="ru-RU" dirty="0"/>
          </a:p>
        </p:txBody>
      </p:sp>
      <p:sp>
        <p:nvSpPr>
          <p:cNvPr id="25" name="TextBox 24"/>
          <p:cNvSpPr txBox="1"/>
          <p:nvPr/>
        </p:nvSpPr>
        <p:spPr>
          <a:xfrm>
            <a:off x="3746815" y="4324680"/>
            <a:ext cx="20136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CC00"/>
                </a:solidFill>
              </a:rPr>
              <a:t>Рассмотрение по существу</a:t>
            </a:r>
            <a:endParaRPr lang="ru-RU" b="1" dirty="0">
              <a:solidFill>
                <a:srgbClr val="00CC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967155" y="4334107"/>
            <a:ext cx="20031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45967"/>
                </a:solidFill>
              </a:rPr>
              <a:t>Подача жалобы</a:t>
            </a:r>
            <a:endParaRPr lang="ru-RU" b="1" dirty="0">
              <a:solidFill>
                <a:srgbClr val="F45967"/>
              </a:solidFill>
            </a:endParaRPr>
          </a:p>
        </p:txBody>
      </p:sp>
      <p:cxnSp>
        <p:nvCxnSpPr>
          <p:cNvPr id="30" name="Прямая со стрелкой 29"/>
          <p:cNvCxnSpPr/>
          <p:nvPr/>
        </p:nvCxnSpPr>
        <p:spPr>
          <a:xfrm>
            <a:off x="160421" y="3537051"/>
            <a:ext cx="11839074" cy="24296"/>
          </a:xfrm>
          <a:prstGeom prst="straightConnector1">
            <a:avLst/>
          </a:prstGeom>
          <a:ln w="25400">
            <a:solidFill>
              <a:srgbClr val="4E63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 flipV="1">
            <a:off x="3627549" y="1328337"/>
            <a:ext cx="0" cy="47392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 flipV="1">
            <a:off x="5783453" y="1328337"/>
            <a:ext cx="0" cy="47392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 flipV="1">
            <a:off x="8102906" y="1328337"/>
            <a:ext cx="0" cy="47392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4304233" y="6455783"/>
            <a:ext cx="29584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FF0000"/>
                </a:solidFill>
              </a:rPr>
              <a:t>С 1 января 2024!</a:t>
            </a:r>
            <a:endParaRPr lang="ru-RU" b="1" i="1" dirty="0">
              <a:solidFill>
                <a:srgbClr val="FF0000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2586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ОТКАЗ ОТ ИСПОЛНЕНИЯ КОНТРАКТА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2023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657" y="774841"/>
            <a:ext cx="5640956" cy="5966541"/>
          </a:xfrm>
          <a:prstGeom prst="rect">
            <a:avLst/>
          </a:prstGeom>
          <a:ln w="25400">
            <a:solidFill>
              <a:srgbClr val="B6B6B6"/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511656" y="3958388"/>
            <a:ext cx="5210717" cy="333393"/>
          </a:xfrm>
          <a:prstGeom prst="rect">
            <a:avLst/>
          </a:prstGeom>
          <a:noFill/>
          <a:ln w="44450">
            <a:solidFill>
              <a:srgbClr val="F459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7257508" y="2544958"/>
            <a:ext cx="3876349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Bef>
                <a:spcPts val="1200"/>
              </a:spcBef>
            </a:pPr>
            <a:r>
              <a:rPr lang="ru-RU" b="1" dirty="0" smtClean="0">
                <a:solidFill>
                  <a:srgbClr val="B6B6B6"/>
                </a:solidFill>
              </a:rPr>
              <a:t>В следствие электронных процедур;</a:t>
            </a:r>
          </a:p>
          <a:p>
            <a:pPr algn="ctr">
              <a:lnSpc>
                <a:spcPct val="150000"/>
              </a:lnSpc>
              <a:spcBef>
                <a:spcPts val="1200"/>
              </a:spcBef>
            </a:pPr>
            <a:r>
              <a:rPr lang="ru-RU" b="1" dirty="0" smtClean="0">
                <a:solidFill>
                  <a:srgbClr val="B6B6B6"/>
                </a:solidFill>
              </a:rPr>
              <a:t>Обязательно через ЕИС;</a:t>
            </a:r>
          </a:p>
        </p:txBody>
      </p:sp>
    </p:spTree>
    <p:extLst>
      <p:ext uri="{BB962C8B-B14F-4D97-AF65-F5344CB8AC3E}">
        <p14:creationId xmlns:p14="http://schemas.microsoft.com/office/powerpoint/2010/main" val="1253817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ЗАКЛЮЧЕНИЕ КОНТРАКТА ПОСЛЕ РАСТОРЖЕНИЯ</a:t>
            </a:r>
            <a:endParaRPr lang="ru-RU" dirty="0"/>
          </a:p>
        </p:txBody>
      </p:sp>
      <p:sp>
        <p:nvSpPr>
          <p:cNvPr id="6" name="Текст 1">
            <a:extLst>
              <a:ext uri="{FF2B5EF4-FFF2-40B4-BE49-F238E27FC236}">
                <a16:creationId xmlns:a16="http://schemas.microsoft.com/office/drawing/2014/main" xmlns="" id="{3F0FC310-1672-420F-90D4-5C758A4610D0}"/>
              </a:ext>
            </a:extLst>
          </p:cNvPr>
          <p:cNvSpPr txBox="1">
            <a:spLocks/>
          </p:cNvSpPr>
          <p:nvPr/>
        </p:nvSpPr>
        <p:spPr>
          <a:xfrm>
            <a:off x="231775" y="4313352"/>
            <a:ext cx="11728450" cy="333461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/>
              <a:t>При расторжении контракта:</a:t>
            </a:r>
          </a:p>
        </p:txBody>
      </p:sp>
      <p:sp>
        <p:nvSpPr>
          <p:cNvPr id="7" name="Текст 2">
            <a:extLst>
              <a:ext uri="{FF2B5EF4-FFF2-40B4-BE49-F238E27FC236}">
                <a16:creationId xmlns:a16="http://schemas.microsoft.com/office/drawing/2014/main" xmlns="" id="{6A7B1D63-6814-4562-95F2-345911755C3B}"/>
              </a:ext>
            </a:extLst>
          </p:cNvPr>
          <p:cNvSpPr txBox="1">
            <a:spLocks/>
          </p:cNvSpPr>
          <p:nvPr/>
        </p:nvSpPr>
        <p:spPr>
          <a:xfrm>
            <a:off x="231775" y="4730506"/>
            <a:ext cx="11728450" cy="1636657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dirty="0"/>
              <a:t>Заказчик </a:t>
            </a:r>
            <a:r>
              <a:rPr lang="ru-RU" sz="2000" b="1" dirty="0">
                <a:solidFill>
                  <a:srgbClr val="E4465A"/>
                </a:solidFill>
              </a:rPr>
              <a:t>ВПРАВЕ</a:t>
            </a:r>
            <a:r>
              <a:rPr lang="ru-RU" sz="2000" dirty="0"/>
              <a:t> заключить контракт с последующим участником – </a:t>
            </a:r>
            <a:r>
              <a:rPr lang="ru-RU" sz="2000" b="1" dirty="0">
                <a:solidFill>
                  <a:srgbClr val="0291A0"/>
                </a:solidFill>
              </a:rPr>
              <a:t>при наличии </a:t>
            </a:r>
            <a:r>
              <a:rPr lang="ru-RU" sz="2000" dirty="0"/>
              <a:t>его </a:t>
            </a:r>
            <a:r>
              <a:rPr lang="ru-RU" sz="2000" b="1" dirty="0">
                <a:solidFill>
                  <a:srgbClr val="0291A0"/>
                </a:solidFill>
              </a:rPr>
              <a:t>согласия</a:t>
            </a:r>
            <a:r>
              <a:rPr lang="ru-RU" sz="2000" dirty="0"/>
              <a:t> и включения победителя в </a:t>
            </a:r>
            <a:r>
              <a:rPr lang="ru-RU" sz="2000" b="1" dirty="0">
                <a:solidFill>
                  <a:srgbClr val="0291A0"/>
                </a:solidFill>
              </a:rPr>
              <a:t>РНП.</a:t>
            </a:r>
          </a:p>
          <a:p>
            <a:r>
              <a:rPr lang="ru-RU" sz="2000" dirty="0"/>
              <a:t>В случае </a:t>
            </a:r>
            <a:r>
              <a:rPr lang="ru-RU" sz="2000" b="1" dirty="0">
                <a:solidFill>
                  <a:srgbClr val="0291A0"/>
                </a:solidFill>
              </a:rPr>
              <a:t>ОТКАЗА,</a:t>
            </a:r>
            <a:r>
              <a:rPr lang="ru-RU" sz="2000" dirty="0"/>
              <a:t> Заказчик предлагает заключение контракта последующему участнику.</a:t>
            </a:r>
          </a:p>
        </p:txBody>
      </p:sp>
      <p:sp>
        <p:nvSpPr>
          <p:cNvPr id="8" name="Текст 1">
            <a:extLst>
              <a:ext uri="{FF2B5EF4-FFF2-40B4-BE49-F238E27FC236}">
                <a16:creationId xmlns:a16="http://schemas.microsoft.com/office/drawing/2014/main" xmlns="" id="{D42F5E0E-889F-4550-89F8-87DCA91C76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31776" y="1332471"/>
            <a:ext cx="11728450" cy="33346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b="1" dirty="0">
                <a:solidFill>
                  <a:schemeClr val="tx2"/>
                </a:solidFill>
              </a:rPr>
              <a:t>При расторжении в одностороннем порядке:</a:t>
            </a:r>
          </a:p>
        </p:txBody>
      </p:sp>
      <p:sp>
        <p:nvSpPr>
          <p:cNvPr id="9" name="Текст 2">
            <a:extLst>
              <a:ext uri="{FF2B5EF4-FFF2-40B4-BE49-F238E27FC236}">
                <a16:creationId xmlns:a16="http://schemas.microsoft.com/office/drawing/2014/main" xmlns="" id="{E109406D-1C03-44DA-BC4F-931BBBF0FF71}"/>
              </a:ext>
            </a:extLst>
          </p:cNvPr>
          <p:cNvSpPr txBox="1">
            <a:spLocks/>
          </p:cNvSpPr>
          <p:nvPr/>
        </p:nvSpPr>
        <p:spPr>
          <a:xfrm>
            <a:off x="231776" y="1707973"/>
            <a:ext cx="10706190" cy="75144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000" dirty="0" smtClean="0"/>
              <a:t>Заказчик </a:t>
            </a:r>
            <a:r>
              <a:rPr lang="ru-RU" sz="2000" b="1" dirty="0" smtClean="0">
                <a:solidFill>
                  <a:srgbClr val="E4465A"/>
                </a:solidFill>
              </a:rPr>
              <a:t>ВПРАВЕ</a:t>
            </a:r>
            <a:r>
              <a:rPr lang="ru-RU" sz="2000" dirty="0" smtClean="0"/>
              <a:t> осуществить ЗК на поставку ТРУ, которые являлись предметом расторгнутого контракта.</a:t>
            </a:r>
            <a:endParaRPr lang="ru-RU" sz="2000" dirty="0"/>
          </a:p>
        </p:txBody>
      </p:sp>
      <p:sp>
        <p:nvSpPr>
          <p:cNvPr id="10" name="TextBox 9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2023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857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ПРИМЕНЕНИЕ МЕР ОТВЕТСТВЕННОСТИ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2023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939" y="1019333"/>
            <a:ext cx="7612880" cy="5383768"/>
          </a:xfrm>
          <a:prstGeom prst="rect">
            <a:avLst/>
          </a:prstGeom>
          <a:ln w="25400">
            <a:solidFill>
              <a:srgbClr val="B6B6B6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8099341" y="2551471"/>
            <a:ext cx="3876349" cy="2426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Bef>
                <a:spcPts val="1200"/>
              </a:spcBef>
            </a:pPr>
            <a:r>
              <a:rPr lang="ru-RU" b="1" dirty="0" smtClean="0">
                <a:solidFill>
                  <a:srgbClr val="B6B6B6"/>
                </a:solidFill>
              </a:rPr>
              <a:t>В следствие электронных процедур;</a:t>
            </a:r>
          </a:p>
          <a:p>
            <a:pPr algn="ctr">
              <a:lnSpc>
                <a:spcPct val="150000"/>
              </a:lnSpc>
              <a:spcBef>
                <a:spcPts val="1200"/>
              </a:spcBef>
            </a:pPr>
            <a:r>
              <a:rPr lang="ru-RU" b="1" dirty="0" smtClean="0">
                <a:solidFill>
                  <a:srgbClr val="B6B6B6"/>
                </a:solidFill>
              </a:rPr>
              <a:t>Обязательно через ЕИС;</a:t>
            </a:r>
          </a:p>
          <a:p>
            <a:pPr algn="ctr">
              <a:lnSpc>
                <a:spcPct val="150000"/>
              </a:lnSpc>
              <a:spcBef>
                <a:spcPts val="1200"/>
              </a:spcBef>
            </a:pPr>
            <a:r>
              <a:rPr lang="ru-RU" b="1" dirty="0" smtClean="0">
                <a:solidFill>
                  <a:srgbClr val="B6B6B6"/>
                </a:solidFill>
              </a:rPr>
              <a:t>Не размещаются на официальном сайте.</a:t>
            </a:r>
            <a:endParaRPr lang="ru-RU" b="1" dirty="0">
              <a:solidFill>
                <a:srgbClr val="B6B6B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3670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1E38D32E-A0E8-46AD-B50E-0904E0D1AE7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82882" y="2379488"/>
            <a:ext cx="4912132" cy="1733550"/>
          </a:xfrm>
        </p:spPr>
        <p:txBody>
          <a:bodyPr lIns="0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4000" spc="0" dirty="0" smtClean="0"/>
              <a:t>Электронное актирование </a:t>
            </a:r>
          </a:p>
          <a:p>
            <a:pPr>
              <a:lnSpc>
                <a:spcPct val="100000"/>
              </a:lnSpc>
              <a:spcBef>
                <a:spcPts val="2400"/>
              </a:spcBef>
            </a:pPr>
            <a:r>
              <a:rPr lang="ru-RU" sz="2000" spc="0" dirty="0" smtClean="0"/>
              <a:t>ДЛЯ ЗАКАЗЧИКОВ ПО 44-ФЗ</a:t>
            </a:r>
            <a:endParaRPr lang="ru-RU" sz="2000" spc="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7546" y="469557"/>
            <a:ext cx="570470" cy="57047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685" y="386537"/>
            <a:ext cx="938318" cy="72813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6519446"/>
            <a:ext cx="35012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FCFCFD"/>
                </a:solidFill>
                <a:latin typeface="+mj-lt"/>
              </a:rPr>
              <a:t>Спирин Андрей Андреевич</a:t>
            </a:r>
            <a:endParaRPr lang="ru-RU" sz="2000" b="1" dirty="0">
              <a:solidFill>
                <a:srgbClr val="FCFCFD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59697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ИСПОЛНЕНИЕ КОНТРАКТА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grpSp>
        <p:nvGrpSpPr>
          <p:cNvPr id="6" name="Группа 5">
            <a:extLst>
              <a:ext uri="{FF2B5EF4-FFF2-40B4-BE49-F238E27FC236}">
                <a16:creationId xmlns="" xmlns:a16="http://schemas.microsoft.com/office/drawing/2014/main" id="{C7E018C3-D3DB-42F2-96F0-D4F8EBE819FC}"/>
              </a:ext>
            </a:extLst>
          </p:cNvPr>
          <p:cNvGrpSpPr/>
          <p:nvPr/>
        </p:nvGrpSpPr>
        <p:grpSpPr>
          <a:xfrm>
            <a:off x="446350" y="2256764"/>
            <a:ext cx="3341277" cy="1622509"/>
            <a:chOff x="259080" y="3856265"/>
            <a:chExt cx="5836921" cy="2278381"/>
          </a:xfrm>
        </p:grpSpPr>
        <p:sp>
          <p:nvSpPr>
            <p:cNvPr id="7" name="object 9">
              <a:extLst>
                <a:ext uri="{FF2B5EF4-FFF2-40B4-BE49-F238E27FC236}">
                  <a16:creationId xmlns="" xmlns:a16="http://schemas.microsoft.com/office/drawing/2014/main" id="{11418818-B0B9-4FE7-9125-C5CA6F3AF894}"/>
                </a:ext>
              </a:extLst>
            </p:cNvPr>
            <p:cNvSpPr/>
            <p:nvPr/>
          </p:nvSpPr>
          <p:spPr>
            <a:xfrm>
              <a:off x="259081" y="3856265"/>
              <a:ext cx="5836920" cy="2278380"/>
            </a:xfrm>
            <a:custGeom>
              <a:avLst/>
              <a:gdLst/>
              <a:ahLst/>
              <a:cxnLst/>
              <a:rect l="l" t="t" r="r" b="b"/>
              <a:pathLst>
                <a:path w="5836920" h="2278379">
                  <a:moveTo>
                    <a:pt x="5836920" y="365760"/>
                  </a:moveTo>
                  <a:lnTo>
                    <a:pt x="0" y="365760"/>
                  </a:lnTo>
                  <a:lnTo>
                    <a:pt x="0" y="2278380"/>
                  </a:lnTo>
                  <a:lnTo>
                    <a:pt x="5836920" y="2278380"/>
                  </a:lnTo>
                  <a:lnTo>
                    <a:pt x="5836920" y="365760"/>
                  </a:lnTo>
                  <a:close/>
                </a:path>
                <a:path w="5836920" h="2278379">
                  <a:moveTo>
                    <a:pt x="5836920" y="0"/>
                  </a:moveTo>
                  <a:lnTo>
                    <a:pt x="0" y="0"/>
                  </a:lnTo>
                  <a:lnTo>
                    <a:pt x="0" y="12192"/>
                  </a:lnTo>
                  <a:lnTo>
                    <a:pt x="5836920" y="12192"/>
                  </a:lnTo>
                  <a:lnTo>
                    <a:pt x="583692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endParaRPr>
            </a:p>
          </p:txBody>
        </p:sp>
        <p:sp>
          <p:nvSpPr>
            <p:cNvPr id="8" name="object 10">
              <a:extLst>
                <a:ext uri="{FF2B5EF4-FFF2-40B4-BE49-F238E27FC236}">
                  <a16:creationId xmlns="" xmlns:a16="http://schemas.microsoft.com/office/drawing/2014/main" id="{AA5BC7D5-4BCF-46FC-B28A-D9CCF18ECC63}"/>
                </a:ext>
              </a:extLst>
            </p:cNvPr>
            <p:cNvSpPr/>
            <p:nvPr/>
          </p:nvSpPr>
          <p:spPr>
            <a:xfrm>
              <a:off x="259080" y="3856266"/>
              <a:ext cx="5836920" cy="2278380"/>
            </a:xfrm>
            <a:custGeom>
              <a:avLst/>
              <a:gdLst/>
              <a:ahLst/>
              <a:cxnLst/>
              <a:rect l="l" t="t" r="r" b="b"/>
              <a:pathLst>
                <a:path w="5836920" h="2278379">
                  <a:moveTo>
                    <a:pt x="0" y="2278380"/>
                  </a:moveTo>
                  <a:lnTo>
                    <a:pt x="5836920" y="2278380"/>
                  </a:lnTo>
                  <a:lnTo>
                    <a:pt x="5836920" y="0"/>
                  </a:lnTo>
                  <a:lnTo>
                    <a:pt x="0" y="0"/>
                  </a:lnTo>
                  <a:lnTo>
                    <a:pt x="0" y="2278380"/>
                  </a:lnTo>
                  <a:close/>
                </a:path>
              </a:pathLst>
            </a:custGeom>
            <a:ln w="57150">
              <a:solidFill>
                <a:schemeClr val="bg2">
                  <a:lumMod val="40000"/>
                  <a:lumOff val="60000"/>
                </a:schemeClr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endParaRPr>
            </a:p>
          </p:txBody>
        </p:sp>
        <p:sp>
          <p:nvSpPr>
            <p:cNvPr id="9" name="object 11">
              <a:extLst>
                <a:ext uri="{FF2B5EF4-FFF2-40B4-BE49-F238E27FC236}">
                  <a16:creationId xmlns="" xmlns:a16="http://schemas.microsoft.com/office/drawing/2014/main" id="{0E9E9E02-02B2-4C22-8261-32292D0CDC46}"/>
                </a:ext>
              </a:extLst>
            </p:cNvPr>
            <p:cNvSpPr/>
            <p:nvPr/>
          </p:nvSpPr>
          <p:spPr>
            <a:xfrm>
              <a:off x="259080" y="3868457"/>
              <a:ext cx="5836919" cy="523134"/>
            </a:xfrm>
            <a:custGeom>
              <a:avLst/>
              <a:gdLst/>
              <a:ahLst/>
              <a:cxnLst/>
              <a:rect l="l" t="t" r="r" b="b"/>
              <a:pathLst>
                <a:path w="5836920" h="353694">
                  <a:moveTo>
                    <a:pt x="5836920" y="0"/>
                  </a:moveTo>
                  <a:lnTo>
                    <a:pt x="0" y="0"/>
                  </a:lnTo>
                  <a:lnTo>
                    <a:pt x="0" y="353567"/>
                  </a:lnTo>
                  <a:lnTo>
                    <a:pt x="5836920" y="353567"/>
                  </a:lnTo>
                  <a:lnTo>
                    <a:pt x="5836920" y="0"/>
                  </a:lnTo>
                  <a:close/>
                </a:path>
              </a:pathLst>
            </a:custGeom>
            <a:solidFill>
              <a:schemeClr val="bg2">
                <a:lumMod val="40000"/>
                <a:lumOff val="60000"/>
              </a:schemeClr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endParaRPr>
            </a:p>
          </p:txBody>
        </p:sp>
        <p:sp>
          <p:nvSpPr>
            <p:cNvPr id="10" name="object 15">
              <a:extLst>
                <a:ext uri="{FF2B5EF4-FFF2-40B4-BE49-F238E27FC236}">
                  <a16:creationId xmlns="" xmlns:a16="http://schemas.microsoft.com/office/drawing/2014/main" id="{D32A78F0-A965-4316-8AEB-24EE05962D95}"/>
                </a:ext>
              </a:extLst>
            </p:cNvPr>
            <p:cNvSpPr txBox="1"/>
            <p:nvPr/>
          </p:nvSpPr>
          <p:spPr>
            <a:xfrm>
              <a:off x="595322" y="4660587"/>
              <a:ext cx="5164433" cy="904898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marL="216000" marR="64135" lvl="0" indent="-216000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chemeClr val="tx2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lang="ru-RU" b="1" spc="-5" dirty="0">
                  <a:solidFill>
                    <a:schemeClr val="bg2">
                      <a:lumMod val="50000"/>
                    </a:schemeClr>
                  </a:solidFill>
                  <a:cs typeface="Segoe UI"/>
                </a:rPr>
                <a:t>Приемка ТРУ</a:t>
              </a:r>
            </a:p>
            <a:p>
              <a:pPr marL="216000" marR="64135" lvl="0" indent="-216000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chemeClr val="tx2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lang="ru-RU" b="1" spc="-5" dirty="0">
                  <a:solidFill>
                    <a:schemeClr val="bg2">
                      <a:lumMod val="50000"/>
                    </a:schemeClr>
                  </a:solidFill>
                  <a:cs typeface="Segoe UI"/>
                </a:rPr>
                <a:t>Экспертиза ТРУ</a:t>
              </a:r>
            </a:p>
          </p:txBody>
        </p:sp>
        <p:sp>
          <p:nvSpPr>
            <p:cNvPr id="11" name="object 21">
              <a:extLst>
                <a:ext uri="{FF2B5EF4-FFF2-40B4-BE49-F238E27FC236}">
                  <a16:creationId xmlns="" xmlns:a16="http://schemas.microsoft.com/office/drawing/2014/main" id="{9F648B56-887A-4905-A0AF-0973F60CFC16}"/>
                </a:ext>
              </a:extLst>
            </p:cNvPr>
            <p:cNvSpPr txBox="1"/>
            <p:nvPr/>
          </p:nvSpPr>
          <p:spPr>
            <a:xfrm>
              <a:off x="287656" y="3911510"/>
              <a:ext cx="5779771" cy="407879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marL="0" marR="62230" lvl="0" indent="0" algn="ctr" defTabSz="914400" rtl="0" eaLnBrk="1" fontAlgn="auto" latinLnBrk="0" hangingPunct="1">
                <a:lnSpc>
                  <a:spcPct val="100000"/>
                </a:lnSpc>
                <a:spcBef>
                  <a:spcPts val="10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b="1" u="none" strike="noStrike" kern="1200" cap="none" spc="0" normalizeH="0" baseline="0" noProof="0" dirty="0">
                  <a:ln>
                    <a:noFill/>
                  </a:ln>
                  <a:solidFill>
                    <a:schemeClr val="tx2"/>
                  </a:solidFill>
                  <a:effectLst/>
                  <a:uLnTx/>
                  <a:uFillTx/>
                  <a:ea typeface="+mn-ea"/>
                  <a:cs typeface="Trebuchet MS"/>
                </a:rPr>
                <a:t>Приемка</a:t>
              </a:r>
            </a:p>
          </p:txBody>
        </p:sp>
      </p:grpSp>
      <p:grpSp>
        <p:nvGrpSpPr>
          <p:cNvPr id="12" name="Группа 11">
            <a:extLst>
              <a:ext uri="{FF2B5EF4-FFF2-40B4-BE49-F238E27FC236}">
                <a16:creationId xmlns="" xmlns:a16="http://schemas.microsoft.com/office/drawing/2014/main" id="{6248AA51-84A5-415C-8CF0-27BCAF87AB2F}"/>
              </a:ext>
            </a:extLst>
          </p:cNvPr>
          <p:cNvGrpSpPr/>
          <p:nvPr/>
        </p:nvGrpSpPr>
        <p:grpSpPr>
          <a:xfrm>
            <a:off x="4173222" y="2265288"/>
            <a:ext cx="3341277" cy="1613984"/>
            <a:chOff x="259080" y="3856265"/>
            <a:chExt cx="5836921" cy="2278381"/>
          </a:xfrm>
        </p:grpSpPr>
        <p:sp>
          <p:nvSpPr>
            <p:cNvPr id="13" name="object 9">
              <a:extLst>
                <a:ext uri="{FF2B5EF4-FFF2-40B4-BE49-F238E27FC236}">
                  <a16:creationId xmlns="" xmlns:a16="http://schemas.microsoft.com/office/drawing/2014/main" id="{08B6BA7E-B225-431E-AC17-17F3DDBDD2E7}"/>
                </a:ext>
              </a:extLst>
            </p:cNvPr>
            <p:cNvSpPr/>
            <p:nvPr/>
          </p:nvSpPr>
          <p:spPr>
            <a:xfrm>
              <a:off x="259081" y="3856265"/>
              <a:ext cx="5836920" cy="2278380"/>
            </a:xfrm>
            <a:custGeom>
              <a:avLst/>
              <a:gdLst/>
              <a:ahLst/>
              <a:cxnLst/>
              <a:rect l="l" t="t" r="r" b="b"/>
              <a:pathLst>
                <a:path w="5836920" h="2278379">
                  <a:moveTo>
                    <a:pt x="5836920" y="365760"/>
                  </a:moveTo>
                  <a:lnTo>
                    <a:pt x="0" y="365760"/>
                  </a:lnTo>
                  <a:lnTo>
                    <a:pt x="0" y="2278380"/>
                  </a:lnTo>
                  <a:lnTo>
                    <a:pt x="5836920" y="2278380"/>
                  </a:lnTo>
                  <a:lnTo>
                    <a:pt x="5836920" y="365760"/>
                  </a:lnTo>
                  <a:close/>
                </a:path>
                <a:path w="5836920" h="2278379">
                  <a:moveTo>
                    <a:pt x="5836920" y="0"/>
                  </a:moveTo>
                  <a:lnTo>
                    <a:pt x="0" y="0"/>
                  </a:lnTo>
                  <a:lnTo>
                    <a:pt x="0" y="12192"/>
                  </a:lnTo>
                  <a:lnTo>
                    <a:pt x="5836920" y="12192"/>
                  </a:lnTo>
                  <a:lnTo>
                    <a:pt x="583692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endParaRPr>
            </a:p>
          </p:txBody>
        </p:sp>
        <p:sp>
          <p:nvSpPr>
            <p:cNvPr id="14" name="object 10">
              <a:extLst>
                <a:ext uri="{FF2B5EF4-FFF2-40B4-BE49-F238E27FC236}">
                  <a16:creationId xmlns="" xmlns:a16="http://schemas.microsoft.com/office/drawing/2014/main" id="{62799413-7F29-4D28-B000-34F6407DEA40}"/>
                </a:ext>
              </a:extLst>
            </p:cNvPr>
            <p:cNvSpPr/>
            <p:nvPr/>
          </p:nvSpPr>
          <p:spPr>
            <a:xfrm>
              <a:off x="259080" y="3856266"/>
              <a:ext cx="5836920" cy="2278380"/>
            </a:xfrm>
            <a:custGeom>
              <a:avLst/>
              <a:gdLst/>
              <a:ahLst/>
              <a:cxnLst/>
              <a:rect l="l" t="t" r="r" b="b"/>
              <a:pathLst>
                <a:path w="5836920" h="2278379">
                  <a:moveTo>
                    <a:pt x="0" y="2278380"/>
                  </a:moveTo>
                  <a:lnTo>
                    <a:pt x="5836920" y="2278380"/>
                  </a:lnTo>
                  <a:lnTo>
                    <a:pt x="5836920" y="0"/>
                  </a:lnTo>
                  <a:lnTo>
                    <a:pt x="0" y="0"/>
                  </a:lnTo>
                  <a:lnTo>
                    <a:pt x="0" y="2278380"/>
                  </a:lnTo>
                  <a:close/>
                </a:path>
              </a:pathLst>
            </a:custGeom>
            <a:ln w="57150">
              <a:solidFill>
                <a:schemeClr val="bg2">
                  <a:lumMod val="40000"/>
                  <a:lumOff val="60000"/>
                </a:schemeClr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endParaRPr>
            </a:p>
          </p:txBody>
        </p:sp>
        <p:sp>
          <p:nvSpPr>
            <p:cNvPr id="15" name="object 11">
              <a:extLst>
                <a:ext uri="{FF2B5EF4-FFF2-40B4-BE49-F238E27FC236}">
                  <a16:creationId xmlns="" xmlns:a16="http://schemas.microsoft.com/office/drawing/2014/main" id="{98B8AA94-9D00-4246-8E17-629433BF92C7}"/>
                </a:ext>
              </a:extLst>
            </p:cNvPr>
            <p:cNvSpPr/>
            <p:nvPr/>
          </p:nvSpPr>
          <p:spPr>
            <a:xfrm>
              <a:off x="259080" y="3868457"/>
              <a:ext cx="5836919" cy="513928"/>
            </a:xfrm>
            <a:custGeom>
              <a:avLst/>
              <a:gdLst/>
              <a:ahLst/>
              <a:cxnLst/>
              <a:rect l="l" t="t" r="r" b="b"/>
              <a:pathLst>
                <a:path w="5836920" h="353694">
                  <a:moveTo>
                    <a:pt x="5836920" y="0"/>
                  </a:moveTo>
                  <a:lnTo>
                    <a:pt x="0" y="0"/>
                  </a:lnTo>
                  <a:lnTo>
                    <a:pt x="0" y="353567"/>
                  </a:lnTo>
                  <a:lnTo>
                    <a:pt x="5836920" y="353567"/>
                  </a:lnTo>
                  <a:lnTo>
                    <a:pt x="5836920" y="0"/>
                  </a:lnTo>
                  <a:close/>
                </a:path>
              </a:pathLst>
            </a:custGeom>
            <a:solidFill>
              <a:schemeClr val="bg2">
                <a:lumMod val="40000"/>
                <a:lumOff val="60000"/>
              </a:schemeClr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endParaRPr>
            </a:p>
          </p:txBody>
        </p:sp>
        <p:sp>
          <p:nvSpPr>
            <p:cNvPr id="16" name="object 15">
              <a:extLst>
                <a:ext uri="{FF2B5EF4-FFF2-40B4-BE49-F238E27FC236}">
                  <a16:creationId xmlns="" xmlns:a16="http://schemas.microsoft.com/office/drawing/2014/main" id="{7ED13A92-9FB0-4C46-9260-05B5649EF957}"/>
                </a:ext>
              </a:extLst>
            </p:cNvPr>
            <p:cNvSpPr txBox="1"/>
            <p:nvPr/>
          </p:nvSpPr>
          <p:spPr>
            <a:xfrm>
              <a:off x="595322" y="4660588"/>
              <a:ext cx="5164433" cy="1300703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marL="216000" marR="64135" lvl="0" indent="-216000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chemeClr val="tx2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lang="ru-RU" b="1" spc="-5" dirty="0">
                  <a:solidFill>
                    <a:schemeClr val="bg2">
                      <a:lumMod val="50000"/>
                    </a:schemeClr>
                  </a:solidFill>
                  <a:cs typeface="Segoe UI"/>
                </a:rPr>
                <a:t>Оплата ТРУ</a:t>
              </a:r>
            </a:p>
            <a:p>
              <a:pPr marL="216000" marR="64135" lvl="0" indent="-216000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chemeClr val="tx2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lang="ru-RU" b="1" spc="-5" dirty="0">
                  <a:solidFill>
                    <a:schemeClr val="bg2">
                      <a:lumMod val="50000"/>
                    </a:schemeClr>
                  </a:solidFill>
                  <a:cs typeface="Segoe UI"/>
                </a:rPr>
                <a:t>Оплата ТРУ в рамках этапов исполнения</a:t>
              </a:r>
            </a:p>
          </p:txBody>
        </p:sp>
        <p:sp>
          <p:nvSpPr>
            <p:cNvPr id="17" name="object 21">
              <a:extLst>
                <a:ext uri="{FF2B5EF4-FFF2-40B4-BE49-F238E27FC236}">
                  <a16:creationId xmlns="" xmlns:a16="http://schemas.microsoft.com/office/drawing/2014/main" id="{55A27B06-DA31-45F5-BFE6-72C277D88881}"/>
                </a:ext>
              </a:extLst>
            </p:cNvPr>
            <p:cNvSpPr txBox="1"/>
            <p:nvPr/>
          </p:nvSpPr>
          <p:spPr>
            <a:xfrm>
              <a:off x="287656" y="3911510"/>
              <a:ext cx="5779771" cy="410034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marL="0" marR="62230" lvl="0" indent="0" algn="ctr" defTabSz="914400" rtl="0" eaLnBrk="1" fontAlgn="auto" latinLnBrk="0" hangingPunct="1">
                <a:lnSpc>
                  <a:spcPct val="100000"/>
                </a:lnSpc>
                <a:spcBef>
                  <a:spcPts val="10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b="1" u="none" strike="noStrike" kern="1200" cap="none" spc="0" normalizeH="0" baseline="0" noProof="0" dirty="0">
                  <a:ln>
                    <a:noFill/>
                  </a:ln>
                  <a:solidFill>
                    <a:schemeClr val="tx2"/>
                  </a:solidFill>
                  <a:effectLst/>
                  <a:uLnTx/>
                  <a:uFillTx/>
                  <a:ea typeface="+mn-ea"/>
                  <a:cs typeface="Trebuchet MS"/>
                </a:rPr>
                <a:t>Оплата</a:t>
              </a:r>
            </a:p>
          </p:txBody>
        </p:sp>
      </p:grpSp>
      <p:grpSp>
        <p:nvGrpSpPr>
          <p:cNvPr id="18" name="Группа 17">
            <a:extLst>
              <a:ext uri="{FF2B5EF4-FFF2-40B4-BE49-F238E27FC236}">
                <a16:creationId xmlns="" xmlns:a16="http://schemas.microsoft.com/office/drawing/2014/main" id="{BEC29C1B-45DF-4D45-8D42-55F628240B37}"/>
              </a:ext>
            </a:extLst>
          </p:cNvPr>
          <p:cNvGrpSpPr/>
          <p:nvPr/>
        </p:nvGrpSpPr>
        <p:grpSpPr>
          <a:xfrm>
            <a:off x="7900095" y="2256764"/>
            <a:ext cx="3341277" cy="2038145"/>
            <a:chOff x="259080" y="3856265"/>
            <a:chExt cx="5836921" cy="2278381"/>
          </a:xfrm>
        </p:grpSpPr>
        <p:sp>
          <p:nvSpPr>
            <p:cNvPr id="19" name="object 9">
              <a:extLst>
                <a:ext uri="{FF2B5EF4-FFF2-40B4-BE49-F238E27FC236}">
                  <a16:creationId xmlns="" xmlns:a16="http://schemas.microsoft.com/office/drawing/2014/main" id="{EB12884F-27E2-47D0-9453-49FB9A742B4F}"/>
                </a:ext>
              </a:extLst>
            </p:cNvPr>
            <p:cNvSpPr/>
            <p:nvPr/>
          </p:nvSpPr>
          <p:spPr>
            <a:xfrm>
              <a:off x="259081" y="3856265"/>
              <a:ext cx="5836920" cy="2278380"/>
            </a:xfrm>
            <a:custGeom>
              <a:avLst/>
              <a:gdLst/>
              <a:ahLst/>
              <a:cxnLst/>
              <a:rect l="l" t="t" r="r" b="b"/>
              <a:pathLst>
                <a:path w="5836920" h="2278379">
                  <a:moveTo>
                    <a:pt x="5836920" y="365760"/>
                  </a:moveTo>
                  <a:lnTo>
                    <a:pt x="0" y="365760"/>
                  </a:lnTo>
                  <a:lnTo>
                    <a:pt x="0" y="2278380"/>
                  </a:lnTo>
                  <a:lnTo>
                    <a:pt x="5836920" y="2278380"/>
                  </a:lnTo>
                  <a:lnTo>
                    <a:pt x="5836920" y="365760"/>
                  </a:lnTo>
                  <a:close/>
                </a:path>
                <a:path w="5836920" h="2278379">
                  <a:moveTo>
                    <a:pt x="5836920" y="0"/>
                  </a:moveTo>
                  <a:lnTo>
                    <a:pt x="0" y="0"/>
                  </a:lnTo>
                  <a:lnTo>
                    <a:pt x="0" y="12192"/>
                  </a:lnTo>
                  <a:lnTo>
                    <a:pt x="5836920" y="12192"/>
                  </a:lnTo>
                  <a:lnTo>
                    <a:pt x="583692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endParaRPr>
            </a:p>
          </p:txBody>
        </p:sp>
        <p:sp>
          <p:nvSpPr>
            <p:cNvPr id="20" name="object 10">
              <a:extLst>
                <a:ext uri="{FF2B5EF4-FFF2-40B4-BE49-F238E27FC236}">
                  <a16:creationId xmlns="" xmlns:a16="http://schemas.microsoft.com/office/drawing/2014/main" id="{53C4EFCE-C3A4-45E1-9E63-5958304112F7}"/>
                </a:ext>
              </a:extLst>
            </p:cNvPr>
            <p:cNvSpPr/>
            <p:nvPr/>
          </p:nvSpPr>
          <p:spPr>
            <a:xfrm>
              <a:off x="259080" y="3856266"/>
              <a:ext cx="5836920" cy="2278380"/>
            </a:xfrm>
            <a:custGeom>
              <a:avLst/>
              <a:gdLst/>
              <a:ahLst/>
              <a:cxnLst/>
              <a:rect l="l" t="t" r="r" b="b"/>
              <a:pathLst>
                <a:path w="5836920" h="2278379">
                  <a:moveTo>
                    <a:pt x="0" y="2278380"/>
                  </a:moveTo>
                  <a:lnTo>
                    <a:pt x="5836920" y="2278380"/>
                  </a:lnTo>
                  <a:lnTo>
                    <a:pt x="5836920" y="0"/>
                  </a:lnTo>
                  <a:lnTo>
                    <a:pt x="0" y="0"/>
                  </a:lnTo>
                  <a:lnTo>
                    <a:pt x="0" y="2278380"/>
                  </a:lnTo>
                  <a:close/>
                </a:path>
              </a:pathLst>
            </a:custGeom>
            <a:ln w="57150">
              <a:solidFill>
                <a:schemeClr val="bg2">
                  <a:lumMod val="40000"/>
                  <a:lumOff val="60000"/>
                </a:schemeClr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endParaRPr>
            </a:p>
          </p:txBody>
        </p:sp>
        <p:sp>
          <p:nvSpPr>
            <p:cNvPr id="21" name="object 11">
              <a:extLst>
                <a:ext uri="{FF2B5EF4-FFF2-40B4-BE49-F238E27FC236}">
                  <a16:creationId xmlns="" xmlns:a16="http://schemas.microsoft.com/office/drawing/2014/main" id="{E97BDAA1-5EBD-4D84-A413-4A8F163DB3E8}"/>
                </a:ext>
              </a:extLst>
            </p:cNvPr>
            <p:cNvSpPr/>
            <p:nvPr/>
          </p:nvSpPr>
          <p:spPr>
            <a:xfrm>
              <a:off x="259080" y="3868458"/>
              <a:ext cx="5836919" cy="413965"/>
            </a:xfrm>
            <a:custGeom>
              <a:avLst/>
              <a:gdLst/>
              <a:ahLst/>
              <a:cxnLst/>
              <a:rect l="l" t="t" r="r" b="b"/>
              <a:pathLst>
                <a:path w="5836920" h="353694">
                  <a:moveTo>
                    <a:pt x="5836920" y="0"/>
                  </a:moveTo>
                  <a:lnTo>
                    <a:pt x="0" y="0"/>
                  </a:lnTo>
                  <a:lnTo>
                    <a:pt x="0" y="353567"/>
                  </a:lnTo>
                  <a:lnTo>
                    <a:pt x="5836920" y="353567"/>
                  </a:lnTo>
                  <a:lnTo>
                    <a:pt x="5836920" y="0"/>
                  </a:lnTo>
                  <a:close/>
                </a:path>
              </a:pathLst>
            </a:custGeom>
            <a:solidFill>
              <a:schemeClr val="bg2">
                <a:lumMod val="40000"/>
                <a:lumOff val="60000"/>
              </a:schemeClr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endParaRPr>
            </a:p>
          </p:txBody>
        </p:sp>
        <p:sp>
          <p:nvSpPr>
            <p:cNvPr id="22" name="object 15">
              <a:extLst>
                <a:ext uri="{FF2B5EF4-FFF2-40B4-BE49-F238E27FC236}">
                  <a16:creationId xmlns="" xmlns:a16="http://schemas.microsoft.com/office/drawing/2014/main" id="{63EC36BC-55D5-419E-8206-5A145B4ABC88}"/>
                </a:ext>
              </a:extLst>
            </p:cNvPr>
            <p:cNvSpPr txBox="1"/>
            <p:nvPr/>
          </p:nvSpPr>
          <p:spPr>
            <a:xfrm>
              <a:off x="595322" y="4660588"/>
              <a:ext cx="5164433" cy="1339661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marL="216000" marR="64135" lvl="0" indent="-216000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chemeClr val="tx2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lang="ru-RU" b="1" spc="-5" dirty="0">
                  <a:solidFill>
                    <a:schemeClr val="bg2">
                      <a:lumMod val="50000"/>
                    </a:schemeClr>
                  </a:solidFill>
                  <a:cs typeface="Segoe UI"/>
                </a:rPr>
                <a:t>При изменении и расторжении контракта</a:t>
              </a:r>
            </a:p>
            <a:p>
              <a:pPr marL="216000" marR="64135" lvl="0" indent="-216000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chemeClr val="tx2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lang="ru-RU" b="1" spc="-5" dirty="0">
                  <a:solidFill>
                    <a:schemeClr val="bg2">
                      <a:lumMod val="50000"/>
                    </a:schemeClr>
                  </a:solidFill>
                  <a:cs typeface="Segoe UI"/>
                </a:rPr>
                <a:t>При применении мер ответственности</a:t>
              </a:r>
            </a:p>
          </p:txBody>
        </p:sp>
        <p:sp>
          <p:nvSpPr>
            <p:cNvPr id="23" name="object 21">
              <a:extLst>
                <a:ext uri="{FF2B5EF4-FFF2-40B4-BE49-F238E27FC236}">
                  <a16:creationId xmlns="" xmlns:a16="http://schemas.microsoft.com/office/drawing/2014/main" id="{135E60EF-3107-4DD7-95E6-13BFC55F69F1}"/>
                </a:ext>
              </a:extLst>
            </p:cNvPr>
            <p:cNvSpPr txBox="1"/>
            <p:nvPr/>
          </p:nvSpPr>
          <p:spPr>
            <a:xfrm>
              <a:off x="287656" y="3911510"/>
              <a:ext cx="5779771" cy="324701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marL="0" marR="62230" lvl="0" indent="0" algn="ctr" defTabSz="914400" rtl="0" eaLnBrk="1" fontAlgn="auto" latinLnBrk="0" hangingPunct="1">
                <a:lnSpc>
                  <a:spcPct val="100000"/>
                </a:lnSpc>
                <a:spcBef>
                  <a:spcPts val="10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b="1" u="none" strike="noStrike" kern="1200" cap="none" spc="0" normalizeH="0" baseline="0" noProof="0" dirty="0">
                  <a:ln>
                    <a:noFill/>
                  </a:ln>
                  <a:solidFill>
                    <a:schemeClr val="tx2"/>
                  </a:solidFill>
                  <a:effectLst/>
                  <a:uLnTx/>
                  <a:uFillTx/>
                  <a:ea typeface="+mn-ea"/>
                  <a:cs typeface="Trebuchet MS"/>
                </a:rPr>
                <a:t>Взаимодействие сторон</a:t>
              </a: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174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СПОСОБЫ ОСУЩЕСТВЛЕНИЯ ЗАКУПКИ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0" name="Текст 2">
            <a:extLst>
              <a:ext uri="{FF2B5EF4-FFF2-40B4-BE49-F238E27FC236}">
                <a16:creationId xmlns="" xmlns:a16="http://schemas.microsoft.com/office/drawing/2014/main" id="{22FA4203-A774-4761-B957-D4D68E394AFF}"/>
              </a:ext>
            </a:extLst>
          </p:cNvPr>
          <p:cNvSpPr txBox="1">
            <a:spLocks/>
          </p:cNvSpPr>
          <p:nvPr/>
        </p:nvSpPr>
        <p:spPr>
          <a:xfrm>
            <a:off x="609600" y="1637389"/>
            <a:ext cx="11192969" cy="477690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spcBef>
                <a:spcPts val="0"/>
              </a:spcBef>
            </a:pPr>
            <a:endParaRPr lang="ru-RU" b="1" dirty="0" smtClean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b="1" dirty="0" smtClean="0"/>
              <a:t>Электронные способы закупок: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dirty="0" smtClean="0"/>
              <a:t>Аукцион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dirty="0" smtClean="0"/>
              <a:t>Конкурс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dirty="0" smtClean="0"/>
              <a:t>Запрос котировок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dirty="0" smtClean="0"/>
              <a:t>Закупка в соответствии с ч.12 ст.93 44-ФЗ</a:t>
            </a:r>
            <a:endParaRPr lang="ru-RU" sz="2400" dirty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37C67C4B-D610-45DD-927A-2D72CDE9C43F}"/>
              </a:ext>
            </a:extLst>
          </p:cNvPr>
          <p:cNvSpPr/>
          <p:nvPr/>
        </p:nvSpPr>
        <p:spPr>
          <a:xfrm>
            <a:off x="609600" y="2942896"/>
            <a:ext cx="10371515" cy="1544468"/>
          </a:xfrm>
          <a:prstGeom prst="rect">
            <a:avLst/>
          </a:prstGeom>
          <a:noFill/>
          <a:ln w="25400">
            <a:solidFill>
              <a:srgbClr val="E4465A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extLst>
              <a:ext uri="{FF2B5EF4-FFF2-40B4-BE49-F238E27FC236}">
                <a16:creationId xmlns="" xmlns:a16="http://schemas.microsoft.com/office/drawing/2014/main" id="{755B81DE-2185-4010-AD56-4E529C46841B}"/>
              </a:ext>
            </a:extLst>
          </p:cNvPr>
          <p:cNvSpPr/>
          <p:nvPr/>
        </p:nvSpPr>
        <p:spPr>
          <a:xfrm>
            <a:off x="609600" y="2230622"/>
            <a:ext cx="6387688" cy="2940468"/>
          </a:xfrm>
          <a:prstGeom prst="rect">
            <a:avLst/>
          </a:prstGeom>
          <a:noFill/>
          <a:ln w="25400">
            <a:solidFill>
              <a:srgbClr val="E446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Текст 2">
            <a:extLst>
              <a:ext uri="{FF2B5EF4-FFF2-40B4-BE49-F238E27FC236}">
                <a16:creationId xmlns="" xmlns:a16="http://schemas.microsoft.com/office/drawing/2014/main" id="{7ECF5C57-E713-4617-80EE-DC1780B9A5D2}"/>
              </a:ext>
            </a:extLst>
          </p:cNvPr>
          <p:cNvSpPr txBox="1">
            <a:spLocks/>
          </p:cNvSpPr>
          <p:nvPr/>
        </p:nvSpPr>
        <p:spPr>
          <a:xfrm>
            <a:off x="6997288" y="2756750"/>
            <a:ext cx="3834355" cy="154446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spcBef>
                <a:spcPts val="0"/>
              </a:spcBef>
            </a:pPr>
            <a:endParaRPr lang="ru-RU" b="1" dirty="0"/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ru-RU" sz="2400" b="1" dirty="0"/>
              <a:t>Конкурентные способы закупок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6913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СРОКИ ОПЛАТЫ ОБЯЗАТЕЛЬСТВ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graphicFrame>
        <p:nvGraphicFramePr>
          <p:cNvPr id="6" name="Таблица 2">
            <a:extLst>
              <a:ext uri="{FF2B5EF4-FFF2-40B4-BE49-F238E27FC236}">
                <a16:creationId xmlns="" xmlns:a16="http://schemas.microsoft.com/office/drawing/2014/main" id="{05885EB4-E4A5-57D0-4828-BD407C20E58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514365" y="2188107"/>
          <a:ext cx="9111018" cy="2459024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6968319">
                  <a:extLst>
                    <a:ext uri="{9D8B030D-6E8A-4147-A177-3AD203B41FA5}">
                      <a16:colId xmlns="" xmlns:a16="http://schemas.microsoft.com/office/drawing/2014/main" val="2108714649"/>
                    </a:ext>
                  </a:extLst>
                </a:gridCol>
                <a:gridCol w="2142699">
                  <a:extLst>
                    <a:ext uri="{9D8B030D-6E8A-4147-A177-3AD203B41FA5}">
                      <a16:colId xmlns="" xmlns:a16="http://schemas.microsoft.com/office/drawing/2014/main" val="3020069049"/>
                    </a:ext>
                  </a:extLst>
                </a:gridCol>
              </a:tblGrid>
              <a:tr h="614756">
                <a:tc>
                  <a:txBody>
                    <a:bodyPr/>
                    <a:lstStyle/>
                    <a:p>
                      <a:r>
                        <a:rPr kumimoji="0" lang="ru-RU" sz="18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343846"/>
                          </a:solidFill>
                          <a:effectLst/>
                          <a:uLnTx/>
                          <a:uFillTx/>
                        </a:rPr>
                        <a:t>Начиная с 01.07.2022 года</a:t>
                      </a:r>
                      <a:endParaRPr lang="ru-RU" dirty="0"/>
                    </a:p>
                  </a:txBody>
                  <a:tcPr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343846"/>
                          </a:solidFill>
                          <a:effectLst/>
                          <a:uLnTx/>
                          <a:uFillTx/>
                        </a:rPr>
                        <a:t>в течение 7 р. д.</a:t>
                      </a:r>
                    </a:p>
                  </a:txBody>
                  <a:tcPr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69073840"/>
                  </a:ext>
                </a:extLst>
              </a:tr>
              <a:tr h="614756">
                <a:tc>
                  <a:txBody>
                    <a:bodyPr/>
                    <a:lstStyle/>
                    <a:p>
                      <a:r>
                        <a:rPr kumimoji="0" lang="ru-RU" sz="18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343846"/>
                          </a:solidFill>
                          <a:effectLst/>
                          <a:uLnTx/>
                          <a:uFillTx/>
                        </a:rPr>
                        <a:t>При осуществлении приемки вне ЕИС</a:t>
                      </a:r>
                      <a:endParaRPr lang="ru-RU" dirty="0"/>
                    </a:p>
                  </a:txBody>
                  <a:tcPr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343846"/>
                          </a:solidFill>
                          <a:effectLst/>
                          <a:uLnTx/>
                          <a:uFillTx/>
                        </a:rPr>
                        <a:t>в течение 10 р.д.</a:t>
                      </a:r>
                    </a:p>
                  </a:txBody>
                  <a:tcPr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54284260"/>
                  </a:ext>
                </a:extLst>
              </a:tr>
              <a:tr h="614756">
                <a:tc>
                  <a:txBody>
                    <a:bodyPr/>
                    <a:lstStyle/>
                    <a:p>
                      <a:r>
                        <a:rPr kumimoji="0" lang="ru-RU" sz="18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343846"/>
                          </a:solidFill>
                          <a:effectLst/>
                          <a:uLnTx/>
                          <a:uFillTx/>
                        </a:rPr>
                        <a:t>При казначейском сопровождении </a:t>
                      </a:r>
                      <a:endParaRPr lang="ru-RU" dirty="0"/>
                    </a:p>
                  </a:txBody>
                  <a:tcPr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343846"/>
                          </a:solidFill>
                          <a:effectLst/>
                          <a:uLnTx/>
                          <a:uFillTx/>
                        </a:rPr>
                        <a:t>в течение 10 р.д.</a:t>
                      </a:r>
                    </a:p>
                  </a:txBody>
                  <a:tcPr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195012226"/>
                  </a:ext>
                </a:extLst>
              </a:tr>
              <a:tr h="614756">
                <a:tc>
                  <a:txBody>
                    <a:bodyPr/>
                    <a:lstStyle/>
                    <a:p>
                      <a:r>
                        <a:rPr lang="ru-RU" dirty="0"/>
                        <a:t>При наличии сведений Гос. тайны</a:t>
                      </a:r>
                    </a:p>
                  </a:txBody>
                  <a:tcPr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343846"/>
                          </a:solidFill>
                          <a:effectLst/>
                          <a:uLnTx/>
                          <a:uFillTx/>
                        </a:rPr>
                        <a:t>В течение 20 р.д.</a:t>
                      </a:r>
                    </a:p>
                  </a:txBody>
                  <a:tcPr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2049772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4953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АКТИРОВАНИЕ В НПА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6" name="Текст 2">
            <a:extLst>
              <a:ext uri="{FF2B5EF4-FFF2-40B4-BE49-F238E27FC236}">
                <a16:creationId xmlns="" xmlns:a16="http://schemas.microsoft.com/office/drawing/2014/main" id="{BF608809-29F3-4420-830E-D9889C3C785F}"/>
              </a:ext>
            </a:extLst>
          </p:cNvPr>
          <p:cNvSpPr txBox="1">
            <a:spLocks/>
          </p:cNvSpPr>
          <p:nvPr/>
        </p:nvSpPr>
        <p:spPr>
          <a:xfrm>
            <a:off x="231775" y="2194318"/>
            <a:ext cx="11508668" cy="2057356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ru-RU" sz="2000" b="0" i="0" u="none" strike="noStrike" kern="1200" cap="none" spc="0" normalizeH="0" baseline="0" noProof="0">
                <a:ln>
                  <a:noFill/>
                </a:ln>
                <a:solidFill>
                  <a:srgbClr val="343846"/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Поставщик формирует в ЕИС документ о приемке ТРУ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ru-RU" sz="2000" b="0" i="0" u="none" strike="noStrike" kern="1200" cap="none" spc="0" normalizeH="0" baseline="0" noProof="0">
                <a:ln>
                  <a:noFill/>
                </a:ln>
                <a:solidFill>
                  <a:srgbClr val="343846"/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Заказчик (в течение 20 р. д.):</a:t>
            </a:r>
          </a:p>
          <a:p>
            <a:pPr marL="1028700" marR="0" lvl="1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4465A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>
                <a:ln>
                  <a:noFill/>
                </a:ln>
                <a:solidFill>
                  <a:srgbClr val="343846"/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подписывает документ о приемке</a:t>
            </a:r>
          </a:p>
          <a:p>
            <a:pPr marL="1028700" marR="0" lvl="1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4465A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>
                <a:ln>
                  <a:noFill/>
                </a:ln>
                <a:solidFill>
                  <a:srgbClr val="343846"/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формирует мотивированный отказ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ru-RU" sz="2000" b="0" i="0" u="none" strike="noStrike" kern="1200" cap="none" spc="0" normalizeH="0" baseline="0" noProof="0">
                <a:ln>
                  <a:noFill/>
                </a:ln>
                <a:solidFill>
                  <a:srgbClr val="343846"/>
                </a:solidFill>
                <a:effectLst/>
                <a:uLnTx/>
                <a:uFillTx/>
                <a:latin typeface="Roboto"/>
                <a:ea typeface="+mn-ea"/>
                <a:cs typeface="+mn-cs"/>
              </a:rPr>
              <a:t>Поставщик вправе устранить замечания и направить документы о приемке повторно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343846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15BE0765-A757-4FAE-B65E-79D174C7C190}"/>
              </a:ext>
            </a:extLst>
          </p:cNvPr>
          <p:cNvSpPr/>
          <p:nvPr/>
        </p:nvSpPr>
        <p:spPr>
          <a:xfrm>
            <a:off x="4861881" y="4805185"/>
            <a:ext cx="7018268" cy="492808"/>
          </a:xfrm>
          <a:prstGeom prst="rect">
            <a:avLst/>
          </a:prstGeom>
          <a:noFill/>
          <a:ln w="19050" cap="flat" cmpd="sng" algn="ctr">
            <a:solidFill>
              <a:srgbClr val="E4465A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oboto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AB125D4C-6B87-44A4-BC77-947793D2DB2F}"/>
              </a:ext>
            </a:extLst>
          </p:cNvPr>
          <p:cNvSpPr txBox="1"/>
          <p:nvPr/>
        </p:nvSpPr>
        <p:spPr>
          <a:xfrm>
            <a:off x="5328355" y="4866923"/>
            <a:ext cx="60853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srgbClr val="343846"/>
                </a:solidFill>
                <a:effectLst/>
                <a:uLnTx/>
                <a:uFillTx/>
              </a:rPr>
              <a:t>Приемка осуществляется по каждому этапу отдельно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2513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9" name="Текст 3">
            <a:extLst>
              <a:ext uri="{FF2B5EF4-FFF2-40B4-BE49-F238E27FC236}">
                <a16:creationId xmlns="" xmlns:a16="http://schemas.microsoft.com/office/drawing/2014/main" id="{DEBD7A4E-CA6B-465E-A3CE-ADA9FF1BA1CC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003304" y="3111278"/>
            <a:ext cx="10185392" cy="3090017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ru-RU" sz="1800" dirty="0"/>
              <a:t>Условием контракта является, что срок подписания приемочной комиссией документа о приемке или мотивированного отказа от приемки составляет 90 рабочих дней.</a:t>
            </a:r>
          </a:p>
          <a:p>
            <a:pPr marL="0" indent="0">
              <a:buNone/>
            </a:pPr>
            <a:endParaRPr lang="ru-RU" sz="1800" dirty="0"/>
          </a:p>
          <a:p>
            <a:pPr marL="0" indent="0">
              <a:buNone/>
            </a:pPr>
            <a:r>
              <a:rPr lang="ru-RU" sz="1800" dirty="0"/>
              <a:t>Жалоба </a:t>
            </a:r>
            <a:r>
              <a:rPr lang="ru-RU" sz="1800" dirty="0" smtClean="0"/>
              <a:t>обоснована.</a:t>
            </a:r>
            <a:endParaRPr lang="ru-RU" sz="1800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0" y="1216789"/>
            <a:ext cx="12192000" cy="1662413"/>
            <a:chOff x="0" y="1053893"/>
            <a:chExt cx="12192000" cy="1662413"/>
          </a:xfrm>
        </p:grpSpPr>
        <p:sp>
          <p:nvSpPr>
            <p:cNvPr id="11" name="Прямоугольник: скругленные верхние углы 43">
              <a:extLst>
                <a:ext uri="{FF2B5EF4-FFF2-40B4-BE49-F238E27FC236}">
                  <a16:creationId xmlns:a16="http://schemas.microsoft.com/office/drawing/2014/main" xmlns="" id="{CBA0A588-0084-42D8-AEB0-ED9F3FFFF209}"/>
                </a:ext>
              </a:extLst>
            </p:cNvPr>
            <p:cNvSpPr/>
            <p:nvPr/>
          </p:nvSpPr>
          <p:spPr>
            <a:xfrm rot="5400000">
              <a:off x="5602538" y="-4285533"/>
              <a:ext cx="986924" cy="12192000"/>
            </a:xfrm>
            <a:prstGeom prst="round2SameRect">
              <a:avLst>
                <a:gd name="adj1" fmla="val 4584"/>
                <a:gd name="adj2" fmla="val 0"/>
              </a:avLst>
            </a:prstGeom>
            <a:gradFill>
              <a:gsLst>
                <a:gs pos="52000">
                  <a:schemeClr val="tx2"/>
                </a:gs>
                <a:gs pos="0">
                  <a:srgbClr val="F45967"/>
                </a:gs>
                <a:gs pos="100000">
                  <a:schemeClr val="accent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Скругленный прямоугольник 11"/>
            <p:cNvSpPr/>
            <p:nvPr/>
          </p:nvSpPr>
          <p:spPr>
            <a:xfrm>
              <a:off x="349939" y="1053893"/>
              <a:ext cx="3513849" cy="1662413"/>
            </a:xfrm>
            <a:prstGeom prst="roundRect">
              <a:avLst>
                <a:gd name="adj" fmla="val 4279"/>
              </a:avLst>
            </a:prstGeom>
            <a:solidFill>
              <a:schemeClr val="bg1"/>
            </a:solidFill>
            <a:ln>
              <a:noFill/>
            </a:ln>
            <a:effectLst>
              <a:outerShdw blurRad="1651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3" name="Рисунок 12">
              <a:extLst>
                <a:ext uri="{FF2B5EF4-FFF2-40B4-BE49-F238E27FC236}">
                  <a16:creationId xmlns:a16="http://schemas.microsoft.com/office/drawing/2014/main" xmlns="" id="{CFC62F8F-0FAC-4D04-A622-8E4677A24A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38" r="1417"/>
            <a:stretch/>
          </p:blipFill>
          <p:spPr>
            <a:xfrm>
              <a:off x="478326" y="1222585"/>
              <a:ext cx="3068052" cy="1325028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3992175" y="1487301"/>
              <a:ext cx="640976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>
                  <a:solidFill>
                    <a:schemeClr val="bg1"/>
                  </a:solidFill>
                </a:rPr>
                <a:t>Решение Кемеровского УФАС России от 03.03.2022 по делу N 042/06/34-221/2022 </a:t>
              </a:r>
            </a:p>
          </p:txBody>
        </p:sp>
      </p:grp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СРОК ПРИЕМКИ ТОВАРА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0130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0891" y="4711337"/>
            <a:ext cx="11312435" cy="1593669"/>
          </a:xfrm>
          <a:prstGeom prst="rect">
            <a:avLst/>
          </a:prstGeom>
          <a:solidFill>
            <a:srgbClr val="33829B">
              <a:alpha val="1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9" name="Текст 3">
            <a:extLst>
              <a:ext uri="{FF2B5EF4-FFF2-40B4-BE49-F238E27FC236}">
                <a16:creationId xmlns="" xmlns:a16="http://schemas.microsoft.com/office/drawing/2014/main" id="{DEBD7A4E-CA6B-465E-A3CE-ADA9FF1BA1CC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600891" y="3111278"/>
            <a:ext cx="11051178" cy="3326205"/>
          </a:xfrm>
          <a:prstGeom prst="rect">
            <a:avLst/>
          </a:prstGeo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r>
              <a:rPr lang="ru-RU" sz="1800" dirty="0" smtClean="0"/>
              <a:t>Заявитель указывает на неправомерные сроки и условия поставки мед оборудования</a:t>
            </a:r>
          </a:p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r>
              <a:rPr lang="ru-RU" sz="1800" dirty="0" smtClean="0"/>
              <a:t>Поставка осуществляется в течение 5 р.д. с даты заключения</a:t>
            </a:r>
            <a:endParaRPr lang="ru-RU" sz="1800" dirty="0"/>
          </a:p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r>
              <a:rPr lang="ru-RU" sz="1800" dirty="0" smtClean="0"/>
              <a:t>Возможна только по р.д. до 16:00, кроме пятницы, субботы, воскресенья.</a:t>
            </a:r>
          </a:p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r>
              <a:rPr lang="ru-RU" sz="1800" dirty="0" smtClean="0"/>
              <a:t>«Указанные товары не являются серийными и изготавливаются в течение 2-х месяцев»</a:t>
            </a:r>
          </a:p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endParaRPr lang="ru-RU" sz="1800" dirty="0"/>
          </a:p>
          <a:p>
            <a:pPr marL="0" indent="0" algn="just">
              <a:lnSpc>
                <a:spcPct val="160000"/>
              </a:lnSpc>
              <a:spcBef>
                <a:spcPts val="0"/>
              </a:spcBef>
              <a:buNone/>
            </a:pPr>
            <a:r>
              <a:rPr lang="ru-RU" sz="1800" dirty="0" smtClean="0"/>
              <a:t>	Заявителем </a:t>
            </a:r>
            <a:r>
              <a:rPr lang="ru-RU" sz="1800" dirty="0"/>
              <a:t>не представлено доказательств того обстоятельства, что содержащиеся в закупочной документации требования необоснованно создали одним участникам размещения закупки преимущество перед другими, являются непреодолимыми для некоторых участников размещения закупки, а также каким-либо иным образом повлекли за собой ограничение количества участников размещения закупки</a:t>
            </a:r>
            <a:r>
              <a:rPr lang="ru-RU" sz="1800" dirty="0" smtClean="0"/>
              <a:t>.</a:t>
            </a:r>
            <a:endParaRPr lang="ru-RU" sz="1800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0" y="1216789"/>
            <a:ext cx="12192000" cy="1662413"/>
            <a:chOff x="0" y="1053893"/>
            <a:chExt cx="12192000" cy="1662413"/>
          </a:xfrm>
        </p:grpSpPr>
        <p:sp>
          <p:nvSpPr>
            <p:cNvPr id="11" name="Прямоугольник: скругленные верхние углы 43">
              <a:extLst>
                <a:ext uri="{FF2B5EF4-FFF2-40B4-BE49-F238E27FC236}">
                  <a16:creationId xmlns:a16="http://schemas.microsoft.com/office/drawing/2014/main" xmlns="" id="{CBA0A588-0084-42D8-AEB0-ED9F3FFFF209}"/>
                </a:ext>
              </a:extLst>
            </p:cNvPr>
            <p:cNvSpPr/>
            <p:nvPr/>
          </p:nvSpPr>
          <p:spPr>
            <a:xfrm rot="5400000">
              <a:off x="5602538" y="-4285533"/>
              <a:ext cx="986924" cy="12192000"/>
            </a:xfrm>
            <a:prstGeom prst="round2SameRect">
              <a:avLst>
                <a:gd name="adj1" fmla="val 4584"/>
                <a:gd name="adj2" fmla="val 0"/>
              </a:avLst>
            </a:prstGeom>
            <a:gradFill>
              <a:gsLst>
                <a:gs pos="52000">
                  <a:schemeClr val="tx2"/>
                </a:gs>
                <a:gs pos="0">
                  <a:srgbClr val="F45967"/>
                </a:gs>
                <a:gs pos="100000">
                  <a:schemeClr val="accent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Скругленный прямоугольник 11"/>
            <p:cNvSpPr/>
            <p:nvPr/>
          </p:nvSpPr>
          <p:spPr>
            <a:xfrm>
              <a:off x="349939" y="1053893"/>
              <a:ext cx="3513849" cy="1662413"/>
            </a:xfrm>
            <a:prstGeom prst="roundRect">
              <a:avLst>
                <a:gd name="adj" fmla="val 4279"/>
              </a:avLst>
            </a:prstGeom>
            <a:solidFill>
              <a:schemeClr val="bg1"/>
            </a:solidFill>
            <a:ln>
              <a:noFill/>
            </a:ln>
            <a:effectLst>
              <a:outerShdw blurRad="1651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3" name="Рисунок 12">
              <a:extLst>
                <a:ext uri="{FF2B5EF4-FFF2-40B4-BE49-F238E27FC236}">
                  <a16:creationId xmlns:a16="http://schemas.microsoft.com/office/drawing/2014/main" xmlns="" id="{CFC62F8F-0FAC-4D04-A622-8E4677A24A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38" r="1417"/>
            <a:stretch/>
          </p:blipFill>
          <p:spPr>
            <a:xfrm>
              <a:off x="478326" y="1222585"/>
              <a:ext cx="3068052" cy="1325028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3992175" y="1487301"/>
              <a:ext cx="640976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>
                  <a:solidFill>
                    <a:schemeClr val="bg1"/>
                  </a:solidFill>
                </a:rPr>
                <a:t>Решение Московского УФАС России от 12.02.2024 по делу N 077/06/106-2015/2024</a:t>
              </a:r>
            </a:p>
          </p:txBody>
        </p:sp>
      </p:grp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СРОК ПРИЕМКИ ТОВАРА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6173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1680755"/>
            <a:ext cx="12192000" cy="1619794"/>
          </a:xfrm>
          <a:prstGeom prst="rect">
            <a:avLst/>
          </a:prstGeom>
          <a:solidFill>
            <a:srgbClr val="36F656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ОТДЕЛЬНЫЙ ЭТАП – ЧАСТИЧНАЯ ПРИЕМКА</a:t>
            </a:r>
            <a:endParaRPr lang="ru-RU" dirty="0"/>
          </a:p>
        </p:txBody>
      </p:sp>
      <p:sp>
        <p:nvSpPr>
          <p:cNvPr id="4" name="Текст 8">
            <a:extLst>
              <a:ext uri="{FF2B5EF4-FFF2-40B4-BE49-F238E27FC236}">
                <a16:creationId xmlns="" xmlns:a16="http://schemas.microsoft.com/office/drawing/2014/main" id="{3EE36B31-B744-4C4A-AA1A-BF4CAB656E42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231776" y="1371644"/>
            <a:ext cx="11728450" cy="4036098"/>
          </a:xfrm>
          <a:prstGeom prst="rect">
            <a:avLst/>
          </a:prstGeom>
        </p:spPr>
        <p:txBody>
          <a:bodyPr/>
          <a:lstStyle/>
          <a:p>
            <a:pPr marL="0" indent="0" algn="just">
              <a:lnSpc>
                <a:spcPct val="100000"/>
              </a:lnSpc>
              <a:buClr>
                <a:schemeClr val="tx2"/>
              </a:buClr>
              <a:buNone/>
            </a:pPr>
            <a:endParaRPr lang="ru-RU" sz="1800" b="1" dirty="0">
              <a:cs typeface="Calibri" panose="020F0502020204030204" pitchFamily="34" charset="0"/>
            </a:endParaRPr>
          </a:p>
          <a:p>
            <a:pPr marL="0" indent="0" algn="just">
              <a:lnSpc>
                <a:spcPct val="100000"/>
              </a:lnSpc>
              <a:buClr>
                <a:schemeClr val="tx2"/>
              </a:buClr>
              <a:buNone/>
            </a:pPr>
            <a:r>
              <a:rPr lang="ru-RU" sz="1800" b="1" dirty="0">
                <a:cs typeface="Calibri" panose="020F0502020204030204" pitchFamily="34" charset="0"/>
              </a:rPr>
              <a:t>Отдельный этап исполнения контракта </a:t>
            </a:r>
            <a:r>
              <a:rPr lang="ru-RU" sz="1800" dirty="0">
                <a:cs typeface="Calibri" panose="020F0502020204030204" pitchFamily="34" charset="0"/>
              </a:rPr>
              <a:t>– </a:t>
            </a:r>
            <a:endParaRPr lang="en-US" sz="1800" dirty="0">
              <a:cs typeface="Calibri" panose="020F0502020204030204" pitchFamily="34" charset="0"/>
            </a:endParaRPr>
          </a:p>
          <a:p>
            <a:pPr marL="0" indent="0" algn="just">
              <a:lnSpc>
                <a:spcPct val="100000"/>
              </a:lnSpc>
              <a:buClr>
                <a:schemeClr val="tx2"/>
              </a:buClr>
              <a:buNone/>
            </a:pPr>
            <a:r>
              <a:rPr lang="ru-RU" sz="1800" dirty="0">
                <a:cs typeface="Calibri" panose="020F0502020204030204" pitchFamily="34" charset="0"/>
              </a:rPr>
              <a:t>часть обязательств поставщика (подрядчика, исполнителя), в отношении которого контрактом установлена обязанность заказчика обеспечить приемку (с оформлением документа о приемке) и оплату поставленного товара, выполненной работы, оказанной услуги.</a:t>
            </a:r>
          </a:p>
          <a:p>
            <a:pPr marL="0" indent="0" algn="just">
              <a:lnSpc>
                <a:spcPct val="100000"/>
              </a:lnSpc>
              <a:buClr>
                <a:schemeClr val="tx2"/>
              </a:buClr>
              <a:buNone/>
            </a:pPr>
            <a:endParaRPr lang="ru-RU" sz="1800" dirty="0">
              <a:cs typeface="Calibri" panose="020F0502020204030204" pitchFamily="34" charset="0"/>
            </a:endParaRPr>
          </a:p>
          <a:p>
            <a:pPr marL="0" indent="0" algn="just">
              <a:lnSpc>
                <a:spcPct val="100000"/>
              </a:lnSpc>
              <a:buClr>
                <a:schemeClr val="tx2"/>
              </a:buClr>
              <a:buNone/>
            </a:pPr>
            <a:endParaRPr lang="ru-RU" sz="1800" b="1" dirty="0" smtClean="0">
              <a:cs typeface="Calibri" panose="020F0502020204030204" pitchFamily="34" charset="0"/>
            </a:endParaRPr>
          </a:p>
          <a:p>
            <a:pPr marL="0" indent="0" algn="just">
              <a:lnSpc>
                <a:spcPct val="100000"/>
              </a:lnSpc>
              <a:buClr>
                <a:schemeClr val="tx2"/>
              </a:buClr>
              <a:buNone/>
            </a:pPr>
            <a:endParaRPr lang="ru-RU" sz="1800" b="1" dirty="0">
              <a:cs typeface="Calibri" panose="020F0502020204030204" pitchFamily="34" charset="0"/>
            </a:endParaRPr>
          </a:p>
          <a:p>
            <a:pPr marL="0" indent="0" algn="just">
              <a:lnSpc>
                <a:spcPct val="100000"/>
              </a:lnSpc>
              <a:buClr>
                <a:schemeClr val="tx2"/>
              </a:buClr>
              <a:buNone/>
            </a:pPr>
            <a:r>
              <a:rPr lang="ru-RU" sz="1800" b="1" dirty="0" smtClean="0">
                <a:cs typeface="Calibri" panose="020F0502020204030204" pitchFamily="34" charset="0"/>
              </a:rPr>
              <a:t>Участник </a:t>
            </a:r>
            <a:r>
              <a:rPr lang="ru-RU" sz="1800" b="1" dirty="0">
                <a:cs typeface="Calibri" panose="020F0502020204030204" pitchFamily="34" charset="0"/>
              </a:rPr>
              <a:t>закупки</a:t>
            </a:r>
            <a:r>
              <a:rPr lang="ru-RU" sz="1800" dirty="0">
                <a:cs typeface="Calibri" panose="020F0502020204030204" pitchFamily="34" charset="0"/>
              </a:rPr>
              <a:t>–</a:t>
            </a:r>
          </a:p>
          <a:p>
            <a:pPr marL="0" indent="0" algn="just">
              <a:buClr>
                <a:schemeClr val="tx2"/>
              </a:buClr>
              <a:buNone/>
            </a:pPr>
            <a:r>
              <a:rPr lang="ru-RU" sz="1800" dirty="0"/>
              <a:t>любое юридическое лицо или любое физическое лицо, в том числе зарегистрированное в качестве индивидуального предпринимателя</a:t>
            </a:r>
            <a:r>
              <a:rPr lang="ru-RU" sz="1800" dirty="0" smtClean="0"/>
              <a:t>.</a:t>
            </a:r>
            <a:endParaRPr lang="ru-RU" sz="1800" dirty="0"/>
          </a:p>
        </p:txBody>
      </p:sp>
      <p:sp>
        <p:nvSpPr>
          <p:cNvPr id="6" name="TextBox 5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7799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9" name="Текст 3">
            <a:extLst>
              <a:ext uri="{FF2B5EF4-FFF2-40B4-BE49-F238E27FC236}">
                <a16:creationId xmlns="" xmlns:a16="http://schemas.microsoft.com/office/drawing/2014/main" id="{DEBD7A4E-CA6B-465E-A3CE-ADA9FF1BA1CC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003304" y="3111278"/>
            <a:ext cx="10185392" cy="3090017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1800" dirty="0"/>
              <a:t>Контрактом на оказание охранных услуг установлены ежемесячная приемка и ежемесячная оплата оказываемых услуг.</a:t>
            </a:r>
          </a:p>
          <a:p>
            <a:pPr marL="0" indent="0">
              <a:buNone/>
            </a:pPr>
            <a:endParaRPr lang="ru-RU" sz="1800" dirty="0"/>
          </a:p>
          <a:p>
            <a:pPr marL="0" indent="0">
              <a:buNone/>
            </a:pPr>
            <a:r>
              <a:rPr lang="ru-RU" sz="1800" dirty="0"/>
              <a:t>В контракте отдельные этапы исполнения контракта не выделены.</a:t>
            </a:r>
          </a:p>
          <a:p>
            <a:pPr marL="0" indent="0">
              <a:buNone/>
            </a:pPr>
            <a:endParaRPr lang="ru-RU" sz="1800" dirty="0"/>
          </a:p>
          <a:p>
            <a:pPr marL="0" indent="0">
              <a:buNone/>
            </a:pPr>
            <a:r>
              <a:rPr lang="ru-RU" sz="1800" dirty="0"/>
              <a:t>Заказчик допустил нарушение.</a:t>
            </a:r>
          </a:p>
          <a:p>
            <a:pPr marL="0" indent="0">
              <a:buNone/>
            </a:pPr>
            <a:endParaRPr lang="ru-RU" sz="1800" dirty="0"/>
          </a:p>
          <a:p>
            <a:pPr marL="0" indent="0">
              <a:buNone/>
            </a:pPr>
            <a:endParaRPr lang="ru-RU" sz="1800" dirty="0"/>
          </a:p>
          <a:p>
            <a:pPr marL="0" indent="0">
              <a:buNone/>
            </a:pPr>
            <a:r>
              <a:rPr lang="ru-RU" sz="1800" b="1" i="1" u="sng" dirty="0">
                <a:solidFill>
                  <a:srgbClr val="FF0000"/>
                </a:solidFill>
              </a:rPr>
              <a:t>Предусмотрен штраф по ч. 4.2 ст. 7.30 КоАП РФ – 3 т. р. (утверждение документации с нарушением</a:t>
            </a:r>
            <a:r>
              <a:rPr lang="ru-RU" sz="1800" b="1" i="1" u="sng" dirty="0" smtClean="0">
                <a:solidFill>
                  <a:srgbClr val="FF0000"/>
                </a:solidFill>
              </a:rPr>
              <a:t>)</a:t>
            </a:r>
            <a:endParaRPr lang="ru-RU" sz="1800" b="1" i="1" u="sng" dirty="0">
              <a:solidFill>
                <a:srgbClr val="FF0000"/>
              </a:solidFill>
            </a:endParaRPr>
          </a:p>
        </p:txBody>
      </p:sp>
      <p:grpSp>
        <p:nvGrpSpPr>
          <p:cNvPr id="10" name="Группа 9"/>
          <p:cNvGrpSpPr/>
          <p:nvPr/>
        </p:nvGrpSpPr>
        <p:grpSpPr>
          <a:xfrm>
            <a:off x="0" y="1216789"/>
            <a:ext cx="12192000" cy="1662413"/>
            <a:chOff x="0" y="1053893"/>
            <a:chExt cx="12192000" cy="1662413"/>
          </a:xfrm>
        </p:grpSpPr>
        <p:sp>
          <p:nvSpPr>
            <p:cNvPr id="11" name="Прямоугольник: скругленные верхние углы 43">
              <a:extLst>
                <a:ext uri="{FF2B5EF4-FFF2-40B4-BE49-F238E27FC236}">
                  <a16:creationId xmlns:a16="http://schemas.microsoft.com/office/drawing/2014/main" xmlns="" id="{CBA0A588-0084-42D8-AEB0-ED9F3FFFF209}"/>
                </a:ext>
              </a:extLst>
            </p:cNvPr>
            <p:cNvSpPr/>
            <p:nvPr/>
          </p:nvSpPr>
          <p:spPr>
            <a:xfrm rot="5400000">
              <a:off x="5602538" y="-4285533"/>
              <a:ext cx="986924" cy="12192000"/>
            </a:xfrm>
            <a:prstGeom prst="round2SameRect">
              <a:avLst>
                <a:gd name="adj1" fmla="val 4584"/>
                <a:gd name="adj2" fmla="val 0"/>
              </a:avLst>
            </a:prstGeom>
            <a:gradFill>
              <a:gsLst>
                <a:gs pos="52000">
                  <a:schemeClr val="tx2"/>
                </a:gs>
                <a:gs pos="0">
                  <a:srgbClr val="F45967"/>
                </a:gs>
                <a:gs pos="100000">
                  <a:schemeClr val="accent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Скругленный прямоугольник 11"/>
            <p:cNvSpPr/>
            <p:nvPr/>
          </p:nvSpPr>
          <p:spPr>
            <a:xfrm>
              <a:off x="349939" y="1053893"/>
              <a:ext cx="3513849" cy="1662413"/>
            </a:xfrm>
            <a:prstGeom prst="roundRect">
              <a:avLst>
                <a:gd name="adj" fmla="val 4279"/>
              </a:avLst>
            </a:prstGeom>
            <a:solidFill>
              <a:schemeClr val="bg1"/>
            </a:solidFill>
            <a:ln>
              <a:noFill/>
            </a:ln>
            <a:effectLst>
              <a:outerShdw blurRad="1651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3" name="Рисунок 12">
              <a:extLst>
                <a:ext uri="{FF2B5EF4-FFF2-40B4-BE49-F238E27FC236}">
                  <a16:creationId xmlns:a16="http://schemas.microsoft.com/office/drawing/2014/main" xmlns="" id="{CFC62F8F-0FAC-4D04-A622-8E4677A24A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38" r="1417"/>
            <a:stretch/>
          </p:blipFill>
          <p:spPr>
            <a:xfrm>
              <a:off x="478326" y="1222585"/>
              <a:ext cx="3068052" cy="1325028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3992175" y="1487301"/>
              <a:ext cx="640976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>
                  <a:solidFill>
                    <a:schemeClr val="bg1"/>
                  </a:solidFill>
                </a:rPr>
                <a:t>Решение Санкт-Петербургского УФАС России от 27.06.2022 по делу N 11-126/22</a:t>
              </a:r>
            </a:p>
          </p:txBody>
        </p:sp>
      </p:grp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ОТДЕЛЬНЫЙ ЭТАП ИСПОЛНЕНИЯ КОНТРАКТА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4017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9" name="Текст 3">
            <a:extLst>
              <a:ext uri="{FF2B5EF4-FFF2-40B4-BE49-F238E27FC236}">
                <a16:creationId xmlns="" xmlns:a16="http://schemas.microsoft.com/office/drawing/2014/main" id="{DEBD7A4E-CA6B-465E-A3CE-ADA9FF1BA1CC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003304" y="3111278"/>
            <a:ext cx="10185392" cy="309001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800" dirty="0" smtClean="0"/>
              <a:t>	Пунктом </a:t>
            </a:r>
            <a:r>
              <a:rPr lang="ru-RU" sz="1800" dirty="0"/>
              <a:t>6.4 Проекта контракта установлено, что "контракт не имеет этапов, оплата производится ежемесячно по факту оказанных Услуг, в течение 10 (десяти) рабочих дней со дня получения Заказчиком счета и подписанного Акта об оказанных услугах". </a:t>
            </a:r>
          </a:p>
          <a:p>
            <a:pPr marL="0" indent="0" algn="just">
              <a:buNone/>
            </a:pPr>
            <a:r>
              <a:rPr lang="ru-RU" sz="1800" dirty="0" smtClean="0"/>
              <a:t>	Кроме </a:t>
            </a:r>
            <a:r>
              <a:rPr lang="ru-RU" sz="1800" dirty="0"/>
              <a:t>того, согласно пункту 8.1 технического задания Извещения "оказанные услуги по сопровождению системы "С" принимаются Заказчиком ежеквартально по Акту сдачи-приемки оказанных услуг". </a:t>
            </a:r>
          </a:p>
          <a:p>
            <a:pPr marL="0" indent="0" algn="just">
              <a:buNone/>
            </a:pPr>
            <a:r>
              <a:rPr lang="ru-RU" sz="1800" dirty="0" smtClean="0"/>
              <a:t>	Вместе </a:t>
            </a:r>
            <a:r>
              <a:rPr lang="ru-RU" sz="1800" dirty="0"/>
              <a:t>с тем в соответствии с пунктом 8.2 технического задания Извещения "Заказчик оплачивает оказанные Исполнителем услуги по сопровождению системы СЭД "Практика", ежеквартально, в равных долях, по безналичному расчету". </a:t>
            </a:r>
            <a:endParaRPr lang="ru-RU" sz="1800" dirty="0" smtClean="0"/>
          </a:p>
          <a:p>
            <a:pPr marL="0" indent="0" algn="just">
              <a:buNone/>
            </a:pPr>
            <a:r>
              <a:rPr lang="ru-RU" sz="1800" dirty="0"/>
              <a:t>	</a:t>
            </a:r>
            <a:r>
              <a:rPr lang="ru-RU" sz="1800" dirty="0" smtClean="0"/>
              <a:t>Заказчиком допущено нарушение</a:t>
            </a:r>
            <a:endParaRPr lang="ru-RU" sz="1800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0" y="1216789"/>
            <a:ext cx="12192000" cy="1662413"/>
            <a:chOff x="0" y="1053893"/>
            <a:chExt cx="12192000" cy="1662413"/>
          </a:xfrm>
        </p:grpSpPr>
        <p:sp>
          <p:nvSpPr>
            <p:cNvPr id="11" name="Прямоугольник: скругленные верхние углы 43">
              <a:extLst>
                <a:ext uri="{FF2B5EF4-FFF2-40B4-BE49-F238E27FC236}">
                  <a16:creationId xmlns:a16="http://schemas.microsoft.com/office/drawing/2014/main" xmlns="" id="{CBA0A588-0084-42D8-AEB0-ED9F3FFFF209}"/>
                </a:ext>
              </a:extLst>
            </p:cNvPr>
            <p:cNvSpPr/>
            <p:nvPr/>
          </p:nvSpPr>
          <p:spPr>
            <a:xfrm rot="5400000">
              <a:off x="5602538" y="-4285533"/>
              <a:ext cx="986924" cy="12192000"/>
            </a:xfrm>
            <a:prstGeom prst="round2SameRect">
              <a:avLst>
                <a:gd name="adj1" fmla="val 4584"/>
                <a:gd name="adj2" fmla="val 0"/>
              </a:avLst>
            </a:prstGeom>
            <a:gradFill>
              <a:gsLst>
                <a:gs pos="52000">
                  <a:schemeClr val="tx2"/>
                </a:gs>
                <a:gs pos="0">
                  <a:srgbClr val="F45967"/>
                </a:gs>
                <a:gs pos="100000">
                  <a:schemeClr val="accent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Скругленный прямоугольник 11"/>
            <p:cNvSpPr/>
            <p:nvPr/>
          </p:nvSpPr>
          <p:spPr>
            <a:xfrm>
              <a:off x="349939" y="1053893"/>
              <a:ext cx="3513849" cy="1662413"/>
            </a:xfrm>
            <a:prstGeom prst="roundRect">
              <a:avLst>
                <a:gd name="adj" fmla="val 4279"/>
              </a:avLst>
            </a:prstGeom>
            <a:solidFill>
              <a:schemeClr val="bg1"/>
            </a:solidFill>
            <a:ln>
              <a:noFill/>
            </a:ln>
            <a:effectLst>
              <a:outerShdw blurRad="1651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3" name="Рисунок 12">
              <a:extLst>
                <a:ext uri="{FF2B5EF4-FFF2-40B4-BE49-F238E27FC236}">
                  <a16:creationId xmlns:a16="http://schemas.microsoft.com/office/drawing/2014/main" xmlns="" id="{CFC62F8F-0FAC-4D04-A622-8E4677A24A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38" r="1417"/>
            <a:stretch/>
          </p:blipFill>
          <p:spPr>
            <a:xfrm>
              <a:off x="478326" y="1222585"/>
              <a:ext cx="3068052" cy="1325028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3992175" y="1487301"/>
              <a:ext cx="640976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>
                  <a:solidFill>
                    <a:schemeClr val="bg1"/>
                  </a:solidFill>
                </a:rPr>
                <a:t>Постановление ФАС России от 27.03.2023 по делу N 28/04/7.30-415/2023</a:t>
              </a:r>
            </a:p>
          </p:txBody>
        </p:sp>
      </p:grp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ОТДЕЛЬНЫЙ ЭТАП ИСПОЛНЕНИЯ КОНТРАКТА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5817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9" name="Текст 3">
            <a:extLst>
              <a:ext uri="{FF2B5EF4-FFF2-40B4-BE49-F238E27FC236}">
                <a16:creationId xmlns="" xmlns:a16="http://schemas.microsoft.com/office/drawing/2014/main" id="{DEBD7A4E-CA6B-465E-A3CE-ADA9FF1BA1CC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003304" y="3111278"/>
            <a:ext cx="10185392" cy="309001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800" dirty="0" smtClean="0"/>
              <a:t>В ЕИС не содержится информация о сроках исполнения отдельных этапов закупки</a:t>
            </a:r>
          </a:p>
          <a:p>
            <a:pPr marL="0" indent="0" algn="just">
              <a:buNone/>
            </a:pPr>
            <a:r>
              <a:rPr lang="ru-RU" sz="1800" dirty="0" smtClean="0"/>
              <a:t>	Условия ПК:</a:t>
            </a:r>
          </a:p>
          <a:p>
            <a:pPr marL="0" indent="0" algn="just">
              <a:buNone/>
            </a:pPr>
            <a:r>
              <a:rPr lang="ru-RU" sz="1800" dirty="0" smtClean="0"/>
              <a:t>Приемка осуществляется в ЕИС по каждому отдельному этапу;</a:t>
            </a:r>
          </a:p>
          <a:p>
            <a:pPr marL="0" indent="0" algn="just">
              <a:buNone/>
            </a:pPr>
            <a:r>
              <a:rPr lang="ru-RU" sz="1800" dirty="0" smtClean="0"/>
              <a:t>Приемка осуществляется в соответствии с графиком выполнения работ;</a:t>
            </a:r>
          </a:p>
          <a:p>
            <a:pPr marL="0" indent="0" algn="just">
              <a:buNone/>
            </a:pPr>
            <a:r>
              <a:rPr lang="ru-RU" sz="1800" dirty="0" smtClean="0"/>
              <a:t>Оплата осуществляется по условиям предусмотренным контрактом.</a:t>
            </a:r>
          </a:p>
          <a:p>
            <a:pPr marL="0" indent="0" algn="just">
              <a:buNone/>
            </a:pPr>
            <a:endParaRPr lang="ru-RU" sz="1800" dirty="0"/>
          </a:p>
          <a:p>
            <a:pPr marL="0" indent="0" algn="just">
              <a:buNone/>
            </a:pPr>
            <a:r>
              <a:rPr lang="ru-RU" sz="1800" dirty="0" smtClean="0"/>
              <a:t>Заказчик не установил отдельные этапы.</a:t>
            </a:r>
          </a:p>
          <a:p>
            <a:pPr marL="0" indent="0" algn="just">
              <a:buNone/>
            </a:pPr>
            <a:r>
              <a:rPr lang="ru-RU" sz="1800" dirty="0" smtClean="0"/>
              <a:t>Жалоба обоснованна</a:t>
            </a:r>
            <a:endParaRPr lang="ru-RU" sz="1800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0" y="1216789"/>
            <a:ext cx="12192000" cy="1662413"/>
            <a:chOff x="0" y="1053893"/>
            <a:chExt cx="12192000" cy="1662413"/>
          </a:xfrm>
        </p:grpSpPr>
        <p:sp>
          <p:nvSpPr>
            <p:cNvPr id="11" name="Прямоугольник: скругленные верхние углы 43">
              <a:extLst>
                <a:ext uri="{FF2B5EF4-FFF2-40B4-BE49-F238E27FC236}">
                  <a16:creationId xmlns:a16="http://schemas.microsoft.com/office/drawing/2014/main" xmlns="" id="{CBA0A588-0084-42D8-AEB0-ED9F3FFFF209}"/>
                </a:ext>
              </a:extLst>
            </p:cNvPr>
            <p:cNvSpPr/>
            <p:nvPr/>
          </p:nvSpPr>
          <p:spPr>
            <a:xfrm rot="5400000">
              <a:off x="5602538" y="-4285533"/>
              <a:ext cx="986924" cy="12192000"/>
            </a:xfrm>
            <a:prstGeom prst="round2SameRect">
              <a:avLst>
                <a:gd name="adj1" fmla="val 4584"/>
                <a:gd name="adj2" fmla="val 0"/>
              </a:avLst>
            </a:prstGeom>
            <a:gradFill>
              <a:gsLst>
                <a:gs pos="52000">
                  <a:schemeClr val="tx2"/>
                </a:gs>
                <a:gs pos="0">
                  <a:srgbClr val="F45967"/>
                </a:gs>
                <a:gs pos="100000">
                  <a:schemeClr val="accent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Скругленный прямоугольник 11"/>
            <p:cNvSpPr/>
            <p:nvPr/>
          </p:nvSpPr>
          <p:spPr>
            <a:xfrm>
              <a:off x="349939" y="1053893"/>
              <a:ext cx="3513849" cy="1662413"/>
            </a:xfrm>
            <a:prstGeom prst="roundRect">
              <a:avLst>
                <a:gd name="adj" fmla="val 4279"/>
              </a:avLst>
            </a:prstGeom>
            <a:solidFill>
              <a:schemeClr val="bg1"/>
            </a:solidFill>
            <a:ln>
              <a:noFill/>
            </a:ln>
            <a:effectLst>
              <a:outerShdw blurRad="1651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3" name="Рисунок 12">
              <a:extLst>
                <a:ext uri="{FF2B5EF4-FFF2-40B4-BE49-F238E27FC236}">
                  <a16:creationId xmlns:a16="http://schemas.microsoft.com/office/drawing/2014/main" xmlns="" id="{CFC62F8F-0FAC-4D04-A622-8E4677A24A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38" r="1417"/>
            <a:stretch/>
          </p:blipFill>
          <p:spPr>
            <a:xfrm>
              <a:off x="478326" y="1222585"/>
              <a:ext cx="3068052" cy="1325028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3992175" y="1487301"/>
              <a:ext cx="640976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>
                  <a:solidFill>
                    <a:schemeClr val="bg1"/>
                  </a:solidFill>
                </a:rPr>
                <a:t>Постановление ФАС России от 27.03.2023 по делу N 28/04/7.30-415/2023</a:t>
              </a:r>
            </a:p>
          </p:txBody>
        </p:sp>
      </p:grp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ОТДЕЛЬНЫЙ ЭТАП ИСПОЛНЕНИЯ КОНТРАКТА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00891" y="5294812"/>
            <a:ext cx="11312435" cy="809898"/>
          </a:xfrm>
          <a:prstGeom prst="rect">
            <a:avLst/>
          </a:prstGeom>
          <a:solidFill>
            <a:srgbClr val="33829B">
              <a:alpha val="1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2597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9" name="Текст 3">
            <a:extLst>
              <a:ext uri="{FF2B5EF4-FFF2-40B4-BE49-F238E27FC236}">
                <a16:creationId xmlns="" xmlns:a16="http://schemas.microsoft.com/office/drawing/2014/main" id="{DEBD7A4E-CA6B-465E-A3CE-ADA9FF1BA1CC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003304" y="3085152"/>
            <a:ext cx="10185392" cy="309001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800" dirty="0" smtClean="0"/>
              <a:t>	Заказчик: «Отдельный этап исполнения подразумевает, что в отношении части обязательства поставщика установлена обязанность заказчика обеспечить приемку отдельной части с оформлением документа о приемке, а так же оплатить указанную часть.»</a:t>
            </a:r>
          </a:p>
          <a:p>
            <a:pPr marL="0" indent="0" algn="just">
              <a:buNone/>
            </a:pPr>
            <a:r>
              <a:rPr lang="ru-RU" sz="1800" dirty="0"/>
              <a:t>	</a:t>
            </a:r>
            <a:r>
              <a:rPr lang="ru-RU" sz="1800" dirty="0" smtClean="0"/>
              <a:t>Сама по себе частичная приемка не является отдельным этапом исполнения контракта и не нарушает положения 44-ФЗ. Сведения об УПД являются промежуточными, по условиям контракта этап исполнения один.</a:t>
            </a:r>
          </a:p>
          <a:p>
            <a:pPr marL="0" indent="0" algn="just">
              <a:buNone/>
            </a:pPr>
            <a:r>
              <a:rPr lang="ru-RU" sz="1800" dirty="0"/>
              <a:t>	</a:t>
            </a:r>
            <a:r>
              <a:rPr lang="ru-RU" sz="1800" dirty="0" smtClean="0"/>
              <a:t>Данным контрактом не установлена этапность, ввиду чего размещение промежуточных УПД не свидетельствует о нарушениях.</a:t>
            </a:r>
            <a:endParaRPr lang="ru-RU" sz="1800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0" y="1216789"/>
            <a:ext cx="12192000" cy="1662413"/>
            <a:chOff x="0" y="1053893"/>
            <a:chExt cx="12192000" cy="1662413"/>
          </a:xfrm>
        </p:grpSpPr>
        <p:sp>
          <p:nvSpPr>
            <p:cNvPr id="11" name="Прямоугольник: скругленные верхние углы 43">
              <a:extLst>
                <a:ext uri="{FF2B5EF4-FFF2-40B4-BE49-F238E27FC236}">
                  <a16:creationId xmlns:a16="http://schemas.microsoft.com/office/drawing/2014/main" xmlns="" id="{CBA0A588-0084-42D8-AEB0-ED9F3FFFF209}"/>
                </a:ext>
              </a:extLst>
            </p:cNvPr>
            <p:cNvSpPr/>
            <p:nvPr/>
          </p:nvSpPr>
          <p:spPr>
            <a:xfrm rot="5400000">
              <a:off x="5602538" y="-4285533"/>
              <a:ext cx="986924" cy="12192000"/>
            </a:xfrm>
            <a:prstGeom prst="round2SameRect">
              <a:avLst>
                <a:gd name="adj1" fmla="val 4584"/>
                <a:gd name="adj2" fmla="val 0"/>
              </a:avLst>
            </a:prstGeom>
            <a:gradFill>
              <a:gsLst>
                <a:gs pos="52000">
                  <a:schemeClr val="tx2"/>
                </a:gs>
                <a:gs pos="0">
                  <a:srgbClr val="F45967"/>
                </a:gs>
                <a:gs pos="100000">
                  <a:schemeClr val="accent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Скругленный прямоугольник 11"/>
            <p:cNvSpPr/>
            <p:nvPr/>
          </p:nvSpPr>
          <p:spPr>
            <a:xfrm>
              <a:off x="349939" y="1053893"/>
              <a:ext cx="3513849" cy="1662413"/>
            </a:xfrm>
            <a:prstGeom prst="roundRect">
              <a:avLst>
                <a:gd name="adj" fmla="val 4279"/>
              </a:avLst>
            </a:prstGeom>
            <a:solidFill>
              <a:schemeClr val="bg1"/>
            </a:solidFill>
            <a:ln>
              <a:noFill/>
            </a:ln>
            <a:effectLst>
              <a:outerShdw blurRad="1651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3" name="Рисунок 12">
              <a:extLst>
                <a:ext uri="{FF2B5EF4-FFF2-40B4-BE49-F238E27FC236}">
                  <a16:creationId xmlns:a16="http://schemas.microsoft.com/office/drawing/2014/main" xmlns="" id="{CFC62F8F-0FAC-4D04-A622-8E4677A24A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38" r="1417"/>
            <a:stretch/>
          </p:blipFill>
          <p:spPr>
            <a:xfrm>
              <a:off x="478326" y="1222585"/>
              <a:ext cx="3068052" cy="1325028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3992175" y="1487301"/>
              <a:ext cx="640976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>
                  <a:solidFill>
                    <a:schemeClr val="bg1"/>
                  </a:solidFill>
                </a:rPr>
                <a:t>Решение Московского УФАС России от 13.12.2023 N 82 по делу N 077/06/99-17131/2023</a:t>
              </a:r>
            </a:p>
          </p:txBody>
        </p:sp>
      </p:grp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ЭТАПЫ ИСПОЛНЕНИЯ. ОБРАТНЫЙ ВЗГЛЯД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36023" y="4768290"/>
            <a:ext cx="10519954" cy="822614"/>
          </a:xfrm>
          <a:prstGeom prst="rect">
            <a:avLst/>
          </a:prstGeom>
          <a:solidFill>
            <a:srgbClr val="33829B">
              <a:alpha val="1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5553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СОДЕРЖАНИЕ ДОКУМЕНТА О ПРИЕМКЕ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6" name="Текст 2">
            <a:extLst>
              <a:ext uri="{FF2B5EF4-FFF2-40B4-BE49-F238E27FC236}">
                <a16:creationId xmlns="" xmlns:a16="http://schemas.microsoft.com/office/drawing/2014/main" id="{E109406D-1C03-44DA-BC4F-931BBBF0FF71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231776" y="1371644"/>
            <a:ext cx="11728450" cy="5038681"/>
          </a:xfrm>
          <a:prstGeom prst="rect">
            <a:avLst/>
          </a:prstGeom>
        </p:spPr>
        <p:txBody>
          <a:bodyPr/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ru-RU" sz="2000" b="1" dirty="0"/>
              <a:t>ИКЗ,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ru-RU" sz="2000" b="1" dirty="0"/>
              <a:t>данные заказчика и поставщика,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ru-RU" sz="2000" b="1" dirty="0"/>
              <a:t>ООП и данные о поставке,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ru-RU" sz="2000" b="1" dirty="0"/>
              <a:t>условия поставки,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ru-RU" sz="2000" b="1" dirty="0"/>
              <a:t>страна происхождения ТРУ,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ru-RU" sz="2000" b="1" dirty="0"/>
              <a:t>количество поставленного товара,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ru-RU" sz="2000" b="1" dirty="0"/>
              <a:t>объем выполненных работ и услуг,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ru-RU" sz="2000" b="1" dirty="0"/>
              <a:t>стоимость исполненных поставщиком обязательств.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ru-RU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50B6B16D-B9B9-409A-B594-70DFE623257D}"/>
              </a:ext>
            </a:extLst>
          </p:cNvPr>
          <p:cNvSpPr/>
          <p:nvPr/>
        </p:nvSpPr>
        <p:spPr>
          <a:xfrm>
            <a:off x="333402" y="5065810"/>
            <a:ext cx="11525195" cy="10335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dirty="0">
                <a:solidFill>
                  <a:schemeClr val="accent5"/>
                </a:solidFill>
              </a:rPr>
              <a:t>К документу о приемке могут прилагаться документы, как его неотъемлемая часть (гарантийные талоны, сертификаты, декларации, выписки и реестров, регистрационные удостоверения).</a:t>
            </a:r>
          </a:p>
          <a:p>
            <a:pPr algn="ctr"/>
            <a:r>
              <a:rPr lang="ru-RU" sz="1700" dirty="0">
                <a:solidFill>
                  <a:schemeClr val="accent1"/>
                </a:solidFill>
              </a:rPr>
              <a:t>В случае расхождения данных – приоритет документа о приемке!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324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366564" y="409904"/>
            <a:ext cx="9544559" cy="657340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/>
              <a:t>ВОЗНИКНОВЕНИЕ БЮДЖЕТНОГО ОБЯЗАТЕЛЬСТВА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/>
          </p:nvPr>
        </p:nvGraphicFramePr>
        <p:xfrm>
          <a:off x="2301965" y="3573466"/>
          <a:ext cx="6963954" cy="1011738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3481977"/>
                <a:gridCol w="3481977"/>
              </a:tblGrid>
              <a:tr h="504515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Основание БО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Документ, подтверждающий возникновение БО</a:t>
                      </a:r>
                      <a:endParaRPr lang="ru-RU" dirty="0"/>
                    </a:p>
                  </a:txBody>
                  <a:tcPr/>
                </a:tc>
              </a:tr>
              <a:tr h="371658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ГК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Документ о приемке ТРУ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10" name="Группа 9"/>
          <p:cNvGrpSpPr/>
          <p:nvPr/>
        </p:nvGrpSpPr>
        <p:grpSpPr>
          <a:xfrm>
            <a:off x="0" y="1317488"/>
            <a:ext cx="12192000" cy="1662413"/>
            <a:chOff x="0" y="2793296"/>
            <a:chExt cx="12192000" cy="1662413"/>
          </a:xfrm>
        </p:grpSpPr>
        <p:grpSp>
          <p:nvGrpSpPr>
            <p:cNvPr id="11" name="Группа 10"/>
            <p:cNvGrpSpPr/>
            <p:nvPr/>
          </p:nvGrpSpPr>
          <p:grpSpPr>
            <a:xfrm>
              <a:off x="0" y="2793296"/>
              <a:ext cx="12192000" cy="1662413"/>
              <a:chOff x="0" y="3044058"/>
              <a:chExt cx="12192000" cy="1662413"/>
            </a:xfrm>
          </p:grpSpPr>
          <p:sp>
            <p:nvSpPr>
              <p:cNvPr id="25" name="Прямоугольник: скругленные верхние углы 43">
                <a:extLst>
                  <a:ext uri="{FF2B5EF4-FFF2-40B4-BE49-F238E27FC236}">
                    <a16:creationId xmlns:a16="http://schemas.microsoft.com/office/drawing/2014/main" xmlns="" id="{CBA0A588-0084-42D8-AEB0-ED9F3FFFF209}"/>
                  </a:ext>
                </a:extLst>
              </p:cNvPr>
              <p:cNvSpPr/>
              <p:nvPr/>
            </p:nvSpPr>
            <p:spPr>
              <a:xfrm rot="5400000">
                <a:off x="5602538" y="-2295368"/>
                <a:ext cx="986924" cy="12192000"/>
              </a:xfrm>
              <a:prstGeom prst="round2SameRect">
                <a:avLst>
                  <a:gd name="adj1" fmla="val 4584"/>
                  <a:gd name="adj2" fmla="val 0"/>
                </a:avLst>
              </a:prstGeom>
              <a:gradFill>
                <a:gsLst>
                  <a:gs pos="52000">
                    <a:schemeClr val="tx2"/>
                  </a:gs>
                  <a:gs pos="0">
                    <a:srgbClr val="F45967"/>
                  </a:gs>
                  <a:gs pos="100000">
                    <a:schemeClr val="accent1"/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6" name="Скругленный прямоугольник 25"/>
              <p:cNvSpPr/>
              <p:nvPr/>
            </p:nvSpPr>
            <p:spPr>
              <a:xfrm>
                <a:off x="349939" y="3044058"/>
                <a:ext cx="1783661" cy="1662413"/>
              </a:xfrm>
              <a:prstGeom prst="roundRect">
                <a:avLst>
                  <a:gd name="adj" fmla="val 4279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1651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7" name="TextBox 26"/>
              <p:cNvSpPr txBox="1"/>
              <p:nvPr/>
            </p:nvSpPr>
            <p:spPr>
              <a:xfrm>
                <a:off x="2421749" y="3500084"/>
                <a:ext cx="938121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b="1" dirty="0">
                    <a:solidFill>
                      <a:schemeClr val="bg1"/>
                    </a:solidFill>
                  </a:rPr>
                  <a:t>Приказ Минфина России от 30.10.2020 N 258н «Об утверждении Порядка учета бюджетных и денежных обязательств …»</a:t>
                </a:r>
              </a:p>
            </p:txBody>
          </p:sp>
        </p:grpSp>
        <p:grpSp>
          <p:nvGrpSpPr>
            <p:cNvPr id="12" name="Группа 11"/>
            <p:cNvGrpSpPr/>
            <p:nvPr/>
          </p:nvGrpSpPr>
          <p:grpSpPr>
            <a:xfrm>
              <a:off x="806544" y="3077512"/>
              <a:ext cx="870449" cy="1093979"/>
              <a:chOff x="10537825" y="5078413"/>
              <a:chExt cx="460375" cy="573088"/>
            </a:xfrm>
            <a:solidFill>
              <a:schemeClr val="tx2"/>
            </a:solidFill>
          </p:grpSpPr>
          <p:sp>
            <p:nvSpPr>
              <p:cNvPr id="13" name="Freeform 325"/>
              <p:cNvSpPr>
                <a:spLocks noEditPoints="1"/>
              </p:cNvSpPr>
              <p:nvPr/>
            </p:nvSpPr>
            <p:spPr bwMode="auto">
              <a:xfrm>
                <a:off x="10537825" y="5078413"/>
                <a:ext cx="460375" cy="573088"/>
              </a:xfrm>
              <a:custGeom>
                <a:avLst/>
                <a:gdLst>
                  <a:gd name="T0" fmla="*/ 54 w 580"/>
                  <a:gd name="T1" fmla="*/ 72 h 723"/>
                  <a:gd name="T2" fmla="*/ 118 w 580"/>
                  <a:gd name="T3" fmla="*/ 10 h 723"/>
                  <a:gd name="T4" fmla="*/ 151 w 580"/>
                  <a:gd name="T5" fmla="*/ 0 h 723"/>
                  <a:gd name="T6" fmla="*/ 456 w 580"/>
                  <a:gd name="T7" fmla="*/ 0 h 723"/>
                  <a:gd name="T8" fmla="*/ 490 w 580"/>
                  <a:gd name="T9" fmla="*/ 6 h 723"/>
                  <a:gd name="T10" fmla="*/ 505 w 580"/>
                  <a:gd name="T11" fmla="*/ 27 h 723"/>
                  <a:gd name="T12" fmla="*/ 509 w 580"/>
                  <a:gd name="T13" fmla="*/ 51 h 723"/>
                  <a:gd name="T14" fmla="*/ 543 w 580"/>
                  <a:gd name="T15" fmla="*/ 73 h 723"/>
                  <a:gd name="T16" fmla="*/ 558 w 580"/>
                  <a:gd name="T17" fmla="*/ 75 h 723"/>
                  <a:gd name="T18" fmla="*/ 573 w 580"/>
                  <a:gd name="T19" fmla="*/ 87 h 723"/>
                  <a:gd name="T20" fmla="*/ 578 w 580"/>
                  <a:gd name="T21" fmla="*/ 105 h 723"/>
                  <a:gd name="T22" fmla="*/ 580 w 580"/>
                  <a:gd name="T23" fmla="*/ 128 h 723"/>
                  <a:gd name="T24" fmla="*/ 580 w 580"/>
                  <a:gd name="T25" fmla="*/ 680 h 723"/>
                  <a:gd name="T26" fmla="*/ 571 w 580"/>
                  <a:gd name="T27" fmla="*/ 710 h 723"/>
                  <a:gd name="T28" fmla="*/ 541 w 580"/>
                  <a:gd name="T29" fmla="*/ 723 h 723"/>
                  <a:gd name="T30" fmla="*/ 325 w 580"/>
                  <a:gd name="T31" fmla="*/ 723 h 723"/>
                  <a:gd name="T32" fmla="*/ 112 w 580"/>
                  <a:gd name="T33" fmla="*/ 723 h 723"/>
                  <a:gd name="T34" fmla="*/ 84 w 580"/>
                  <a:gd name="T35" fmla="*/ 712 h 723"/>
                  <a:gd name="T36" fmla="*/ 73 w 580"/>
                  <a:gd name="T37" fmla="*/ 685 h 723"/>
                  <a:gd name="T38" fmla="*/ 73 w 580"/>
                  <a:gd name="T39" fmla="*/ 663 h 723"/>
                  <a:gd name="T40" fmla="*/ 52 w 580"/>
                  <a:gd name="T41" fmla="*/ 650 h 723"/>
                  <a:gd name="T42" fmla="*/ 15 w 580"/>
                  <a:gd name="T43" fmla="*/ 644 h 723"/>
                  <a:gd name="T44" fmla="*/ 0 w 580"/>
                  <a:gd name="T45" fmla="*/ 627 h 723"/>
                  <a:gd name="T46" fmla="*/ 24 w 580"/>
                  <a:gd name="T47" fmla="*/ 146 h 723"/>
                  <a:gd name="T48" fmla="*/ 22 w 580"/>
                  <a:gd name="T49" fmla="*/ 161 h 723"/>
                  <a:gd name="T50" fmla="*/ 24 w 580"/>
                  <a:gd name="T51" fmla="*/ 614 h 723"/>
                  <a:gd name="T52" fmla="*/ 34 w 580"/>
                  <a:gd name="T53" fmla="*/ 624 h 723"/>
                  <a:gd name="T54" fmla="*/ 50 w 580"/>
                  <a:gd name="T55" fmla="*/ 627 h 723"/>
                  <a:gd name="T56" fmla="*/ 455 w 580"/>
                  <a:gd name="T57" fmla="*/ 627 h 723"/>
                  <a:gd name="T58" fmla="*/ 477 w 580"/>
                  <a:gd name="T59" fmla="*/ 622 h 723"/>
                  <a:gd name="T60" fmla="*/ 483 w 580"/>
                  <a:gd name="T61" fmla="*/ 599 h 723"/>
                  <a:gd name="T62" fmla="*/ 483 w 580"/>
                  <a:gd name="T63" fmla="*/ 51 h 723"/>
                  <a:gd name="T64" fmla="*/ 479 w 580"/>
                  <a:gd name="T65" fmla="*/ 32 h 723"/>
                  <a:gd name="T66" fmla="*/ 466 w 580"/>
                  <a:gd name="T67" fmla="*/ 25 h 723"/>
                  <a:gd name="T68" fmla="*/ 168 w 580"/>
                  <a:gd name="T69" fmla="*/ 25 h 723"/>
                  <a:gd name="T70" fmla="*/ 146 w 580"/>
                  <a:gd name="T71" fmla="*/ 25 h 723"/>
                  <a:gd name="T72" fmla="*/ 146 w 580"/>
                  <a:gd name="T73" fmla="*/ 111 h 723"/>
                  <a:gd name="T74" fmla="*/ 135 w 580"/>
                  <a:gd name="T75" fmla="*/ 135 h 723"/>
                  <a:gd name="T76" fmla="*/ 110 w 580"/>
                  <a:gd name="T77" fmla="*/ 146 h 723"/>
                  <a:gd name="T78" fmla="*/ 24 w 580"/>
                  <a:gd name="T79" fmla="*/ 146 h 723"/>
                  <a:gd name="T80" fmla="*/ 509 w 580"/>
                  <a:gd name="T81" fmla="*/ 98 h 723"/>
                  <a:gd name="T82" fmla="*/ 509 w 580"/>
                  <a:gd name="T83" fmla="*/ 599 h 723"/>
                  <a:gd name="T84" fmla="*/ 505 w 580"/>
                  <a:gd name="T85" fmla="*/ 624 h 723"/>
                  <a:gd name="T86" fmla="*/ 492 w 580"/>
                  <a:gd name="T87" fmla="*/ 644 h 723"/>
                  <a:gd name="T88" fmla="*/ 458 w 580"/>
                  <a:gd name="T89" fmla="*/ 650 h 723"/>
                  <a:gd name="T90" fmla="*/ 121 w 580"/>
                  <a:gd name="T91" fmla="*/ 650 h 723"/>
                  <a:gd name="T92" fmla="*/ 95 w 580"/>
                  <a:gd name="T93" fmla="*/ 678 h 723"/>
                  <a:gd name="T94" fmla="*/ 105 w 580"/>
                  <a:gd name="T95" fmla="*/ 697 h 723"/>
                  <a:gd name="T96" fmla="*/ 140 w 580"/>
                  <a:gd name="T97" fmla="*/ 700 h 723"/>
                  <a:gd name="T98" fmla="*/ 541 w 580"/>
                  <a:gd name="T99" fmla="*/ 699 h 723"/>
                  <a:gd name="T100" fmla="*/ 552 w 580"/>
                  <a:gd name="T101" fmla="*/ 691 h 723"/>
                  <a:gd name="T102" fmla="*/ 556 w 580"/>
                  <a:gd name="T103" fmla="*/ 672 h 723"/>
                  <a:gd name="T104" fmla="*/ 554 w 580"/>
                  <a:gd name="T105" fmla="*/ 113 h 723"/>
                  <a:gd name="T106" fmla="*/ 543 w 580"/>
                  <a:gd name="T107" fmla="*/ 98 h 723"/>
                  <a:gd name="T108" fmla="*/ 509 w 580"/>
                  <a:gd name="T109" fmla="*/ 98 h 723"/>
                  <a:gd name="T110" fmla="*/ 77 w 580"/>
                  <a:gd name="T111" fmla="*/ 120 h 723"/>
                  <a:gd name="T112" fmla="*/ 110 w 580"/>
                  <a:gd name="T113" fmla="*/ 118 h 723"/>
                  <a:gd name="T114" fmla="*/ 118 w 580"/>
                  <a:gd name="T115" fmla="*/ 109 h 723"/>
                  <a:gd name="T116" fmla="*/ 120 w 580"/>
                  <a:gd name="T117" fmla="*/ 47 h 723"/>
                  <a:gd name="T118" fmla="*/ 45 w 580"/>
                  <a:gd name="T119" fmla="*/ 120 h 7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580" h="723">
                    <a:moveTo>
                      <a:pt x="0" y="124"/>
                    </a:moveTo>
                    <a:lnTo>
                      <a:pt x="0" y="124"/>
                    </a:lnTo>
                    <a:lnTo>
                      <a:pt x="54" y="72"/>
                    </a:lnTo>
                    <a:lnTo>
                      <a:pt x="108" y="17"/>
                    </a:lnTo>
                    <a:lnTo>
                      <a:pt x="108" y="17"/>
                    </a:lnTo>
                    <a:lnTo>
                      <a:pt x="118" y="10"/>
                    </a:lnTo>
                    <a:lnTo>
                      <a:pt x="129" y="4"/>
                    </a:lnTo>
                    <a:lnTo>
                      <a:pt x="138" y="2"/>
                    </a:lnTo>
                    <a:lnTo>
                      <a:pt x="151" y="0"/>
                    </a:lnTo>
                    <a:lnTo>
                      <a:pt x="151" y="0"/>
                    </a:lnTo>
                    <a:lnTo>
                      <a:pt x="456" y="0"/>
                    </a:lnTo>
                    <a:lnTo>
                      <a:pt x="456" y="0"/>
                    </a:lnTo>
                    <a:lnTo>
                      <a:pt x="470" y="2"/>
                    </a:lnTo>
                    <a:lnTo>
                      <a:pt x="481" y="4"/>
                    </a:lnTo>
                    <a:lnTo>
                      <a:pt x="490" y="6"/>
                    </a:lnTo>
                    <a:lnTo>
                      <a:pt x="498" y="12"/>
                    </a:lnTo>
                    <a:lnTo>
                      <a:pt x="501" y="19"/>
                    </a:lnTo>
                    <a:lnTo>
                      <a:pt x="505" y="27"/>
                    </a:lnTo>
                    <a:lnTo>
                      <a:pt x="507" y="38"/>
                    </a:lnTo>
                    <a:lnTo>
                      <a:pt x="509" y="51"/>
                    </a:lnTo>
                    <a:lnTo>
                      <a:pt x="509" y="51"/>
                    </a:lnTo>
                    <a:lnTo>
                      <a:pt x="509" y="73"/>
                    </a:lnTo>
                    <a:lnTo>
                      <a:pt x="509" y="73"/>
                    </a:lnTo>
                    <a:lnTo>
                      <a:pt x="543" y="73"/>
                    </a:lnTo>
                    <a:lnTo>
                      <a:pt x="543" y="73"/>
                    </a:lnTo>
                    <a:lnTo>
                      <a:pt x="550" y="73"/>
                    </a:lnTo>
                    <a:lnTo>
                      <a:pt x="558" y="75"/>
                    </a:lnTo>
                    <a:lnTo>
                      <a:pt x="563" y="79"/>
                    </a:lnTo>
                    <a:lnTo>
                      <a:pt x="567" y="83"/>
                    </a:lnTo>
                    <a:lnTo>
                      <a:pt x="573" y="87"/>
                    </a:lnTo>
                    <a:lnTo>
                      <a:pt x="574" y="92"/>
                    </a:lnTo>
                    <a:lnTo>
                      <a:pt x="578" y="105"/>
                    </a:lnTo>
                    <a:lnTo>
                      <a:pt x="578" y="105"/>
                    </a:lnTo>
                    <a:lnTo>
                      <a:pt x="580" y="116"/>
                    </a:lnTo>
                    <a:lnTo>
                      <a:pt x="580" y="128"/>
                    </a:lnTo>
                    <a:lnTo>
                      <a:pt x="580" y="128"/>
                    </a:lnTo>
                    <a:lnTo>
                      <a:pt x="580" y="667"/>
                    </a:lnTo>
                    <a:lnTo>
                      <a:pt x="580" y="667"/>
                    </a:lnTo>
                    <a:lnTo>
                      <a:pt x="580" y="680"/>
                    </a:lnTo>
                    <a:lnTo>
                      <a:pt x="578" y="691"/>
                    </a:lnTo>
                    <a:lnTo>
                      <a:pt x="574" y="702"/>
                    </a:lnTo>
                    <a:lnTo>
                      <a:pt x="571" y="710"/>
                    </a:lnTo>
                    <a:lnTo>
                      <a:pt x="563" y="715"/>
                    </a:lnTo>
                    <a:lnTo>
                      <a:pt x="554" y="719"/>
                    </a:lnTo>
                    <a:lnTo>
                      <a:pt x="541" y="723"/>
                    </a:lnTo>
                    <a:lnTo>
                      <a:pt x="526" y="723"/>
                    </a:lnTo>
                    <a:lnTo>
                      <a:pt x="526" y="723"/>
                    </a:lnTo>
                    <a:lnTo>
                      <a:pt x="325" y="723"/>
                    </a:lnTo>
                    <a:lnTo>
                      <a:pt x="125" y="723"/>
                    </a:lnTo>
                    <a:lnTo>
                      <a:pt x="125" y="723"/>
                    </a:lnTo>
                    <a:lnTo>
                      <a:pt x="112" y="723"/>
                    </a:lnTo>
                    <a:lnTo>
                      <a:pt x="101" y="721"/>
                    </a:lnTo>
                    <a:lnTo>
                      <a:pt x="92" y="717"/>
                    </a:lnTo>
                    <a:lnTo>
                      <a:pt x="84" y="712"/>
                    </a:lnTo>
                    <a:lnTo>
                      <a:pt x="78" y="704"/>
                    </a:lnTo>
                    <a:lnTo>
                      <a:pt x="75" y="697"/>
                    </a:lnTo>
                    <a:lnTo>
                      <a:pt x="73" y="685"/>
                    </a:lnTo>
                    <a:lnTo>
                      <a:pt x="73" y="672"/>
                    </a:lnTo>
                    <a:lnTo>
                      <a:pt x="73" y="672"/>
                    </a:lnTo>
                    <a:lnTo>
                      <a:pt x="73" y="663"/>
                    </a:lnTo>
                    <a:lnTo>
                      <a:pt x="73" y="650"/>
                    </a:lnTo>
                    <a:lnTo>
                      <a:pt x="73" y="650"/>
                    </a:lnTo>
                    <a:lnTo>
                      <a:pt x="52" y="650"/>
                    </a:lnTo>
                    <a:lnTo>
                      <a:pt x="32" y="650"/>
                    </a:lnTo>
                    <a:lnTo>
                      <a:pt x="22" y="648"/>
                    </a:lnTo>
                    <a:lnTo>
                      <a:pt x="15" y="644"/>
                    </a:lnTo>
                    <a:lnTo>
                      <a:pt x="7" y="637"/>
                    </a:lnTo>
                    <a:lnTo>
                      <a:pt x="0" y="627"/>
                    </a:lnTo>
                    <a:lnTo>
                      <a:pt x="0" y="627"/>
                    </a:lnTo>
                    <a:lnTo>
                      <a:pt x="0" y="124"/>
                    </a:lnTo>
                    <a:lnTo>
                      <a:pt x="0" y="124"/>
                    </a:lnTo>
                    <a:close/>
                    <a:moveTo>
                      <a:pt x="24" y="146"/>
                    </a:moveTo>
                    <a:lnTo>
                      <a:pt x="24" y="146"/>
                    </a:lnTo>
                    <a:lnTo>
                      <a:pt x="22" y="161"/>
                    </a:lnTo>
                    <a:lnTo>
                      <a:pt x="22" y="161"/>
                    </a:lnTo>
                    <a:lnTo>
                      <a:pt x="22" y="601"/>
                    </a:lnTo>
                    <a:lnTo>
                      <a:pt x="22" y="601"/>
                    </a:lnTo>
                    <a:lnTo>
                      <a:pt x="24" y="614"/>
                    </a:lnTo>
                    <a:lnTo>
                      <a:pt x="26" y="618"/>
                    </a:lnTo>
                    <a:lnTo>
                      <a:pt x="30" y="622"/>
                    </a:lnTo>
                    <a:lnTo>
                      <a:pt x="34" y="624"/>
                    </a:lnTo>
                    <a:lnTo>
                      <a:pt x="37" y="626"/>
                    </a:lnTo>
                    <a:lnTo>
                      <a:pt x="50" y="627"/>
                    </a:lnTo>
                    <a:lnTo>
                      <a:pt x="50" y="627"/>
                    </a:lnTo>
                    <a:lnTo>
                      <a:pt x="252" y="627"/>
                    </a:lnTo>
                    <a:lnTo>
                      <a:pt x="455" y="627"/>
                    </a:lnTo>
                    <a:lnTo>
                      <a:pt x="455" y="627"/>
                    </a:lnTo>
                    <a:lnTo>
                      <a:pt x="468" y="626"/>
                    </a:lnTo>
                    <a:lnTo>
                      <a:pt x="473" y="624"/>
                    </a:lnTo>
                    <a:lnTo>
                      <a:pt x="477" y="622"/>
                    </a:lnTo>
                    <a:lnTo>
                      <a:pt x="479" y="618"/>
                    </a:lnTo>
                    <a:lnTo>
                      <a:pt x="481" y="612"/>
                    </a:lnTo>
                    <a:lnTo>
                      <a:pt x="483" y="599"/>
                    </a:lnTo>
                    <a:lnTo>
                      <a:pt x="483" y="599"/>
                    </a:lnTo>
                    <a:lnTo>
                      <a:pt x="481" y="326"/>
                    </a:lnTo>
                    <a:lnTo>
                      <a:pt x="483" y="51"/>
                    </a:lnTo>
                    <a:lnTo>
                      <a:pt x="483" y="51"/>
                    </a:lnTo>
                    <a:lnTo>
                      <a:pt x="481" y="38"/>
                    </a:lnTo>
                    <a:lnTo>
                      <a:pt x="479" y="32"/>
                    </a:lnTo>
                    <a:lnTo>
                      <a:pt x="475" y="29"/>
                    </a:lnTo>
                    <a:lnTo>
                      <a:pt x="471" y="27"/>
                    </a:lnTo>
                    <a:lnTo>
                      <a:pt x="466" y="25"/>
                    </a:lnTo>
                    <a:lnTo>
                      <a:pt x="453" y="23"/>
                    </a:lnTo>
                    <a:lnTo>
                      <a:pt x="453" y="23"/>
                    </a:lnTo>
                    <a:lnTo>
                      <a:pt x="168" y="25"/>
                    </a:lnTo>
                    <a:lnTo>
                      <a:pt x="168" y="25"/>
                    </a:lnTo>
                    <a:lnTo>
                      <a:pt x="146" y="25"/>
                    </a:lnTo>
                    <a:lnTo>
                      <a:pt x="146" y="25"/>
                    </a:lnTo>
                    <a:lnTo>
                      <a:pt x="146" y="102"/>
                    </a:lnTo>
                    <a:lnTo>
                      <a:pt x="146" y="102"/>
                    </a:lnTo>
                    <a:lnTo>
                      <a:pt x="146" y="111"/>
                    </a:lnTo>
                    <a:lnTo>
                      <a:pt x="142" y="120"/>
                    </a:lnTo>
                    <a:lnTo>
                      <a:pt x="140" y="128"/>
                    </a:lnTo>
                    <a:lnTo>
                      <a:pt x="135" y="135"/>
                    </a:lnTo>
                    <a:lnTo>
                      <a:pt x="127" y="141"/>
                    </a:lnTo>
                    <a:lnTo>
                      <a:pt x="120" y="143"/>
                    </a:lnTo>
                    <a:lnTo>
                      <a:pt x="110" y="146"/>
                    </a:lnTo>
                    <a:lnTo>
                      <a:pt x="99" y="146"/>
                    </a:lnTo>
                    <a:lnTo>
                      <a:pt x="99" y="146"/>
                    </a:lnTo>
                    <a:lnTo>
                      <a:pt x="24" y="146"/>
                    </a:lnTo>
                    <a:lnTo>
                      <a:pt x="24" y="146"/>
                    </a:lnTo>
                    <a:close/>
                    <a:moveTo>
                      <a:pt x="509" y="98"/>
                    </a:moveTo>
                    <a:lnTo>
                      <a:pt x="509" y="98"/>
                    </a:lnTo>
                    <a:lnTo>
                      <a:pt x="509" y="124"/>
                    </a:lnTo>
                    <a:lnTo>
                      <a:pt x="509" y="124"/>
                    </a:lnTo>
                    <a:lnTo>
                      <a:pt x="509" y="599"/>
                    </a:lnTo>
                    <a:lnTo>
                      <a:pt x="509" y="599"/>
                    </a:lnTo>
                    <a:lnTo>
                      <a:pt x="507" y="612"/>
                    </a:lnTo>
                    <a:lnTo>
                      <a:pt x="505" y="624"/>
                    </a:lnTo>
                    <a:lnTo>
                      <a:pt x="503" y="633"/>
                    </a:lnTo>
                    <a:lnTo>
                      <a:pt x="498" y="639"/>
                    </a:lnTo>
                    <a:lnTo>
                      <a:pt x="492" y="644"/>
                    </a:lnTo>
                    <a:lnTo>
                      <a:pt x="483" y="648"/>
                    </a:lnTo>
                    <a:lnTo>
                      <a:pt x="471" y="650"/>
                    </a:lnTo>
                    <a:lnTo>
                      <a:pt x="458" y="650"/>
                    </a:lnTo>
                    <a:lnTo>
                      <a:pt x="458" y="650"/>
                    </a:lnTo>
                    <a:lnTo>
                      <a:pt x="121" y="650"/>
                    </a:lnTo>
                    <a:lnTo>
                      <a:pt x="121" y="650"/>
                    </a:lnTo>
                    <a:lnTo>
                      <a:pt x="97" y="650"/>
                    </a:lnTo>
                    <a:lnTo>
                      <a:pt x="97" y="650"/>
                    </a:lnTo>
                    <a:lnTo>
                      <a:pt x="95" y="678"/>
                    </a:lnTo>
                    <a:lnTo>
                      <a:pt x="97" y="687"/>
                    </a:lnTo>
                    <a:lnTo>
                      <a:pt x="99" y="693"/>
                    </a:lnTo>
                    <a:lnTo>
                      <a:pt x="105" y="697"/>
                    </a:lnTo>
                    <a:lnTo>
                      <a:pt x="114" y="699"/>
                    </a:lnTo>
                    <a:lnTo>
                      <a:pt x="140" y="700"/>
                    </a:lnTo>
                    <a:lnTo>
                      <a:pt x="140" y="700"/>
                    </a:lnTo>
                    <a:lnTo>
                      <a:pt x="528" y="700"/>
                    </a:lnTo>
                    <a:lnTo>
                      <a:pt x="528" y="700"/>
                    </a:lnTo>
                    <a:lnTo>
                      <a:pt x="541" y="699"/>
                    </a:lnTo>
                    <a:lnTo>
                      <a:pt x="544" y="697"/>
                    </a:lnTo>
                    <a:lnTo>
                      <a:pt x="548" y="695"/>
                    </a:lnTo>
                    <a:lnTo>
                      <a:pt x="552" y="691"/>
                    </a:lnTo>
                    <a:lnTo>
                      <a:pt x="554" y="685"/>
                    </a:lnTo>
                    <a:lnTo>
                      <a:pt x="556" y="672"/>
                    </a:lnTo>
                    <a:lnTo>
                      <a:pt x="556" y="672"/>
                    </a:lnTo>
                    <a:lnTo>
                      <a:pt x="556" y="137"/>
                    </a:lnTo>
                    <a:lnTo>
                      <a:pt x="556" y="137"/>
                    </a:lnTo>
                    <a:lnTo>
                      <a:pt x="554" y="113"/>
                    </a:lnTo>
                    <a:lnTo>
                      <a:pt x="552" y="105"/>
                    </a:lnTo>
                    <a:lnTo>
                      <a:pt x="548" y="100"/>
                    </a:lnTo>
                    <a:lnTo>
                      <a:pt x="543" y="98"/>
                    </a:lnTo>
                    <a:lnTo>
                      <a:pt x="535" y="96"/>
                    </a:lnTo>
                    <a:lnTo>
                      <a:pt x="509" y="98"/>
                    </a:lnTo>
                    <a:lnTo>
                      <a:pt x="509" y="98"/>
                    </a:lnTo>
                    <a:close/>
                    <a:moveTo>
                      <a:pt x="45" y="120"/>
                    </a:moveTo>
                    <a:lnTo>
                      <a:pt x="45" y="120"/>
                    </a:lnTo>
                    <a:lnTo>
                      <a:pt x="77" y="120"/>
                    </a:lnTo>
                    <a:lnTo>
                      <a:pt x="107" y="120"/>
                    </a:lnTo>
                    <a:lnTo>
                      <a:pt x="107" y="120"/>
                    </a:lnTo>
                    <a:lnTo>
                      <a:pt x="110" y="118"/>
                    </a:lnTo>
                    <a:lnTo>
                      <a:pt x="114" y="115"/>
                    </a:lnTo>
                    <a:lnTo>
                      <a:pt x="118" y="113"/>
                    </a:lnTo>
                    <a:lnTo>
                      <a:pt x="118" y="109"/>
                    </a:lnTo>
                    <a:lnTo>
                      <a:pt x="118" y="109"/>
                    </a:lnTo>
                    <a:lnTo>
                      <a:pt x="120" y="79"/>
                    </a:lnTo>
                    <a:lnTo>
                      <a:pt x="120" y="47"/>
                    </a:lnTo>
                    <a:lnTo>
                      <a:pt x="120" y="47"/>
                    </a:lnTo>
                    <a:lnTo>
                      <a:pt x="45" y="120"/>
                    </a:lnTo>
                    <a:lnTo>
                      <a:pt x="45" y="1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4" name="Freeform 326"/>
              <p:cNvSpPr>
                <a:spLocks/>
              </p:cNvSpPr>
              <p:nvPr/>
            </p:nvSpPr>
            <p:spPr bwMode="auto">
              <a:xfrm>
                <a:off x="10596563" y="5430838"/>
                <a:ext cx="287338" cy="22225"/>
              </a:xfrm>
              <a:custGeom>
                <a:avLst/>
                <a:gdLst>
                  <a:gd name="T0" fmla="*/ 177 w 361"/>
                  <a:gd name="T1" fmla="*/ 28 h 28"/>
                  <a:gd name="T2" fmla="*/ 177 w 361"/>
                  <a:gd name="T3" fmla="*/ 28 h 28"/>
                  <a:gd name="T4" fmla="*/ 99 w 361"/>
                  <a:gd name="T5" fmla="*/ 28 h 28"/>
                  <a:gd name="T6" fmla="*/ 22 w 361"/>
                  <a:gd name="T7" fmla="*/ 26 h 28"/>
                  <a:gd name="T8" fmla="*/ 22 w 361"/>
                  <a:gd name="T9" fmla="*/ 26 h 28"/>
                  <a:gd name="T10" fmla="*/ 15 w 361"/>
                  <a:gd name="T11" fmla="*/ 26 h 28"/>
                  <a:gd name="T12" fmla="*/ 7 w 361"/>
                  <a:gd name="T13" fmla="*/ 22 h 28"/>
                  <a:gd name="T14" fmla="*/ 2 w 361"/>
                  <a:gd name="T15" fmla="*/ 19 h 28"/>
                  <a:gd name="T16" fmla="*/ 0 w 361"/>
                  <a:gd name="T17" fmla="*/ 15 h 28"/>
                  <a:gd name="T18" fmla="*/ 0 w 361"/>
                  <a:gd name="T19" fmla="*/ 15 h 28"/>
                  <a:gd name="T20" fmla="*/ 0 w 361"/>
                  <a:gd name="T21" fmla="*/ 9 h 28"/>
                  <a:gd name="T22" fmla="*/ 0 w 361"/>
                  <a:gd name="T23" fmla="*/ 6 h 28"/>
                  <a:gd name="T24" fmla="*/ 3 w 361"/>
                  <a:gd name="T25" fmla="*/ 4 h 28"/>
                  <a:gd name="T26" fmla="*/ 5 w 361"/>
                  <a:gd name="T27" fmla="*/ 2 h 28"/>
                  <a:gd name="T28" fmla="*/ 13 w 361"/>
                  <a:gd name="T29" fmla="*/ 0 h 28"/>
                  <a:gd name="T30" fmla="*/ 22 w 361"/>
                  <a:gd name="T31" fmla="*/ 0 h 28"/>
                  <a:gd name="T32" fmla="*/ 22 w 361"/>
                  <a:gd name="T33" fmla="*/ 0 h 28"/>
                  <a:gd name="T34" fmla="*/ 335 w 361"/>
                  <a:gd name="T35" fmla="*/ 2 h 28"/>
                  <a:gd name="T36" fmla="*/ 335 w 361"/>
                  <a:gd name="T37" fmla="*/ 2 h 28"/>
                  <a:gd name="T38" fmla="*/ 340 w 361"/>
                  <a:gd name="T39" fmla="*/ 2 h 28"/>
                  <a:gd name="T40" fmla="*/ 348 w 361"/>
                  <a:gd name="T41" fmla="*/ 6 h 28"/>
                  <a:gd name="T42" fmla="*/ 361 w 361"/>
                  <a:gd name="T43" fmla="*/ 15 h 28"/>
                  <a:gd name="T44" fmla="*/ 361 w 361"/>
                  <a:gd name="T45" fmla="*/ 15 h 28"/>
                  <a:gd name="T46" fmla="*/ 348 w 361"/>
                  <a:gd name="T47" fmla="*/ 22 h 28"/>
                  <a:gd name="T48" fmla="*/ 340 w 361"/>
                  <a:gd name="T49" fmla="*/ 24 h 28"/>
                  <a:gd name="T50" fmla="*/ 335 w 361"/>
                  <a:gd name="T51" fmla="*/ 26 h 28"/>
                  <a:gd name="T52" fmla="*/ 335 w 361"/>
                  <a:gd name="T53" fmla="*/ 26 h 28"/>
                  <a:gd name="T54" fmla="*/ 256 w 361"/>
                  <a:gd name="T55" fmla="*/ 28 h 28"/>
                  <a:gd name="T56" fmla="*/ 177 w 361"/>
                  <a:gd name="T57" fmla="*/ 28 h 28"/>
                  <a:gd name="T58" fmla="*/ 177 w 361"/>
                  <a:gd name="T5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61" h="28">
                    <a:moveTo>
                      <a:pt x="177" y="28"/>
                    </a:moveTo>
                    <a:lnTo>
                      <a:pt x="177" y="28"/>
                    </a:lnTo>
                    <a:lnTo>
                      <a:pt x="99" y="28"/>
                    </a:lnTo>
                    <a:lnTo>
                      <a:pt x="22" y="26"/>
                    </a:lnTo>
                    <a:lnTo>
                      <a:pt x="22" y="26"/>
                    </a:lnTo>
                    <a:lnTo>
                      <a:pt x="15" y="26"/>
                    </a:lnTo>
                    <a:lnTo>
                      <a:pt x="7" y="22"/>
                    </a:lnTo>
                    <a:lnTo>
                      <a:pt x="2" y="19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0" y="9"/>
                    </a:lnTo>
                    <a:lnTo>
                      <a:pt x="0" y="6"/>
                    </a:lnTo>
                    <a:lnTo>
                      <a:pt x="3" y="4"/>
                    </a:lnTo>
                    <a:lnTo>
                      <a:pt x="5" y="2"/>
                    </a:lnTo>
                    <a:lnTo>
                      <a:pt x="13" y="0"/>
                    </a:lnTo>
                    <a:lnTo>
                      <a:pt x="22" y="0"/>
                    </a:lnTo>
                    <a:lnTo>
                      <a:pt x="22" y="0"/>
                    </a:lnTo>
                    <a:lnTo>
                      <a:pt x="335" y="2"/>
                    </a:lnTo>
                    <a:lnTo>
                      <a:pt x="335" y="2"/>
                    </a:lnTo>
                    <a:lnTo>
                      <a:pt x="340" y="2"/>
                    </a:lnTo>
                    <a:lnTo>
                      <a:pt x="348" y="6"/>
                    </a:lnTo>
                    <a:lnTo>
                      <a:pt x="361" y="15"/>
                    </a:lnTo>
                    <a:lnTo>
                      <a:pt x="361" y="15"/>
                    </a:lnTo>
                    <a:lnTo>
                      <a:pt x="348" y="22"/>
                    </a:lnTo>
                    <a:lnTo>
                      <a:pt x="340" y="24"/>
                    </a:lnTo>
                    <a:lnTo>
                      <a:pt x="335" y="26"/>
                    </a:lnTo>
                    <a:lnTo>
                      <a:pt x="335" y="26"/>
                    </a:lnTo>
                    <a:lnTo>
                      <a:pt x="256" y="28"/>
                    </a:lnTo>
                    <a:lnTo>
                      <a:pt x="177" y="28"/>
                    </a:lnTo>
                    <a:lnTo>
                      <a:pt x="177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5" name="Freeform 327"/>
              <p:cNvSpPr>
                <a:spLocks/>
              </p:cNvSpPr>
              <p:nvPr/>
            </p:nvSpPr>
            <p:spPr bwMode="auto">
              <a:xfrm>
                <a:off x="10594975" y="5241925"/>
                <a:ext cx="288925" cy="17463"/>
              </a:xfrm>
              <a:custGeom>
                <a:avLst/>
                <a:gdLst>
                  <a:gd name="T0" fmla="*/ 181 w 363"/>
                  <a:gd name="T1" fmla="*/ 0 h 23"/>
                  <a:gd name="T2" fmla="*/ 181 w 363"/>
                  <a:gd name="T3" fmla="*/ 0 h 23"/>
                  <a:gd name="T4" fmla="*/ 262 w 363"/>
                  <a:gd name="T5" fmla="*/ 0 h 23"/>
                  <a:gd name="T6" fmla="*/ 340 w 363"/>
                  <a:gd name="T7" fmla="*/ 0 h 23"/>
                  <a:gd name="T8" fmla="*/ 340 w 363"/>
                  <a:gd name="T9" fmla="*/ 0 h 23"/>
                  <a:gd name="T10" fmla="*/ 346 w 363"/>
                  <a:gd name="T11" fmla="*/ 2 h 23"/>
                  <a:gd name="T12" fmla="*/ 352 w 363"/>
                  <a:gd name="T13" fmla="*/ 6 h 23"/>
                  <a:gd name="T14" fmla="*/ 363 w 363"/>
                  <a:gd name="T15" fmla="*/ 12 h 23"/>
                  <a:gd name="T16" fmla="*/ 363 w 363"/>
                  <a:gd name="T17" fmla="*/ 12 h 23"/>
                  <a:gd name="T18" fmla="*/ 352 w 363"/>
                  <a:gd name="T19" fmla="*/ 19 h 23"/>
                  <a:gd name="T20" fmla="*/ 346 w 363"/>
                  <a:gd name="T21" fmla="*/ 21 h 23"/>
                  <a:gd name="T22" fmla="*/ 340 w 363"/>
                  <a:gd name="T23" fmla="*/ 23 h 23"/>
                  <a:gd name="T24" fmla="*/ 340 w 363"/>
                  <a:gd name="T25" fmla="*/ 23 h 23"/>
                  <a:gd name="T26" fmla="*/ 20 w 363"/>
                  <a:gd name="T27" fmla="*/ 23 h 23"/>
                  <a:gd name="T28" fmla="*/ 20 w 363"/>
                  <a:gd name="T29" fmla="*/ 23 h 23"/>
                  <a:gd name="T30" fmla="*/ 17 w 363"/>
                  <a:gd name="T31" fmla="*/ 21 h 23"/>
                  <a:gd name="T32" fmla="*/ 11 w 363"/>
                  <a:gd name="T33" fmla="*/ 19 h 23"/>
                  <a:gd name="T34" fmla="*/ 0 w 363"/>
                  <a:gd name="T35" fmla="*/ 12 h 23"/>
                  <a:gd name="T36" fmla="*/ 0 w 363"/>
                  <a:gd name="T37" fmla="*/ 12 h 23"/>
                  <a:gd name="T38" fmla="*/ 11 w 363"/>
                  <a:gd name="T39" fmla="*/ 4 h 23"/>
                  <a:gd name="T40" fmla="*/ 17 w 363"/>
                  <a:gd name="T41" fmla="*/ 2 h 23"/>
                  <a:gd name="T42" fmla="*/ 20 w 363"/>
                  <a:gd name="T43" fmla="*/ 0 h 23"/>
                  <a:gd name="T44" fmla="*/ 20 w 363"/>
                  <a:gd name="T45" fmla="*/ 0 h 23"/>
                  <a:gd name="T46" fmla="*/ 181 w 363"/>
                  <a:gd name="T47" fmla="*/ 0 h 23"/>
                  <a:gd name="T48" fmla="*/ 181 w 363"/>
                  <a:gd name="T4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63" h="23">
                    <a:moveTo>
                      <a:pt x="181" y="0"/>
                    </a:moveTo>
                    <a:lnTo>
                      <a:pt x="181" y="0"/>
                    </a:lnTo>
                    <a:lnTo>
                      <a:pt x="262" y="0"/>
                    </a:lnTo>
                    <a:lnTo>
                      <a:pt x="340" y="0"/>
                    </a:lnTo>
                    <a:lnTo>
                      <a:pt x="340" y="0"/>
                    </a:lnTo>
                    <a:lnTo>
                      <a:pt x="346" y="2"/>
                    </a:lnTo>
                    <a:lnTo>
                      <a:pt x="352" y="6"/>
                    </a:lnTo>
                    <a:lnTo>
                      <a:pt x="363" y="12"/>
                    </a:lnTo>
                    <a:lnTo>
                      <a:pt x="363" y="12"/>
                    </a:lnTo>
                    <a:lnTo>
                      <a:pt x="352" y="19"/>
                    </a:lnTo>
                    <a:lnTo>
                      <a:pt x="346" y="21"/>
                    </a:lnTo>
                    <a:lnTo>
                      <a:pt x="340" y="23"/>
                    </a:lnTo>
                    <a:lnTo>
                      <a:pt x="340" y="23"/>
                    </a:lnTo>
                    <a:lnTo>
                      <a:pt x="20" y="23"/>
                    </a:lnTo>
                    <a:lnTo>
                      <a:pt x="20" y="23"/>
                    </a:lnTo>
                    <a:lnTo>
                      <a:pt x="17" y="21"/>
                    </a:lnTo>
                    <a:lnTo>
                      <a:pt x="11" y="19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11" y="4"/>
                    </a:lnTo>
                    <a:lnTo>
                      <a:pt x="17" y="2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181" y="0"/>
                    </a:lnTo>
                    <a:lnTo>
                      <a:pt x="18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6" name="Freeform 328"/>
              <p:cNvSpPr>
                <a:spLocks/>
              </p:cNvSpPr>
              <p:nvPr/>
            </p:nvSpPr>
            <p:spPr bwMode="auto">
              <a:xfrm>
                <a:off x="10690225" y="5335588"/>
                <a:ext cx="193675" cy="20638"/>
              </a:xfrm>
              <a:custGeom>
                <a:avLst/>
                <a:gdLst>
                  <a:gd name="T0" fmla="*/ 121 w 243"/>
                  <a:gd name="T1" fmla="*/ 26 h 26"/>
                  <a:gd name="T2" fmla="*/ 121 w 243"/>
                  <a:gd name="T3" fmla="*/ 26 h 26"/>
                  <a:gd name="T4" fmla="*/ 73 w 243"/>
                  <a:gd name="T5" fmla="*/ 26 h 26"/>
                  <a:gd name="T6" fmla="*/ 22 w 243"/>
                  <a:gd name="T7" fmla="*/ 25 h 26"/>
                  <a:gd name="T8" fmla="*/ 22 w 243"/>
                  <a:gd name="T9" fmla="*/ 25 h 26"/>
                  <a:gd name="T10" fmla="*/ 16 w 243"/>
                  <a:gd name="T11" fmla="*/ 25 h 26"/>
                  <a:gd name="T12" fmla="*/ 11 w 243"/>
                  <a:gd name="T13" fmla="*/ 21 h 26"/>
                  <a:gd name="T14" fmla="*/ 0 w 243"/>
                  <a:gd name="T15" fmla="*/ 13 h 26"/>
                  <a:gd name="T16" fmla="*/ 0 w 243"/>
                  <a:gd name="T17" fmla="*/ 13 h 26"/>
                  <a:gd name="T18" fmla="*/ 11 w 243"/>
                  <a:gd name="T19" fmla="*/ 6 h 26"/>
                  <a:gd name="T20" fmla="*/ 18 w 243"/>
                  <a:gd name="T21" fmla="*/ 2 h 26"/>
                  <a:gd name="T22" fmla="*/ 24 w 243"/>
                  <a:gd name="T23" fmla="*/ 2 h 26"/>
                  <a:gd name="T24" fmla="*/ 24 w 243"/>
                  <a:gd name="T25" fmla="*/ 2 h 26"/>
                  <a:gd name="T26" fmla="*/ 121 w 243"/>
                  <a:gd name="T27" fmla="*/ 0 h 26"/>
                  <a:gd name="T28" fmla="*/ 219 w 243"/>
                  <a:gd name="T29" fmla="*/ 2 h 26"/>
                  <a:gd name="T30" fmla="*/ 219 w 243"/>
                  <a:gd name="T31" fmla="*/ 2 h 26"/>
                  <a:gd name="T32" fmla="*/ 224 w 243"/>
                  <a:gd name="T33" fmla="*/ 2 h 26"/>
                  <a:gd name="T34" fmla="*/ 230 w 243"/>
                  <a:gd name="T35" fmla="*/ 6 h 26"/>
                  <a:gd name="T36" fmla="*/ 243 w 243"/>
                  <a:gd name="T37" fmla="*/ 13 h 26"/>
                  <a:gd name="T38" fmla="*/ 243 w 243"/>
                  <a:gd name="T39" fmla="*/ 13 h 26"/>
                  <a:gd name="T40" fmla="*/ 230 w 243"/>
                  <a:gd name="T41" fmla="*/ 21 h 26"/>
                  <a:gd name="T42" fmla="*/ 224 w 243"/>
                  <a:gd name="T43" fmla="*/ 25 h 26"/>
                  <a:gd name="T44" fmla="*/ 217 w 243"/>
                  <a:gd name="T45" fmla="*/ 25 h 26"/>
                  <a:gd name="T46" fmla="*/ 217 w 243"/>
                  <a:gd name="T47" fmla="*/ 25 h 26"/>
                  <a:gd name="T48" fmla="*/ 170 w 243"/>
                  <a:gd name="T49" fmla="*/ 26 h 26"/>
                  <a:gd name="T50" fmla="*/ 121 w 243"/>
                  <a:gd name="T51" fmla="*/ 26 h 26"/>
                  <a:gd name="T52" fmla="*/ 121 w 243"/>
                  <a:gd name="T53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43" h="26">
                    <a:moveTo>
                      <a:pt x="121" y="26"/>
                    </a:moveTo>
                    <a:lnTo>
                      <a:pt x="121" y="26"/>
                    </a:lnTo>
                    <a:lnTo>
                      <a:pt x="73" y="26"/>
                    </a:lnTo>
                    <a:lnTo>
                      <a:pt x="22" y="25"/>
                    </a:lnTo>
                    <a:lnTo>
                      <a:pt x="22" y="25"/>
                    </a:lnTo>
                    <a:lnTo>
                      <a:pt x="16" y="25"/>
                    </a:lnTo>
                    <a:lnTo>
                      <a:pt x="11" y="21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11" y="6"/>
                    </a:lnTo>
                    <a:lnTo>
                      <a:pt x="18" y="2"/>
                    </a:lnTo>
                    <a:lnTo>
                      <a:pt x="24" y="2"/>
                    </a:lnTo>
                    <a:lnTo>
                      <a:pt x="24" y="2"/>
                    </a:lnTo>
                    <a:lnTo>
                      <a:pt x="121" y="0"/>
                    </a:lnTo>
                    <a:lnTo>
                      <a:pt x="219" y="2"/>
                    </a:lnTo>
                    <a:lnTo>
                      <a:pt x="219" y="2"/>
                    </a:lnTo>
                    <a:lnTo>
                      <a:pt x="224" y="2"/>
                    </a:lnTo>
                    <a:lnTo>
                      <a:pt x="230" y="6"/>
                    </a:lnTo>
                    <a:lnTo>
                      <a:pt x="243" y="13"/>
                    </a:lnTo>
                    <a:lnTo>
                      <a:pt x="243" y="13"/>
                    </a:lnTo>
                    <a:lnTo>
                      <a:pt x="230" y="21"/>
                    </a:lnTo>
                    <a:lnTo>
                      <a:pt x="224" y="25"/>
                    </a:lnTo>
                    <a:lnTo>
                      <a:pt x="217" y="25"/>
                    </a:lnTo>
                    <a:lnTo>
                      <a:pt x="217" y="25"/>
                    </a:lnTo>
                    <a:lnTo>
                      <a:pt x="170" y="26"/>
                    </a:lnTo>
                    <a:lnTo>
                      <a:pt x="121" y="26"/>
                    </a:lnTo>
                    <a:lnTo>
                      <a:pt x="121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7" name="Freeform 329"/>
              <p:cNvSpPr>
                <a:spLocks/>
              </p:cNvSpPr>
              <p:nvPr/>
            </p:nvSpPr>
            <p:spPr bwMode="auto">
              <a:xfrm>
                <a:off x="10594975" y="5289550"/>
                <a:ext cx="192088" cy="17463"/>
              </a:xfrm>
              <a:custGeom>
                <a:avLst/>
                <a:gdLst>
                  <a:gd name="T0" fmla="*/ 120 w 241"/>
                  <a:gd name="T1" fmla="*/ 23 h 23"/>
                  <a:gd name="T2" fmla="*/ 120 w 241"/>
                  <a:gd name="T3" fmla="*/ 23 h 23"/>
                  <a:gd name="T4" fmla="*/ 69 w 241"/>
                  <a:gd name="T5" fmla="*/ 23 h 23"/>
                  <a:gd name="T6" fmla="*/ 19 w 241"/>
                  <a:gd name="T7" fmla="*/ 23 h 23"/>
                  <a:gd name="T8" fmla="*/ 19 w 241"/>
                  <a:gd name="T9" fmla="*/ 23 h 23"/>
                  <a:gd name="T10" fmla="*/ 15 w 241"/>
                  <a:gd name="T11" fmla="*/ 21 h 23"/>
                  <a:gd name="T12" fmla="*/ 9 w 241"/>
                  <a:gd name="T13" fmla="*/ 19 h 23"/>
                  <a:gd name="T14" fmla="*/ 0 w 241"/>
                  <a:gd name="T15" fmla="*/ 11 h 23"/>
                  <a:gd name="T16" fmla="*/ 0 w 241"/>
                  <a:gd name="T17" fmla="*/ 11 h 23"/>
                  <a:gd name="T18" fmla="*/ 9 w 241"/>
                  <a:gd name="T19" fmla="*/ 4 h 23"/>
                  <a:gd name="T20" fmla="*/ 15 w 241"/>
                  <a:gd name="T21" fmla="*/ 2 h 23"/>
                  <a:gd name="T22" fmla="*/ 19 w 241"/>
                  <a:gd name="T23" fmla="*/ 0 h 23"/>
                  <a:gd name="T24" fmla="*/ 19 w 241"/>
                  <a:gd name="T25" fmla="*/ 0 h 23"/>
                  <a:gd name="T26" fmla="*/ 121 w 241"/>
                  <a:gd name="T27" fmla="*/ 0 h 23"/>
                  <a:gd name="T28" fmla="*/ 223 w 241"/>
                  <a:gd name="T29" fmla="*/ 0 h 23"/>
                  <a:gd name="T30" fmla="*/ 223 w 241"/>
                  <a:gd name="T31" fmla="*/ 0 h 23"/>
                  <a:gd name="T32" fmla="*/ 226 w 241"/>
                  <a:gd name="T33" fmla="*/ 2 h 23"/>
                  <a:gd name="T34" fmla="*/ 232 w 241"/>
                  <a:gd name="T35" fmla="*/ 4 h 23"/>
                  <a:gd name="T36" fmla="*/ 241 w 241"/>
                  <a:gd name="T37" fmla="*/ 11 h 23"/>
                  <a:gd name="T38" fmla="*/ 241 w 241"/>
                  <a:gd name="T39" fmla="*/ 11 h 23"/>
                  <a:gd name="T40" fmla="*/ 232 w 241"/>
                  <a:gd name="T41" fmla="*/ 19 h 23"/>
                  <a:gd name="T42" fmla="*/ 226 w 241"/>
                  <a:gd name="T43" fmla="*/ 21 h 23"/>
                  <a:gd name="T44" fmla="*/ 223 w 241"/>
                  <a:gd name="T45" fmla="*/ 23 h 23"/>
                  <a:gd name="T46" fmla="*/ 223 w 241"/>
                  <a:gd name="T47" fmla="*/ 23 h 23"/>
                  <a:gd name="T48" fmla="*/ 170 w 241"/>
                  <a:gd name="T49" fmla="*/ 23 h 23"/>
                  <a:gd name="T50" fmla="*/ 120 w 241"/>
                  <a:gd name="T51" fmla="*/ 23 h 23"/>
                  <a:gd name="T52" fmla="*/ 120 w 241"/>
                  <a:gd name="T5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41" h="23">
                    <a:moveTo>
                      <a:pt x="120" y="23"/>
                    </a:moveTo>
                    <a:lnTo>
                      <a:pt x="120" y="23"/>
                    </a:lnTo>
                    <a:lnTo>
                      <a:pt x="69" y="23"/>
                    </a:lnTo>
                    <a:lnTo>
                      <a:pt x="19" y="23"/>
                    </a:lnTo>
                    <a:lnTo>
                      <a:pt x="19" y="23"/>
                    </a:lnTo>
                    <a:lnTo>
                      <a:pt x="15" y="21"/>
                    </a:lnTo>
                    <a:lnTo>
                      <a:pt x="9" y="19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9" y="4"/>
                    </a:lnTo>
                    <a:lnTo>
                      <a:pt x="15" y="2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21" y="0"/>
                    </a:lnTo>
                    <a:lnTo>
                      <a:pt x="223" y="0"/>
                    </a:lnTo>
                    <a:lnTo>
                      <a:pt x="223" y="0"/>
                    </a:lnTo>
                    <a:lnTo>
                      <a:pt x="226" y="2"/>
                    </a:lnTo>
                    <a:lnTo>
                      <a:pt x="232" y="4"/>
                    </a:lnTo>
                    <a:lnTo>
                      <a:pt x="241" y="11"/>
                    </a:lnTo>
                    <a:lnTo>
                      <a:pt x="241" y="11"/>
                    </a:lnTo>
                    <a:lnTo>
                      <a:pt x="232" y="19"/>
                    </a:lnTo>
                    <a:lnTo>
                      <a:pt x="226" y="21"/>
                    </a:lnTo>
                    <a:lnTo>
                      <a:pt x="223" y="23"/>
                    </a:lnTo>
                    <a:lnTo>
                      <a:pt x="223" y="23"/>
                    </a:lnTo>
                    <a:lnTo>
                      <a:pt x="170" y="23"/>
                    </a:lnTo>
                    <a:lnTo>
                      <a:pt x="120" y="23"/>
                    </a:lnTo>
                    <a:lnTo>
                      <a:pt x="120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8" name="Freeform 330"/>
              <p:cNvSpPr>
                <a:spLocks/>
              </p:cNvSpPr>
              <p:nvPr/>
            </p:nvSpPr>
            <p:spPr bwMode="auto">
              <a:xfrm>
                <a:off x="10672763" y="5383213"/>
                <a:ext cx="133350" cy="22225"/>
              </a:xfrm>
              <a:custGeom>
                <a:avLst/>
                <a:gdLst>
                  <a:gd name="T0" fmla="*/ 84 w 169"/>
                  <a:gd name="T1" fmla="*/ 26 h 28"/>
                  <a:gd name="T2" fmla="*/ 84 w 169"/>
                  <a:gd name="T3" fmla="*/ 26 h 28"/>
                  <a:gd name="T4" fmla="*/ 51 w 169"/>
                  <a:gd name="T5" fmla="*/ 28 h 28"/>
                  <a:gd name="T6" fmla="*/ 19 w 169"/>
                  <a:gd name="T7" fmla="*/ 26 h 28"/>
                  <a:gd name="T8" fmla="*/ 19 w 169"/>
                  <a:gd name="T9" fmla="*/ 26 h 28"/>
                  <a:gd name="T10" fmla="*/ 13 w 169"/>
                  <a:gd name="T11" fmla="*/ 24 h 28"/>
                  <a:gd name="T12" fmla="*/ 9 w 169"/>
                  <a:gd name="T13" fmla="*/ 23 h 28"/>
                  <a:gd name="T14" fmla="*/ 0 w 169"/>
                  <a:gd name="T15" fmla="*/ 15 h 28"/>
                  <a:gd name="T16" fmla="*/ 0 w 169"/>
                  <a:gd name="T17" fmla="*/ 15 h 28"/>
                  <a:gd name="T18" fmla="*/ 9 w 169"/>
                  <a:gd name="T19" fmla="*/ 6 h 28"/>
                  <a:gd name="T20" fmla="*/ 13 w 169"/>
                  <a:gd name="T21" fmla="*/ 2 h 28"/>
                  <a:gd name="T22" fmla="*/ 19 w 169"/>
                  <a:gd name="T23" fmla="*/ 2 h 28"/>
                  <a:gd name="T24" fmla="*/ 19 w 169"/>
                  <a:gd name="T25" fmla="*/ 2 h 28"/>
                  <a:gd name="T26" fmla="*/ 82 w 169"/>
                  <a:gd name="T27" fmla="*/ 0 h 28"/>
                  <a:gd name="T28" fmla="*/ 146 w 169"/>
                  <a:gd name="T29" fmla="*/ 2 h 28"/>
                  <a:gd name="T30" fmla="*/ 146 w 169"/>
                  <a:gd name="T31" fmla="*/ 2 h 28"/>
                  <a:gd name="T32" fmla="*/ 152 w 169"/>
                  <a:gd name="T33" fmla="*/ 2 h 28"/>
                  <a:gd name="T34" fmla="*/ 157 w 169"/>
                  <a:gd name="T35" fmla="*/ 6 h 28"/>
                  <a:gd name="T36" fmla="*/ 169 w 169"/>
                  <a:gd name="T37" fmla="*/ 13 h 28"/>
                  <a:gd name="T38" fmla="*/ 169 w 169"/>
                  <a:gd name="T39" fmla="*/ 13 h 28"/>
                  <a:gd name="T40" fmla="*/ 157 w 169"/>
                  <a:gd name="T41" fmla="*/ 21 h 28"/>
                  <a:gd name="T42" fmla="*/ 152 w 169"/>
                  <a:gd name="T43" fmla="*/ 24 h 28"/>
                  <a:gd name="T44" fmla="*/ 146 w 169"/>
                  <a:gd name="T45" fmla="*/ 26 h 28"/>
                  <a:gd name="T46" fmla="*/ 146 w 169"/>
                  <a:gd name="T47" fmla="*/ 26 h 28"/>
                  <a:gd name="T48" fmla="*/ 114 w 169"/>
                  <a:gd name="T49" fmla="*/ 28 h 28"/>
                  <a:gd name="T50" fmla="*/ 84 w 169"/>
                  <a:gd name="T51" fmla="*/ 26 h 28"/>
                  <a:gd name="T52" fmla="*/ 84 w 169"/>
                  <a:gd name="T53" fmla="*/ 2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69" h="28">
                    <a:moveTo>
                      <a:pt x="84" y="26"/>
                    </a:moveTo>
                    <a:lnTo>
                      <a:pt x="84" y="26"/>
                    </a:lnTo>
                    <a:lnTo>
                      <a:pt x="51" y="28"/>
                    </a:lnTo>
                    <a:lnTo>
                      <a:pt x="19" y="26"/>
                    </a:lnTo>
                    <a:lnTo>
                      <a:pt x="19" y="26"/>
                    </a:lnTo>
                    <a:lnTo>
                      <a:pt x="13" y="24"/>
                    </a:lnTo>
                    <a:lnTo>
                      <a:pt x="9" y="23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9" y="6"/>
                    </a:lnTo>
                    <a:lnTo>
                      <a:pt x="13" y="2"/>
                    </a:lnTo>
                    <a:lnTo>
                      <a:pt x="19" y="2"/>
                    </a:lnTo>
                    <a:lnTo>
                      <a:pt x="19" y="2"/>
                    </a:lnTo>
                    <a:lnTo>
                      <a:pt x="82" y="0"/>
                    </a:lnTo>
                    <a:lnTo>
                      <a:pt x="146" y="2"/>
                    </a:lnTo>
                    <a:lnTo>
                      <a:pt x="146" y="2"/>
                    </a:lnTo>
                    <a:lnTo>
                      <a:pt x="152" y="2"/>
                    </a:lnTo>
                    <a:lnTo>
                      <a:pt x="157" y="6"/>
                    </a:lnTo>
                    <a:lnTo>
                      <a:pt x="169" y="13"/>
                    </a:lnTo>
                    <a:lnTo>
                      <a:pt x="169" y="13"/>
                    </a:lnTo>
                    <a:lnTo>
                      <a:pt x="157" y="21"/>
                    </a:lnTo>
                    <a:lnTo>
                      <a:pt x="152" y="24"/>
                    </a:lnTo>
                    <a:lnTo>
                      <a:pt x="146" y="26"/>
                    </a:lnTo>
                    <a:lnTo>
                      <a:pt x="146" y="26"/>
                    </a:lnTo>
                    <a:lnTo>
                      <a:pt x="114" y="28"/>
                    </a:lnTo>
                    <a:lnTo>
                      <a:pt x="84" y="26"/>
                    </a:lnTo>
                    <a:lnTo>
                      <a:pt x="84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9" name="Freeform 331"/>
              <p:cNvSpPr>
                <a:spLocks/>
              </p:cNvSpPr>
              <p:nvPr/>
            </p:nvSpPr>
            <p:spPr bwMode="auto">
              <a:xfrm>
                <a:off x="10596563" y="5480050"/>
                <a:ext cx="74613" cy="20638"/>
              </a:xfrm>
              <a:custGeom>
                <a:avLst/>
                <a:gdLst>
                  <a:gd name="T0" fmla="*/ 46 w 93"/>
                  <a:gd name="T1" fmla="*/ 24 h 26"/>
                  <a:gd name="T2" fmla="*/ 46 w 93"/>
                  <a:gd name="T3" fmla="*/ 24 h 26"/>
                  <a:gd name="T4" fmla="*/ 28 w 93"/>
                  <a:gd name="T5" fmla="*/ 24 h 26"/>
                  <a:gd name="T6" fmla="*/ 9 w 93"/>
                  <a:gd name="T7" fmla="*/ 24 h 26"/>
                  <a:gd name="T8" fmla="*/ 9 w 93"/>
                  <a:gd name="T9" fmla="*/ 24 h 26"/>
                  <a:gd name="T10" fmla="*/ 7 w 93"/>
                  <a:gd name="T11" fmla="*/ 22 h 26"/>
                  <a:gd name="T12" fmla="*/ 3 w 93"/>
                  <a:gd name="T13" fmla="*/ 20 h 26"/>
                  <a:gd name="T14" fmla="*/ 0 w 93"/>
                  <a:gd name="T15" fmla="*/ 17 h 26"/>
                  <a:gd name="T16" fmla="*/ 0 w 93"/>
                  <a:gd name="T17" fmla="*/ 13 h 26"/>
                  <a:gd name="T18" fmla="*/ 0 w 93"/>
                  <a:gd name="T19" fmla="*/ 13 h 26"/>
                  <a:gd name="T20" fmla="*/ 0 w 93"/>
                  <a:gd name="T21" fmla="*/ 9 h 26"/>
                  <a:gd name="T22" fmla="*/ 3 w 93"/>
                  <a:gd name="T23" fmla="*/ 5 h 26"/>
                  <a:gd name="T24" fmla="*/ 5 w 93"/>
                  <a:gd name="T25" fmla="*/ 2 h 26"/>
                  <a:gd name="T26" fmla="*/ 9 w 93"/>
                  <a:gd name="T27" fmla="*/ 2 h 26"/>
                  <a:gd name="T28" fmla="*/ 9 w 93"/>
                  <a:gd name="T29" fmla="*/ 2 h 26"/>
                  <a:gd name="T30" fmla="*/ 45 w 93"/>
                  <a:gd name="T31" fmla="*/ 0 h 26"/>
                  <a:gd name="T32" fmla="*/ 82 w 93"/>
                  <a:gd name="T33" fmla="*/ 2 h 26"/>
                  <a:gd name="T34" fmla="*/ 82 w 93"/>
                  <a:gd name="T35" fmla="*/ 2 h 26"/>
                  <a:gd name="T36" fmla="*/ 86 w 93"/>
                  <a:gd name="T37" fmla="*/ 2 h 26"/>
                  <a:gd name="T38" fmla="*/ 88 w 93"/>
                  <a:gd name="T39" fmla="*/ 5 h 26"/>
                  <a:gd name="T40" fmla="*/ 93 w 93"/>
                  <a:gd name="T41" fmla="*/ 13 h 26"/>
                  <a:gd name="T42" fmla="*/ 93 w 93"/>
                  <a:gd name="T43" fmla="*/ 13 h 26"/>
                  <a:gd name="T44" fmla="*/ 88 w 93"/>
                  <a:gd name="T45" fmla="*/ 19 h 26"/>
                  <a:gd name="T46" fmla="*/ 84 w 93"/>
                  <a:gd name="T47" fmla="*/ 22 h 26"/>
                  <a:gd name="T48" fmla="*/ 80 w 93"/>
                  <a:gd name="T49" fmla="*/ 24 h 26"/>
                  <a:gd name="T50" fmla="*/ 80 w 93"/>
                  <a:gd name="T51" fmla="*/ 24 h 26"/>
                  <a:gd name="T52" fmla="*/ 63 w 93"/>
                  <a:gd name="T53" fmla="*/ 26 h 26"/>
                  <a:gd name="T54" fmla="*/ 46 w 93"/>
                  <a:gd name="T55" fmla="*/ 24 h 26"/>
                  <a:gd name="T56" fmla="*/ 46 w 93"/>
                  <a:gd name="T57" fmla="*/ 24 h 26"/>
                  <a:gd name="T58" fmla="*/ 46 w 93"/>
                  <a:gd name="T59" fmla="*/ 24 h 26"/>
                  <a:gd name="T60" fmla="*/ 46 w 93"/>
                  <a:gd name="T61" fmla="*/ 2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93" h="26">
                    <a:moveTo>
                      <a:pt x="46" y="24"/>
                    </a:moveTo>
                    <a:lnTo>
                      <a:pt x="46" y="24"/>
                    </a:lnTo>
                    <a:lnTo>
                      <a:pt x="28" y="24"/>
                    </a:lnTo>
                    <a:lnTo>
                      <a:pt x="9" y="24"/>
                    </a:lnTo>
                    <a:lnTo>
                      <a:pt x="9" y="24"/>
                    </a:lnTo>
                    <a:lnTo>
                      <a:pt x="7" y="22"/>
                    </a:lnTo>
                    <a:lnTo>
                      <a:pt x="3" y="20"/>
                    </a:lnTo>
                    <a:lnTo>
                      <a:pt x="0" y="17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0" y="9"/>
                    </a:lnTo>
                    <a:lnTo>
                      <a:pt x="3" y="5"/>
                    </a:lnTo>
                    <a:lnTo>
                      <a:pt x="5" y="2"/>
                    </a:lnTo>
                    <a:lnTo>
                      <a:pt x="9" y="2"/>
                    </a:lnTo>
                    <a:lnTo>
                      <a:pt x="9" y="2"/>
                    </a:lnTo>
                    <a:lnTo>
                      <a:pt x="45" y="0"/>
                    </a:lnTo>
                    <a:lnTo>
                      <a:pt x="82" y="2"/>
                    </a:lnTo>
                    <a:lnTo>
                      <a:pt x="82" y="2"/>
                    </a:lnTo>
                    <a:lnTo>
                      <a:pt x="86" y="2"/>
                    </a:lnTo>
                    <a:lnTo>
                      <a:pt x="88" y="5"/>
                    </a:lnTo>
                    <a:lnTo>
                      <a:pt x="93" y="13"/>
                    </a:lnTo>
                    <a:lnTo>
                      <a:pt x="93" y="13"/>
                    </a:lnTo>
                    <a:lnTo>
                      <a:pt x="88" y="19"/>
                    </a:lnTo>
                    <a:lnTo>
                      <a:pt x="84" y="22"/>
                    </a:lnTo>
                    <a:lnTo>
                      <a:pt x="80" y="24"/>
                    </a:lnTo>
                    <a:lnTo>
                      <a:pt x="80" y="24"/>
                    </a:lnTo>
                    <a:lnTo>
                      <a:pt x="63" y="26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46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0" name="Freeform 332"/>
              <p:cNvSpPr>
                <a:spLocks/>
              </p:cNvSpPr>
              <p:nvPr/>
            </p:nvSpPr>
            <p:spPr bwMode="auto">
              <a:xfrm>
                <a:off x="10815638" y="5289550"/>
                <a:ext cx="68263" cy="17463"/>
              </a:xfrm>
              <a:custGeom>
                <a:avLst/>
                <a:gdLst>
                  <a:gd name="T0" fmla="*/ 41 w 86"/>
                  <a:gd name="T1" fmla="*/ 23 h 23"/>
                  <a:gd name="T2" fmla="*/ 41 w 86"/>
                  <a:gd name="T3" fmla="*/ 23 h 23"/>
                  <a:gd name="T4" fmla="*/ 26 w 86"/>
                  <a:gd name="T5" fmla="*/ 23 h 23"/>
                  <a:gd name="T6" fmla="*/ 11 w 86"/>
                  <a:gd name="T7" fmla="*/ 23 h 23"/>
                  <a:gd name="T8" fmla="*/ 11 w 86"/>
                  <a:gd name="T9" fmla="*/ 23 h 23"/>
                  <a:gd name="T10" fmla="*/ 9 w 86"/>
                  <a:gd name="T11" fmla="*/ 21 h 23"/>
                  <a:gd name="T12" fmla="*/ 5 w 86"/>
                  <a:gd name="T13" fmla="*/ 17 h 23"/>
                  <a:gd name="T14" fmla="*/ 0 w 86"/>
                  <a:gd name="T15" fmla="*/ 11 h 23"/>
                  <a:gd name="T16" fmla="*/ 0 w 86"/>
                  <a:gd name="T17" fmla="*/ 11 h 23"/>
                  <a:gd name="T18" fmla="*/ 5 w 86"/>
                  <a:gd name="T19" fmla="*/ 4 h 23"/>
                  <a:gd name="T20" fmla="*/ 9 w 86"/>
                  <a:gd name="T21" fmla="*/ 2 h 23"/>
                  <a:gd name="T22" fmla="*/ 11 w 86"/>
                  <a:gd name="T23" fmla="*/ 0 h 23"/>
                  <a:gd name="T24" fmla="*/ 11 w 86"/>
                  <a:gd name="T25" fmla="*/ 0 h 23"/>
                  <a:gd name="T26" fmla="*/ 43 w 86"/>
                  <a:gd name="T27" fmla="*/ 0 h 23"/>
                  <a:gd name="T28" fmla="*/ 73 w 86"/>
                  <a:gd name="T29" fmla="*/ 0 h 23"/>
                  <a:gd name="T30" fmla="*/ 73 w 86"/>
                  <a:gd name="T31" fmla="*/ 0 h 23"/>
                  <a:gd name="T32" fmla="*/ 77 w 86"/>
                  <a:gd name="T33" fmla="*/ 2 h 23"/>
                  <a:gd name="T34" fmla="*/ 78 w 86"/>
                  <a:gd name="T35" fmla="*/ 4 h 23"/>
                  <a:gd name="T36" fmla="*/ 86 w 86"/>
                  <a:gd name="T37" fmla="*/ 11 h 23"/>
                  <a:gd name="T38" fmla="*/ 86 w 86"/>
                  <a:gd name="T39" fmla="*/ 11 h 23"/>
                  <a:gd name="T40" fmla="*/ 80 w 86"/>
                  <a:gd name="T41" fmla="*/ 17 h 23"/>
                  <a:gd name="T42" fmla="*/ 77 w 86"/>
                  <a:gd name="T43" fmla="*/ 21 h 23"/>
                  <a:gd name="T44" fmla="*/ 73 w 86"/>
                  <a:gd name="T45" fmla="*/ 23 h 23"/>
                  <a:gd name="T46" fmla="*/ 73 w 86"/>
                  <a:gd name="T47" fmla="*/ 23 h 23"/>
                  <a:gd name="T48" fmla="*/ 58 w 86"/>
                  <a:gd name="T49" fmla="*/ 23 h 23"/>
                  <a:gd name="T50" fmla="*/ 41 w 86"/>
                  <a:gd name="T51" fmla="*/ 23 h 23"/>
                  <a:gd name="T52" fmla="*/ 41 w 86"/>
                  <a:gd name="T5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6" h="23">
                    <a:moveTo>
                      <a:pt x="41" y="23"/>
                    </a:moveTo>
                    <a:lnTo>
                      <a:pt x="41" y="23"/>
                    </a:lnTo>
                    <a:lnTo>
                      <a:pt x="26" y="23"/>
                    </a:lnTo>
                    <a:lnTo>
                      <a:pt x="11" y="23"/>
                    </a:lnTo>
                    <a:lnTo>
                      <a:pt x="11" y="23"/>
                    </a:lnTo>
                    <a:lnTo>
                      <a:pt x="9" y="21"/>
                    </a:lnTo>
                    <a:lnTo>
                      <a:pt x="5" y="17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5" y="4"/>
                    </a:lnTo>
                    <a:lnTo>
                      <a:pt x="9" y="2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43" y="0"/>
                    </a:lnTo>
                    <a:lnTo>
                      <a:pt x="73" y="0"/>
                    </a:lnTo>
                    <a:lnTo>
                      <a:pt x="73" y="0"/>
                    </a:lnTo>
                    <a:lnTo>
                      <a:pt x="77" y="2"/>
                    </a:lnTo>
                    <a:lnTo>
                      <a:pt x="78" y="4"/>
                    </a:lnTo>
                    <a:lnTo>
                      <a:pt x="86" y="11"/>
                    </a:lnTo>
                    <a:lnTo>
                      <a:pt x="86" y="11"/>
                    </a:lnTo>
                    <a:lnTo>
                      <a:pt x="80" y="17"/>
                    </a:lnTo>
                    <a:lnTo>
                      <a:pt x="77" y="21"/>
                    </a:lnTo>
                    <a:lnTo>
                      <a:pt x="73" y="23"/>
                    </a:lnTo>
                    <a:lnTo>
                      <a:pt x="73" y="23"/>
                    </a:lnTo>
                    <a:lnTo>
                      <a:pt x="58" y="23"/>
                    </a:lnTo>
                    <a:lnTo>
                      <a:pt x="41" y="23"/>
                    </a:lnTo>
                    <a:lnTo>
                      <a:pt x="41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1" name="Freeform 333"/>
              <p:cNvSpPr>
                <a:spLocks/>
              </p:cNvSpPr>
              <p:nvPr/>
            </p:nvSpPr>
            <p:spPr bwMode="auto">
              <a:xfrm>
                <a:off x="10594975" y="5335588"/>
                <a:ext cx="66675" cy="19050"/>
              </a:xfrm>
              <a:custGeom>
                <a:avLst/>
                <a:gdLst>
                  <a:gd name="T0" fmla="*/ 43 w 82"/>
                  <a:gd name="T1" fmla="*/ 2 h 25"/>
                  <a:gd name="T2" fmla="*/ 43 w 82"/>
                  <a:gd name="T3" fmla="*/ 2 h 25"/>
                  <a:gd name="T4" fmla="*/ 56 w 82"/>
                  <a:gd name="T5" fmla="*/ 0 h 25"/>
                  <a:gd name="T6" fmla="*/ 69 w 82"/>
                  <a:gd name="T7" fmla="*/ 2 h 25"/>
                  <a:gd name="T8" fmla="*/ 69 w 82"/>
                  <a:gd name="T9" fmla="*/ 2 h 25"/>
                  <a:gd name="T10" fmla="*/ 73 w 82"/>
                  <a:gd name="T11" fmla="*/ 4 h 25"/>
                  <a:gd name="T12" fmla="*/ 77 w 82"/>
                  <a:gd name="T13" fmla="*/ 8 h 25"/>
                  <a:gd name="T14" fmla="*/ 82 w 82"/>
                  <a:gd name="T15" fmla="*/ 13 h 25"/>
                  <a:gd name="T16" fmla="*/ 82 w 82"/>
                  <a:gd name="T17" fmla="*/ 13 h 25"/>
                  <a:gd name="T18" fmla="*/ 77 w 82"/>
                  <a:gd name="T19" fmla="*/ 21 h 25"/>
                  <a:gd name="T20" fmla="*/ 75 w 82"/>
                  <a:gd name="T21" fmla="*/ 23 h 25"/>
                  <a:gd name="T22" fmla="*/ 71 w 82"/>
                  <a:gd name="T23" fmla="*/ 25 h 25"/>
                  <a:gd name="T24" fmla="*/ 71 w 82"/>
                  <a:gd name="T25" fmla="*/ 25 h 25"/>
                  <a:gd name="T26" fmla="*/ 41 w 82"/>
                  <a:gd name="T27" fmla="*/ 25 h 25"/>
                  <a:gd name="T28" fmla="*/ 13 w 82"/>
                  <a:gd name="T29" fmla="*/ 25 h 25"/>
                  <a:gd name="T30" fmla="*/ 13 w 82"/>
                  <a:gd name="T31" fmla="*/ 25 h 25"/>
                  <a:gd name="T32" fmla="*/ 9 w 82"/>
                  <a:gd name="T33" fmla="*/ 23 h 25"/>
                  <a:gd name="T34" fmla="*/ 5 w 82"/>
                  <a:gd name="T35" fmla="*/ 21 h 25"/>
                  <a:gd name="T36" fmla="*/ 0 w 82"/>
                  <a:gd name="T37" fmla="*/ 13 h 25"/>
                  <a:gd name="T38" fmla="*/ 0 w 82"/>
                  <a:gd name="T39" fmla="*/ 13 h 25"/>
                  <a:gd name="T40" fmla="*/ 7 w 82"/>
                  <a:gd name="T41" fmla="*/ 8 h 25"/>
                  <a:gd name="T42" fmla="*/ 9 w 82"/>
                  <a:gd name="T43" fmla="*/ 4 h 25"/>
                  <a:gd name="T44" fmla="*/ 13 w 82"/>
                  <a:gd name="T45" fmla="*/ 2 h 25"/>
                  <a:gd name="T46" fmla="*/ 13 w 82"/>
                  <a:gd name="T47" fmla="*/ 2 h 25"/>
                  <a:gd name="T48" fmla="*/ 28 w 82"/>
                  <a:gd name="T49" fmla="*/ 0 h 25"/>
                  <a:gd name="T50" fmla="*/ 43 w 82"/>
                  <a:gd name="T51" fmla="*/ 2 h 25"/>
                  <a:gd name="T52" fmla="*/ 43 w 82"/>
                  <a:gd name="T53" fmla="*/ 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2" h="25">
                    <a:moveTo>
                      <a:pt x="43" y="2"/>
                    </a:moveTo>
                    <a:lnTo>
                      <a:pt x="43" y="2"/>
                    </a:lnTo>
                    <a:lnTo>
                      <a:pt x="56" y="0"/>
                    </a:lnTo>
                    <a:lnTo>
                      <a:pt x="69" y="2"/>
                    </a:lnTo>
                    <a:lnTo>
                      <a:pt x="69" y="2"/>
                    </a:lnTo>
                    <a:lnTo>
                      <a:pt x="73" y="4"/>
                    </a:lnTo>
                    <a:lnTo>
                      <a:pt x="77" y="8"/>
                    </a:lnTo>
                    <a:lnTo>
                      <a:pt x="82" y="13"/>
                    </a:lnTo>
                    <a:lnTo>
                      <a:pt x="82" y="13"/>
                    </a:lnTo>
                    <a:lnTo>
                      <a:pt x="77" y="21"/>
                    </a:lnTo>
                    <a:lnTo>
                      <a:pt x="75" y="23"/>
                    </a:lnTo>
                    <a:lnTo>
                      <a:pt x="71" y="25"/>
                    </a:lnTo>
                    <a:lnTo>
                      <a:pt x="71" y="25"/>
                    </a:lnTo>
                    <a:lnTo>
                      <a:pt x="41" y="25"/>
                    </a:lnTo>
                    <a:lnTo>
                      <a:pt x="13" y="25"/>
                    </a:lnTo>
                    <a:lnTo>
                      <a:pt x="13" y="25"/>
                    </a:lnTo>
                    <a:lnTo>
                      <a:pt x="9" y="23"/>
                    </a:lnTo>
                    <a:lnTo>
                      <a:pt x="5" y="21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7" y="8"/>
                    </a:lnTo>
                    <a:lnTo>
                      <a:pt x="9" y="4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28" y="0"/>
                    </a:lnTo>
                    <a:lnTo>
                      <a:pt x="43" y="2"/>
                    </a:lnTo>
                    <a:lnTo>
                      <a:pt x="43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2" name="Freeform 334"/>
              <p:cNvSpPr>
                <a:spLocks/>
              </p:cNvSpPr>
              <p:nvPr/>
            </p:nvSpPr>
            <p:spPr bwMode="auto">
              <a:xfrm>
                <a:off x="10594975" y="5383213"/>
                <a:ext cx="47625" cy="22225"/>
              </a:xfrm>
              <a:custGeom>
                <a:avLst/>
                <a:gdLst>
                  <a:gd name="T0" fmla="*/ 30 w 60"/>
                  <a:gd name="T1" fmla="*/ 0 h 28"/>
                  <a:gd name="T2" fmla="*/ 30 w 60"/>
                  <a:gd name="T3" fmla="*/ 0 h 28"/>
                  <a:gd name="T4" fmla="*/ 37 w 60"/>
                  <a:gd name="T5" fmla="*/ 0 h 28"/>
                  <a:gd name="T6" fmla="*/ 45 w 60"/>
                  <a:gd name="T7" fmla="*/ 2 h 28"/>
                  <a:gd name="T8" fmla="*/ 45 w 60"/>
                  <a:gd name="T9" fmla="*/ 2 h 28"/>
                  <a:gd name="T10" fmla="*/ 52 w 60"/>
                  <a:gd name="T11" fmla="*/ 8 h 28"/>
                  <a:gd name="T12" fmla="*/ 60 w 60"/>
                  <a:gd name="T13" fmla="*/ 13 h 28"/>
                  <a:gd name="T14" fmla="*/ 60 w 60"/>
                  <a:gd name="T15" fmla="*/ 13 h 28"/>
                  <a:gd name="T16" fmla="*/ 52 w 60"/>
                  <a:gd name="T17" fmla="*/ 21 h 28"/>
                  <a:gd name="T18" fmla="*/ 48 w 60"/>
                  <a:gd name="T19" fmla="*/ 24 h 28"/>
                  <a:gd name="T20" fmla="*/ 43 w 60"/>
                  <a:gd name="T21" fmla="*/ 26 h 28"/>
                  <a:gd name="T22" fmla="*/ 43 w 60"/>
                  <a:gd name="T23" fmla="*/ 26 h 28"/>
                  <a:gd name="T24" fmla="*/ 30 w 60"/>
                  <a:gd name="T25" fmla="*/ 28 h 28"/>
                  <a:gd name="T26" fmla="*/ 17 w 60"/>
                  <a:gd name="T27" fmla="*/ 26 h 28"/>
                  <a:gd name="T28" fmla="*/ 17 w 60"/>
                  <a:gd name="T29" fmla="*/ 26 h 28"/>
                  <a:gd name="T30" fmla="*/ 13 w 60"/>
                  <a:gd name="T31" fmla="*/ 24 h 28"/>
                  <a:gd name="T32" fmla="*/ 7 w 60"/>
                  <a:gd name="T33" fmla="*/ 21 h 28"/>
                  <a:gd name="T34" fmla="*/ 0 w 60"/>
                  <a:gd name="T35" fmla="*/ 15 h 28"/>
                  <a:gd name="T36" fmla="*/ 0 w 60"/>
                  <a:gd name="T37" fmla="*/ 15 h 28"/>
                  <a:gd name="T38" fmla="*/ 9 w 60"/>
                  <a:gd name="T39" fmla="*/ 8 h 28"/>
                  <a:gd name="T40" fmla="*/ 17 w 60"/>
                  <a:gd name="T41" fmla="*/ 0 h 28"/>
                  <a:gd name="T42" fmla="*/ 17 w 60"/>
                  <a:gd name="T43" fmla="*/ 0 h 28"/>
                  <a:gd name="T44" fmla="*/ 24 w 60"/>
                  <a:gd name="T45" fmla="*/ 0 h 28"/>
                  <a:gd name="T46" fmla="*/ 30 w 60"/>
                  <a:gd name="T47" fmla="*/ 0 h 28"/>
                  <a:gd name="T48" fmla="*/ 30 w 60"/>
                  <a:gd name="T4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0" h="28">
                    <a:moveTo>
                      <a:pt x="30" y="0"/>
                    </a:moveTo>
                    <a:lnTo>
                      <a:pt x="30" y="0"/>
                    </a:lnTo>
                    <a:lnTo>
                      <a:pt x="37" y="0"/>
                    </a:lnTo>
                    <a:lnTo>
                      <a:pt x="45" y="2"/>
                    </a:lnTo>
                    <a:lnTo>
                      <a:pt x="45" y="2"/>
                    </a:lnTo>
                    <a:lnTo>
                      <a:pt x="52" y="8"/>
                    </a:lnTo>
                    <a:lnTo>
                      <a:pt x="60" y="13"/>
                    </a:lnTo>
                    <a:lnTo>
                      <a:pt x="60" y="13"/>
                    </a:lnTo>
                    <a:lnTo>
                      <a:pt x="52" y="21"/>
                    </a:lnTo>
                    <a:lnTo>
                      <a:pt x="48" y="24"/>
                    </a:lnTo>
                    <a:lnTo>
                      <a:pt x="43" y="26"/>
                    </a:lnTo>
                    <a:lnTo>
                      <a:pt x="43" y="26"/>
                    </a:lnTo>
                    <a:lnTo>
                      <a:pt x="30" y="28"/>
                    </a:lnTo>
                    <a:lnTo>
                      <a:pt x="17" y="26"/>
                    </a:lnTo>
                    <a:lnTo>
                      <a:pt x="17" y="26"/>
                    </a:lnTo>
                    <a:lnTo>
                      <a:pt x="13" y="24"/>
                    </a:lnTo>
                    <a:lnTo>
                      <a:pt x="7" y="21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9" y="8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24" y="0"/>
                    </a:lnTo>
                    <a:lnTo>
                      <a:pt x="30" y="0"/>
                    </a:lnTo>
                    <a:lnTo>
                      <a:pt x="3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3" name="Freeform 335"/>
              <p:cNvSpPr>
                <a:spLocks/>
              </p:cNvSpPr>
              <p:nvPr/>
            </p:nvSpPr>
            <p:spPr bwMode="auto">
              <a:xfrm>
                <a:off x="10836275" y="5383213"/>
                <a:ext cx="47625" cy="22225"/>
              </a:xfrm>
              <a:custGeom>
                <a:avLst/>
                <a:gdLst>
                  <a:gd name="T0" fmla="*/ 30 w 60"/>
                  <a:gd name="T1" fmla="*/ 0 h 28"/>
                  <a:gd name="T2" fmla="*/ 30 w 60"/>
                  <a:gd name="T3" fmla="*/ 0 h 28"/>
                  <a:gd name="T4" fmla="*/ 34 w 60"/>
                  <a:gd name="T5" fmla="*/ 0 h 28"/>
                  <a:gd name="T6" fmla="*/ 39 w 60"/>
                  <a:gd name="T7" fmla="*/ 0 h 28"/>
                  <a:gd name="T8" fmla="*/ 39 w 60"/>
                  <a:gd name="T9" fmla="*/ 0 h 28"/>
                  <a:gd name="T10" fmla="*/ 60 w 60"/>
                  <a:gd name="T11" fmla="*/ 15 h 28"/>
                  <a:gd name="T12" fmla="*/ 60 w 60"/>
                  <a:gd name="T13" fmla="*/ 15 h 28"/>
                  <a:gd name="T14" fmla="*/ 51 w 60"/>
                  <a:gd name="T15" fmla="*/ 21 h 28"/>
                  <a:gd name="T16" fmla="*/ 39 w 60"/>
                  <a:gd name="T17" fmla="*/ 26 h 28"/>
                  <a:gd name="T18" fmla="*/ 39 w 60"/>
                  <a:gd name="T19" fmla="*/ 26 h 28"/>
                  <a:gd name="T20" fmla="*/ 28 w 60"/>
                  <a:gd name="T21" fmla="*/ 28 h 28"/>
                  <a:gd name="T22" fmla="*/ 17 w 60"/>
                  <a:gd name="T23" fmla="*/ 26 h 28"/>
                  <a:gd name="T24" fmla="*/ 17 w 60"/>
                  <a:gd name="T25" fmla="*/ 26 h 28"/>
                  <a:gd name="T26" fmla="*/ 13 w 60"/>
                  <a:gd name="T27" fmla="*/ 24 h 28"/>
                  <a:gd name="T28" fmla="*/ 7 w 60"/>
                  <a:gd name="T29" fmla="*/ 21 h 28"/>
                  <a:gd name="T30" fmla="*/ 0 w 60"/>
                  <a:gd name="T31" fmla="*/ 15 h 28"/>
                  <a:gd name="T32" fmla="*/ 0 w 60"/>
                  <a:gd name="T33" fmla="*/ 15 h 28"/>
                  <a:gd name="T34" fmla="*/ 9 w 60"/>
                  <a:gd name="T35" fmla="*/ 8 h 28"/>
                  <a:gd name="T36" fmla="*/ 19 w 60"/>
                  <a:gd name="T37" fmla="*/ 0 h 28"/>
                  <a:gd name="T38" fmla="*/ 19 w 60"/>
                  <a:gd name="T39" fmla="*/ 0 h 28"/>
                  <a:gd name="T40" fmla="*/ 24 w 60"/>
                  <a:gd name="T41" fmla="*/ 0 h 28"/>
                  <a:gd name="T42" fmla="*/ 30 w 60"/>
                  <a:gd name="T43" fmla="*/ 0 h 28"/>
                  <a:gd name="T44" fmla="*/ 30 w 60"/>
                  <a:gd name="T45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0" h="28">
                    <a:moveTo>
                      <a:pt x="30" y="0"/>
                    </a:moveTo>
                    <a:lnTo>
                      <a:pt x="30" y="0"/>
                    </a:lnTo>
                    <a:lnTo>
                      <a:pt x="34" y="0"/>
                    </a:lnTo>
                    <a:lnTo>
                      <a:pt x="39" y="0"/>
                    </a:lnTo>
                    <a:lnTo>
                      <a:pt x="39" y="0"/>
                    </a:lnTo>
                    <a:lnTo>
                      <a:pt x="60" y="15"/>
                    </a:lnTo>
                    <a:lnTo>
                      <a:pt x="60" y="15"/>
                    </a:lnTo>
                    <a:lnTo>
                      <a:pt x="51" y="21"/>
                    </a:lnTo>
                    <a:lnTo>
                      <a:pt x="39" y="26"/>
                    </a:lnTo>
                    <a:lnTo>
                      <a:pt x="39" y="26"/>
                    </a:lnTo>
                    <a:lnTo>
                      <a:pt x="28" y="28"/>
                    </a:lnTo>
                    <a:lnTo>
                      <a:pt x="17" y="26"/>
                    </a:lnTo>
                    <a:lnTo>
                      <a:pt x="17" y="26"/>
                    </a:lnTo>
                    <a:lnTo>
                      <a:pt x="13" y="24"/>
                    </a:lnTo>
                    <a:lnTo>
                      <a:pt x="7" y="21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9" y="8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24" y="0"/>
                    </a:lnTo>
                    <a:lnTo>
                      <a:pt x="30" y="0"/>
                    </a:lnTo>
                    <a:lnTo>
                      <a:pt x="3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4" name="Freeform 336"/>
              <p:cNvSpPr>
                <a:spLocks/>
              </p:cNvSpPr>
              <p:nvPr/>
            </p:nvSpPr>
            <p:spPr bwMode="auto">
              <a:xfrm>
                <a:off x="10701338" y="5481638"/>
                <a:ext cx="28575" cy="23813"/>
              </a:xfrm>
              <a:custGeom>
                <a:avLst/>
                <a:gdLst>
                  <a:gd name="T0" fmla="*/ 17 w 35"/>
                  <a:gd name="T1" fmla="*/ 30 h 30"/>
                  <a:gd name="T2" fmla="*/ 17 w 35"/>
                  <a:gd name="T3" fmla="*/ 30 h 30"/>
                  <a:gd name="T4" fmla="*/ 0 w 35"/>
                  <a:gd name="T5" fmla="*/ 11 h 30"/>
                  <a:gd name="T6" fmla="*/ 0 w 35"/>
                  <a:gd name="T7" fmla="*/ 11 h 30"/>
                  <a:gd name="T8" fmla="*/ 9 w 35"/>
                  <a:gd name="T9" fmla="*/ 3 h 30"/>
                  <a:gd name="T10" fmla="*/ 13 w 35"/>
                  <a:gd name="T11" fmla="*/ 0 h 30"/>
                  <a:gd name="T12" fmla="*/ 17 w 35"/>
                  <a:gd name="T13" fmla="*/ 0 h 30"/>
                  <a:gd name="T14" fmla="*/ 17 w 35"/>
                  <a:gd name="T15" fmla="*/ 0 h 30"/>
                  <a:gd name="T16" fmla="*/ 22 w 35"/>
                  <a:gd name="T17" fmla="*/ 0 h 30"/>
                  <a:gd name="T18" fmla="*/ 26 w 35"/>
                  <a:gd name="T19" fmla="*/ 3 h 30"/>
                  <a:gd name="T20" fmla="*/ 35 w 35"/>
                  <a:gd name="T21" fmla="*/ 11 h 30"/>
                  <a:gd name="T22" fmla="*/ 35 w 35"/>
                  <a:gd name="T23" fmla="*/ 11 h 30"/>
                  <a:gd name="T24" fmla="*/ 17 w 35"/>
                  <a:gd name="T25" fmla="*/ 30 h 30"/>
                  <a:gd name="T26" fmla="*/ 17 w 35"/>
                  <a:gd name="T27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30">
                    <a:moveTo>
                      <a:pt x="17" y="30"/>
                    </a:moveTo>
                    <a:lnTo>
                      <a:pt x="17" y="30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9" y="3"/>
                    </a:lnTo>
                    <a:lnTo>
                      <a:pt x="13" y="0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22" y="0"/>
                    </a:lnTo>
                    <a:lnTo>
                      <a:pt x="26" y="3"/>
                    </a:lnTo>
                    <a:lnTo>
                      <a:pt x="35" y="11"/>
                    </a:lnTo>
                    <a:lnTo>
                      <a:pt x="35" y="11"/>
                    </a:lnTo>
                    <a:lnTo>
                      <a:pt x="17" y="30"/>
                    </a:lnTo>
                    <a:lnTo>
                      <a:pt x="17" y="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</p:grpSp>
      </p:grpSp>
      <p:sp>
        <p:nvSpPr>
          <p:cNvPr id="28" name="TextBox 27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2224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366564" y="409904"/>
            <a:ext cx="9544559" cy="657340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/>
              <a:t>ВОЗНИКНОВЕНИЕ БЮДЖЕТНОГО ОБЯЗАТЕЛЬСТВА</a:t>
            </a:r>
          </a:p>
        </p:txBody>
      </p:sp>
      <p:grpSp>
        <p:nvGrpSpPr>
          <p:cNvPr id="10" name="Группа 9"/>
          <p:cNvGrpSpPr/>
          <p:nvPr/>
        </p:nvGrpSpPr>
        <p:grpSpPr>
          <a:xfrm>
            <a:off x="0" y="1317488"/>
            <a:ext cx="12192000" cy="1662413"/>
            <a:chOff x="0" y="2793296"/>
            <a:chExt cx="12192000" cy="1662413"/>
          </a:xfrm>
        </p:grpSpPr>
        <p:grpSp>
          <p:nvGrpSpPr>
            <p:cNvPr id="11" name="Группа 10"/>
            <p:cNvGrpSpPr/>
            <p:nvPr/>
          </p:nvGrpSpPr>
          <p:grpSpPr>
            <a:xfrm>
              <a:off x="0" y="2793296"/>
              <a:ext cx="12192000" cy="1662413"/>
              <a:chOff x="0" y="3044058"/>
              <a:chExt cx="12192000" cy="1662413"/>
            </a:xfrm>
          </p:grpSpPr>
          <p:sp>
            <p:nvSpPr>
              <p:cNvPr id="25" name="Прямоугольник: скругленные верхние углы 43">
                <a:extLst>
                  <a:ext uri="{FF2B5EF4-FFF2-40B4-BE49-F238E27FC236}">
                    <a16:creationId xmlns:a16="http://schemas.microsoft.com/office/drawing/2014/main" xmlns="" id="{CBA0A588-0084-42D8-AEB0-ED9F3FFFF209}"/>
                  </a:ext>
                </a:extLst>
              </p:cNvPr>
              <p:cNvSpPr/>
              <p:nvPr/>
            </p:nvSpPr>
            <p:spPr>
              <a:xfrm rot="5400000">
                <a:off x="5602538" y="-2295368"/>
                <a:ext cx="986924" cy="12192000"/>
              </a:xfrm>
              <a:prstGeom prst="round2SameRect">
                <a:avLst>
                  <a:gd name="adj1" fmla="val 4584"/>
                  <a:gd name="adj2" fmla="val 0"/>
                </a:avLst>
              </a:prstGeom>
              <a:gradFill>
                <a:gsLst>
                  <a:gs pos="52000">
                    <a:schemeClr val="tx2"/>
                  </a:gs>
                  <a:gs pos="0">
                    <a:srgbClr val="F45967"/>
                  </a:gs>
                  <a:gs pos="100000">
                    <a:schemeClr val="accent1"/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6" name="Скругленный прямоугольник 25"/>
              <p:cNvSpPr/>
              <p:nvPr/>
            </p:nvSpPr>
            <p:spPr>
              <a:xfrm>
                <a:off x="349939" y="3044058"/>
                <a:ext cx="1783661" cy="1662413"/>
              </a:xfrm>
              <a:prstGeom prst="roundRect">
                <a:avLst>
                  <a:gd name="adj" fmla="val 4279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1651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7" name="TextBox 26"/>
              <p:cNvSpPr txBox="1"/>
              <p:nvPr/>
            </p:nvSpPr>
            <p:spPr>
              <a:xfrm>
                <a:off x="2421749" y="3500084"/>
                <a:ext cx="938121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b="1" dirty="0">
                    <a:solidFill>
                      <a:schemeClr val="bg1"/>
                    </a:solidFill>
                  </a:rPr>
                  <a:t>Приказ Минфина России от 05.02.2021 N 14н «Об утверждении Порядка выставления и получения счетов-фактур…»</a:t>
                </a:r>
              </a:p>
            </p:txBody>
          </p:sp>
        </p:grpSp>
        <p:grpSp>
          <p:nvGrpSpPr>
            <p:cNvPr id="12" name="Группа 11"/>
            <p:cNvGrpSpPr/>
            <p:nvPr/>
          </p:nvGrpSpPr>
          <p:grpSpPr>
            <a:xfrm>
              <a:off x="806544" y="3077512"/>
              <a:ext cx="870449" cy="1093979"/>
              <a:chOff x="10537825" y="5078413"/>
              <a:chExt cx="460375" cy="573088"/>
            </a:xfrm>
            <a:solidFill>
              <a:schemeClr val="tx2"/>
            </a:solidFill>
          </p:grpSpPr>
          <p:sp>
            <p:nvSpPr>
              <p:cNvPr id="13" name="Freeform 325"/>
              <p:cNvSpPr>
                <a:spLocks noEditPoints="1"/>
              </p:cNvSpPr>
              <p:nvPr/>
            </p:nvSpPr>
            <p:spPr bwMode="auto">
              <a:xfrm>
                <a:off x="10537825" y="5078413"/>
                <a:ext cx="460375" cy="573088"/>
              </a:xfrm>
              <a:custGeom>
                <a:avLst/>
                <a:gdLst>
                  <a:gd name="T0" fmla="*/ 54 w 580"/>
                  <a:gd name="T1" fmla="*/ 72 h 723"/>
                  <a:gd name="T2" fmla="*/ 118 w 580"/>
                  <a:gd name="T3" fmla="*/ 10 h 723"/>
                  <a:gd name="T4" fmla="*/ 151 w 580"/>
                  <a:gd name="T5" fmla="*/ 0 h 723"/>
                  <a:gd name="T6" fmla="*/ 456 w 580"/>
                  <a:gd name="T7" fmla="*/ 0 h 723"/>
                  <a:gd name="T8" fmla="*/ 490 w 580"/>
                  <a:gd name="T9" fmla="*/ 6 h 723"/>
                  <a:gd name="T10" fmla="*/ 505 w 580"/>
                  <a:gd name="T11" fmla="*/ 27 h 723"/>
                  <a:gd name="T12" fmla="*/ 509 w 580"/>
                  <a:gd name="T13" fmla="*/ 51 h 723"/>
                  <a:gd name="T14" fmla="*/ 543 w 580"/>
                  <a:gd name="T15" fmla="*/ 73 h 723"/>
                  <a:gd name="T16" fmla="*/ 558 w 580"/>
                  <a:gd name="T17" fmla="*/ 75 h 723"/>
                  <a:gd name="T18" fmla="*/ 573 w 580"/>
                  <a:gd name="T19" fmla="*/ 87 h 723"/>
                  <a:gd name="T20" fmla="*/ 578 w 580"/>
                  <a:gd name="T21" fmla="*/ 105 h 723"/>
                  <a:gd name="T22" fmla="*/ 580 w 580"/>
                  <a:gd name="T23" fmla="*/ 128 h 723"/>
                  <a:gd name="T24" fmla="*/ 580 w 580"/>
                  <a:gd name="T25" fmla="*/ 680 h 723"/>
                  <a:gd name="T26" fmla="*/ 571 w 580"/>
                  <a:gd name="T27" fmla="*/ 710 h 723"/>
                  <a:gd name="T28" fmla="*/ 541 w 580"/>
                  <a:gd name="T29" fmla="*/ 723 h 723"/>
                  <a:gd name="T30" fmla="*/ 325 w 580"/>
                  <a:gd name="T31" fmla="*/ 723 h 723"/>
                  <a:gd name="T32" fmla="*/ 112 w 580"/>
                  <a:gd name="T33" fmla="*/ 723 h 723"/>
                  <a:gd name="T34" fmla="*/ 84 w 580"/>
                  <a:gd name="T35" fmla="*/ 712 h 723"/>
                  <a:gd name="T36" fmla="*/ 73 w 580"/>
                  <a:gd name="T37" fmla="*/ 685 h 723"/>
                  <a:gd name="T38" fmla="*/ 73 w 580"/>
                  <a:gd name="T39" fmla="*/ 663 h 723"/>
                  <a:gd name="T40" fmla="*/ 52 w 580"/>
                  <a:gd name="T41" fmla="*/ 650 h 723"/>
                  <a:gd name="T42" fmla="*/ 15 w 580"/>
                  <a:gd name="T43" fmla="*/ 644 h 723"/>
                  <a:gd name="T44" fmla="*/ 0 w 580"/>
                  <a:gd name="T45" fmla="*/ 627 h 723"/>
                  <a:gd name="T46" fmla="*/ 24 w 580"/>
                  <a:gd name="T47" fmla="*/ 146 h 723"/>
                  <a:gd name="T48" fmla="*/ 22 w 580"/>
                  <a:gd name="T49" fmla="*/ 161 h 723"/>
                  <a:gd name="T50" fmla="*/ 24 w 580"/>
                  <a:gd name="T51" fmla="*/ 614 h 723"/>
                  <a:gd name="T52" fmla="*/ 34 w 580"/>
                  <a:gd name="T53" fmla="*/ 624 h 723"/>
                  <a:gd name="T54" fmla="*/ 50 w 580"/>
                  <a:gd name="T55" fmla="*/ 627 h 723"/>
                  <a:gd name="T56" fmla="*/ 455 w 580"/>
                  <a:gd name="T57" fmla="*/ 627 h 723"/>
                  <a:gd name="T58" fmla="*/ 477 w 580"/>
                  <a:gd name="T59" fmla="*/ 622 h 723"/>
                  <a:gd name="T60" fmla="*/ 483 w 580"/>
                  <a:gd name="T61" fmla="*/ 599 h 723"/>
                  <a:gd name="T62" fmla="*/ 483 w 580"/>
                  <a:gd name="T63" fmla="*/ 51 h 723"/>
                  <a:gd name="T64" fmla="*/ 479 w 580"/>
                  <a:gd name="T65" fmla="*/ 32 h 723"/>
                  <a:gd name="T66" fmla="*/ 466 w 580"/>
                  <a:gd name="T67" fmla="*/ 25 h 723"/>
                  <a:gd name="T68" fmla="*/ 168 w 580"/>
                  <a:gd name="T69" fmla="*/ 25 h 723"/>
                  <a:gd name="T70" fmla="*/ 146 w 580"/>
                  <a:gd name="T71" fmla="*/ 25 h 723"/>
                  <a:gd name="T72" fmla="*/ 146 w 580"/>
                  <a:gd name="T73" fmla="*/ 111 h 723"/>
                  <a:gd name="T74" fmla="*/ 135 w 580"/>
                  <a:gd name="T75" fmla="*/ 135 h 723"/>
                  <a:gd name="T76" fmla="*/ 110 w 580"/>
                  <a:gd name="T77" fmla="*/ 146 h 723"/>
                  <a:gd name="T78" fmla="*/ 24 w 580"/>
                  <a:gd name="T79" fmla="*/ 146 h 723"/>
                  <a:gd name="T80" fmla="*/ 509 w 580"/>
                  <a:gd name="T81" fmla="*/ 98 h 723"/>
                  <a:gd name="T82" fmla="*/ 509 w 580"/>
                  <a:gd name="T83" fmla="*/ 599 h 723"/>
                  <a:gd name="T84" fmla="*/ 505 w 580"/>
                  <a:gd name="T85" fmla="*/ 624 h 723"/>
                  <a:gd name="T86" fmla="*/ 492 w 580"/>
                  <a:gd name="T87" fmla="*/ 644 h 723"/>
                  <a:gd name="T88" fmla="*/ 458 w 580"/>
                  <a:gd name="T89" fmla="*/ 650 h 723"/>
                  <a:gd name="T90" fmla="*/ 121 w 580"/>
                  <a:gd name="T91" fmla="*/ 650 h 723"/>
                  <a:gd name="T92" fmla="*/ 95 w 580"/>
                  <a:gd name="T93" fmla="*/ 678 h 723"/>
                  <a:gd name="T94" fmla="*/ 105 w 580"/>
                  <a:gd name="T95" fmla="*/ 697 h 723"/>
                  <a:gd name="T96" fmla="*/ 140 w 580"/>
                  <a:gd name="T97" fmla="*/ 700 h 723"/>
                  <a:gd name="T98" fmla="*/ 541 w 580"/>
                  <a:gd name="T99" fmla="*/ 699 h 723"/>
                  <a:gd name="T100" fmla="*/ 552 w 580"/>
                  <a:gd name="T101" fmla="*/ 691 h 723"/>
                  <a:gd name="T102" fmla="*/ 556 w 580"/>
                  <a:gd name="T103" fmla="*/ 672 h 723"/>
                  <a:gd name="T104" fmla="*/ 554 w 580"/>
                  <a:gd name="T105" fmla="*/ 113 h 723"/>
                  <a:gd name="T106" fmla="*/ 543 w 580"/>
                  <a:gd name="T107" fmla="*/ 98 h 723"/>
                  <a:gd name="T108" fmla="*/ 509 w 580"/>
                  <a:gd name="T109" fmla="*/ 98 h 723"/>
                  <a:gd name="T110" fmla="*/ 77 w 580"/>
                  <a:gd name="T111" fmla="*/ 120 h 723"/>
                  <a:gd name="T112" fmla="*/ 110 w 580"/>
                  <a:gd name="T113" fmla="*/ 118 h 723"/>
                  <a:gd name="T114" fmla="*/ 118 w 580"/>
                  <a:gd name="T115" fmla="*/ 109 h 723"/>
                  <a:gd name="T116" fmla="*/ 120 w 580"/>
                  <a:gd name="T117" fmla="*/ 47 h 723"/>
                  <a:gd name="T118" fmla="*/ 45 w 580"/>
                  <a:gd name="T119" fmla="*/ 120 h 7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580" h="723">
                    <a:moveTo>
                      <a:pt x="0" y="124"/>
                    </a:moveTo>
                    <a:lnTo>
                      <a:pt x="0" y="124"/>
                    </a:lnTo>
                    <a:lnTo>
                      <a:pt x="54" y="72"/>
                    </a:lnTo>
                    <a:lnTo>
                      <a:pt x="108" y="17"/>
                    </a:lnTo>
                    <a:lnTo>
                      <a:pt x="108" y="17"/>
                    </a:lnTo>
                    <a:lnTo>
                      <a:pt x="118" y="10"/>
                    </a:lnTo>
                    <a:lnTo>
                      <a:pt x="129" y="4"/>
                    </a:lnTo>
                    <a:lnTo>
                      <a:pt x="138" y="2"/>
                    </a:lnTo>
                    <a:lnTo>
                      <a:pt x="151" y="0"/>
                    </a:lnTo>
                    <a:lnTo>
                      <a:pt x="151" y="0"/>
                    </a:lnTo>
                    <a:lnTo>
                      <a:pt x="456" y="0"/>
                    </a:lnTo>
                    <a:lnTo>
                      <a:pt x="456" y="0"/>
                    </a:lnTo>
                    <a:lnTo>
                      <a:pt x="470" y="2"/>
                    </a:lnTo>
                    <a:lnTo>
                      <a:pt x="481" y="4"/>
                    </a:lnTo>
                    <a:lnTo>
                      <a:pt x="490" y="6"/>
                    </a:lnTo>
                    <a:lnTo>
                      <a:pt x="498" y="12"/>
                    </a:lnTo>
                    <a:lnTo>
                      <a:pt x="501" y="19"/>
                    </a:lnTo>
                    <a:lnTo>
                      <a:pt x="505" y="27"/>
                    </a:lnTo>
                    <a:lnTo>
                      <a:pt x="507" y="38"/>
                    </a:lnTo>
                    <a:lnTo>
                      <a:pt x="509" y="51"/>
                    </a:lnTo>
                    <a:lnTo>
                      <a:pt x="509" y="51"/>
                    </a:lnTo>
                    <a:lnTo>
                      <a:pt x="509" y="73"/>
                    </a:lnTo>
                    <a:lnTo>
                      <a:pt x="509" y="73"/>
                    </a:lnTo>
                    <a:lnTo>
                      <a:pt x="543" y="73"/>
                    </a:lnTo>
                    <a:lnTo>
                      <a:pt x="543" y="73"/>
                    </a:lnTo>
                    <a:lnTo>
                      <a:pt x="550" y="73"/>
                    </a:lnTo>
                    <a:lnTo>
                      <a:pt x="558" y="75"/>
                    </a:lnTo>
                    <a:lnTo>
                      <a:pt x="563" y="79"/>
                    </a:lnTo>
                    <a:lnTo>
                      <a:pt x="567" y="83"/>
                    </a:lnTo>
                    <a:lnTo>
                      <a:pt x="573" y="87"/>
                    </a:lnTo>
                    <a:lnTo>
                      <a:pt x="574" y="92"/>
                    </a:lnTo>
                    <a:lnTo>
                      <a:pt x="578" y="105"/>
                    </a:lnTo>
                    <a:lnTo>
                      <a:pt x="578" y="105"/>
                    </a:lnTo>
                    <a:lnTo>
                      <a:pt x="580" y="116"/>
                    </a:lnTo>
                    <a:lnTo>
                      <a:pt x="580" y="128"/>
                    </a:lnTo>
                    <a:lnTo>
                      <a:pt x="580" y="128"/>
                    </a:lnTo>
                    <a:lnTo>
                      <a:pt x="580" y="667"/>
                    </a:lnTo>
                    <a:lnTo>
                      <a:pt x="580" y="667"/>
                    </a:lnTo>
                    <a:lnTo>
                      <a:pt x="580" y="680"/>
                    </a:lnTo>
                    <a:lnTo>
                      <a:pt x="578" y="691"/>
                    </a:lnTo>
                    <a:lnTo>
                      <a:pt x="574" y="702"/>
                    </a:lnTo>
                    <a:lnTo>
                      <a:pt x="571" y="710"/>
                    </a:lnTo>
                    <a:lnTo>
                      <a:pt x="563" y="715"/>
                    </a:lnTo>
                    <a:lnTo>
                      <a:pt x="554" y="719"/>
                    </a:lnTo>
                    <a:lnTo>
                      <a:pt x="541" y="723"/>
                    </a:lnTo>
                    <a:lnTo>
                      <a:pt x="526" y="723"/>
                    </a:lnTo>
                    <a:lnTo>
                      <a:pt x="526" y="723"/>
                    </a:lnTo>
                    <a:lnTo>
                      <a:pt x="325" y="723"/>
                    </a:lnTo>
                    <a:lnTo>
                      <a:pt x="125" y="723"/>
                    </a:lnTo>
                    <a:lnTo>
                      <a:pt x="125" y="723"/>
                    </a:lnTo>
                    <a:lnTo>
                      <a:pt x="112" y="723"/>
                    </a:lnTo>
                    <a:lnTo>
                      <a:pt x="101" y="721"/>
                    </a:lnTo>
                    <a:lnTo>
                      <a:pt x="92" y="717"/>
                    </a:lnTo>
                    <a:lnTo>
                      <a:pt x="84" y="712"/>
                    </a:lnTo>
                    <a:lnTo>
                      <a:pt x="78" y="704"/>
                    </a:lnTo>
                    <a:lnTo>
                      <a:pt x="75" y="697"/>
                    </a:lnTo>
                    <a:lnTo>
                      <a:pt x="73" y="685"/>
                    </a:lnTo>
                    <a:lnTo>
                      <a:pt x="73" y="672"/>
                    </a:lnTo>
                    <a:lnTo>
                      <a:pt x="73" y="672"/>
                    </a:lnTo>
                    <a:lnTo>
                      <a:pt x="73" y="663"/>
                    </a:lnTo>
                    <a:lnTo>
                      <a:pt x="73" y="650"/>
                    </a:lnTo>
                    <a:lnTo>
                      <a:pt x="73" y="650"/>
                    </a:lnTo>
                    <a:lnTo>
                      <a:pt x="52" y="650"/>
                    </a:lnTo>
                    <a:lnTo>
                      <a:pt x="32" y="650"/>
                    </a:lnTo>
                    <a:lnTo>
                      <a:pt x="22" y="648"/>
                    </a:lnTo>
                    <a:lnTo>
                      <a:pt x="15" y="644"/>
                    </a:lnTo>
                    <a:lnTo>
                      <a:pt x="7" y="637"/>
                    </a:lnTo>
                    <a:lnTo>
                      <a:pt x="0" y="627"/>
                    </a:lnTo>
                    <a:lnTo>
                      <a:pt x="0" y="627"/>
                    </a:lnTo>
                    <a:lnTo>
                      <a:pt x="0" y="124"/>
                    </a:lnTo>
                    <a:lnTo>
                      <a:pt x="0" y="124"/>
                    </a:lnTo>
                    <a:close/>
                    <a:moveTo>
                      <a:pt x="24" y="146"/>
                    </a:moveTo>
                    <a:lnTo>
                      <a:pt x="24" y="146"/>
                    </a:lnTo>
                    <a:lnTo>
                      <a:pt x="22" y="161"/>
                    </a:lnTo>
                    <a:lnTo>
                      <a:pt x="22" y="161"/>
                    </a:lnTo>
                    <a:lnTo>
                      <a:pt x="22" y="601"/>
                    </a:lnTo>
                    <a:lnTo>
                      <a:pt x="22" y="601"/>
                    </a:lnTo>
                    <a:lnTo>
                      <a:pt x="24" y="614"/>
                    </a:lnTo>
                    <a:lnTo>
                      <a:pt x="26" y="618"/>
                    </a:lnTo>
                    <a:lnTo>
                      <a:pt x="30" y="622"/>
                    </a:lnTo>
                    <a:lnTo>
                      <a:pt x="34" y="624"/>
                    </a:lnTo>
                    <a:lnTo>
                      <a:pt x="37" y="626"/>
                    </a:lnTo>
                    <a:lnTo>
                      <a:pt x="50" y="627"/>
                    </a:lnTo>
                    <a:lnTo>
                      <a:pt x="50" y="627"/>
                    </a:lnTo>
                    <a:lnTo>
                      <a:pt x="252" y="627"/>
                    </a:lnTo>
                    <a:lnTo>
                      <a:pt x="455" y="627"/>
                    </a:lnTo>
                    <a:lnTo>
                      <a:pt x="455" y="627"/>
                    </a:lnTo>
                    <a:lnTo>
                      <a:pt x="468" y="626"/>
                    </a:lnTo>
                    <a:lnTo>
                      <a:pt x="473" y="624"/>
                    </a:lnTo>
                    <a:lnTo>
                      <a:pt x="477" y="622"/>
                    </a:lnTo>
                    <a:lnTo>
                      <a:pt x="479" y="618"/>
                    </a:lnTo>
                    <a:lnTo>
                      <a:pt x="481" y="612"/>
                    </a:lnTo>
                    <a:lnTo>
                      <a:pt x="483" y="599"/>
                    </a:lnTo>
                    <a:lnTo>
                      <a:pt x="483" y="599"/>
                    </a:lnTo>
                    <a:lnTo>
                      <a:pt x="481" y="326"/>
                    </a:lnTo>
                    <a:lnTo>
                      <a:pt x="483" y="51"/>
                    </a:lnTo>
                    <a:lnTo>
                      <a:pt x="483" y="51"/>
                    </a:lnTo>
                    <a:lnTo>
                      <a:pt x="481" y="38"/>
                    </a:lnTo>
                    <a:lnTo>
                      <a:pt x="479" y="32"/>
                    </a:lnTo>
                    <a:lnTo>
                      <a:pt x="475" y="29"/>
                    </a:lnTo>
                    <a:lnTo>
                      <a:pt x="471" y="27"/>
                    </a:lnTo>
                    <a:lnTo>
                      <a:pt x="466" y="25"/>
                    </a:lnTo>
                    <a:lnTo>
                      <a:pt x="453" y="23"/>
                    </a:lnTo>
                    <a:lnTo>
                      <a:pt x="453" y="23"/>
                    </a:lnTo>
                    <a:lnTo>
                      <a:pt x="168" y="25"/>
                    </a:lnTo>
                    <a:lnTo>
                      <a:pt x="168" y="25"/>
                    </a:lnTo>
                    <a:lnTo>
                      <a:pt x="146" y="25"/>
                    </a:lnTo>
                    <a:lnTo>
                      <a:pt x="146" y="25"/>
                    </a:lnTo>
                    <a:lnTo>
                      <a:pt x="146" y="102"/>
                    </a:lnTo>
                    <a:lnTo>
                      <a:pt x="146" y="102"/>
                    </a:lnTo>
                    <a:lnTo>
                      <a:pt x="146" y="111"/>
                    </a:lnTo>
                    <a:lnTo>
                      <a:pt x="142" y="120"/>
                    </a:lnTo>
                    <a:lnTo>
                      <a:pt x="140" y="128"/>
                    </a:lnTo>
                    <a:lnTo>
                      <a:pt x="135" y="135"/>
                    </a:lnTo>
                    <a:lnTo>
                      <a:pt x="127" y="141"/>
                    </a:lnTo>
                    <a:lnTo>
                      <a:pt x="120" y="143"/>
                    </a:lnTo>
                    <a:lnTo>
                      <a:pt x="110" y="146"/>
                    </a:lnTo>
                    <a:lnTo>
                      <a:pt x="99" y="146"/>
                    </a:lnTo>
                    <a:lnTo>
                      <a:pt x="99" y="146"/>
                    </a:lnTo>
                    <a:lnTo>
                      <a:pt x="24" y="146"/>
                    </a:lnTo>
                    <a:lnTo>
                      <a:pt x="24" y="146"/>
                    </a:lnTo>
                    <a:close/>
                    <a:moveTo>
                      <a:pt x="509" y="98"/>
                    </a:moveTo>
                    <a:lnTo>
                      <a:pt x="509" y="98"/>
                    </a:lnTo>
                    <a:lnTo>
                      <a:pt x="509" y="124"/>
                    </a:lnTo>
                    <a:lnTo>
                      <a:pt x="509" y="124"/>
                    </a:lnTo>
                    <a:lnTo>
                      <a:pt x="509" y="599"/>
                    </a:lnTo>
                    <a:lnTo>
                      <a:pt x="509" y="599"/>
                    </a:lnTo>
                    <a:lnTo>
                      <a:pt x="507" y="612"/>
                    </a:lnTo>
                    <a:lnTo>
                      <a:pt x="505" y="624"/>
                    </a:lnTo>
                    <a:lnTo>
                      <a:pt x="503" y="633"/>
                    </a:lnTo>
                    <a:lnTo>
                      <a:pt x="498" y="639"/>
                    </a:lnTo>
                    <a:lnTo>
                      <a:pt x="492" y="644"/>
                    </a:lnTo>
                    <a:lnTo>
                      <a:pt x="483" y="648"/>
                    </a:lnTo>
                    <a:lnTo>
                      <a:pt x="471" y="650"/>
                    </a:lnTo>
                    <a:lnTo>
                      <a:pt x="458" y="650"/>
                    </a:lnTo>
                    <a:lnTo>
                      <a:pt x="458" y="650"/>
                    </a:lnTo>
                    <a:lnTo>
                      <a:pt x="121" y="650"/>
                    </a:lnTo>
                    <a:lnTo>
                      <a:pt x="121" y="650"/>
                    </a:lnTo>
                    <a:lnTo>
                      <a:pt x="97" y="650"/>
                    </a:lnTo>
                    <a:lnTo>
                      <a:pt x="97" y="650"/>
                    </a:lnTo>
                    <a:lnTo>
                      <a:pt x="95" y="678"/>
                    </a:lnTo>
                    <a:lnTo>
                      <a:pt x="97" y="687"/>
                    </a:lnTo>
                    <a:lnTo>
                      <a:pt x="99" y="693"/>
                    </a:lnTo>
                    <a:lnTo>
                      <a:pt x="105" y="697"/>
                    </a:lnTo>
                    <a:lnTo>
                      <a:pt x="114" y="699"/>
                    </a:lnTo>
                    <a:lnTo>
                      <a:pt x="140" y="700"/>
                    </a:lnTo>
                    <a:lnTo>
                      <a:pt x="140" y="700"/>
                    </a:lnTo>
                    <a:lnTo>
                      <a:pt x="528" y="700"/>
                    </a:lnTo>
                    <a:lnTo>
                      <a:pt x="528" y="700"/>
                    </a:lnTo>
                    <a:lnTo>
                      <a:pt x="541" y="699"/>
                    </a:lnTo>
                    <a:lnTo>
                      <a:pt x="544" y="697"/>
                    </a:lnTo>
                    <a:lnTo>
                      <a:pt x="548" y="695"/>
                    </a:lnTo>
                    <a:lnTo>
                      <a:pt x="552" y="691"/>
                    </a:lnTo>
                    <a:lnTo>
                      <a:pt x="554" y="685"/>
                    </a:lnTo>
                    <a:lnTo>
                      <a:pt x="556" y="672"/>
                    </a:lnTo>
                    <a:lnTo>
                      <a:pt x="556" y="672"/>
                    </a:lnTo>
                    <a:lnTo>
                      <a:pt x="556" y="137"/>
                    </a:lnTo>
                    <a:lnTo>
                      <a:pt x="556" y="137"/>
                    </a:lnTo>
                    <a:lnTo>
                      <a:pt x="554" y="113"/>
                    </a:lnTo>
                    <a:lnTo>
                      <a:pt x="552" y="105"/>
                    </a:lnTo>
                    <a:lnTo>
                      <a:pt x="548" y="100"/>
                    </a:lnTo>
                    <a:lnTo>
                      <a:pt x="543" y="98"/>
                    </a:lnTo>
                    <a:lnTo>
                      <a:pt x="535" y="96"/>
                    </a:lnTo>
                    <a:lnTo>
                      <a:pt x="509" y="98"/>
                    </a:lnTo>
                    <a:lnTo>
                      <a:pt x="509" y="98"/>
                    </a:lnTo>
                    <a:close/>
                    <a:moveTo>
                      <a:pt x="45" y="120"/>
                    </a:moveTo>
                    <a:lnTo>
                      <a:pt x="45" y="120"/>
                    </a:lnTo>
                    <a:lnTo>
                      <a:pt x="77" y="120"/>
                    </a:lnTo>
                    <a:lnTo>
                      <a:pt x="107" y="120"/>
                    </a:lnTo>
                    <a:lnTo>
                      <a:pt x="107" y="120"/>
                    </a:lnTo>
                    <a:lnTo>
                      <a:pt x="110" y="118"/>
                    </a:lnTo>
                    <a:lnTo>
                      <a:pt x="114" y="115"/>
                    </a:lnTo>
                    <a:lnTo>
                      <a:pt x="118" y="113"/>
                    </a:lnTo>
                    <a:lnTo>
                      <a:pt x="118" y="109"/>
                    </a:lnTo>
                    <a:lnTo>
                      <a:pt x="118" y="109"/>
                    </a:lnTo>
                    <a:lnTo>
                      <a:pt x="120" y="79"/>
                    </a:lnTo>
                    <a:lnTo>
                      <a:pt x="120" y="47"/>
                    </a:lnTo>
                    <a:lnTo>
                      <a:pt x="120" y="47"/>
                    </a:lnTo>
                    <a:lnTo>
                      <a:pt x="45" y="120"/>
                    </a:lnTo>
                    <a:lnTo>
                      <a:pt x="45" y="1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4" name="Freeform 326"/>
              <p:cNvSpPr>
                <a:spLocks/>
              </p:cNvSpPr>
              <p:nvPr/>
            </p:nvSpPr>
            <p:spPr bwMode="auto">
              <a:xfrm>
                <a:off x="10596563" y="5430838"/>
                <a:ext cx="287338" cy="22225"/>
              </a:xfrm>
              <a:custGeom>
                <a:avLst/>
                <a:gdLst>
                  <a:gd name="T0" fmla="*/ 177 w 361"/>
                  <a:gd name="T1" fmla="*/ 28 h 28"/>
                  <a:gd name="T2" fmla="*/ 177 w 361"/>
                  <a:gd name="T3" fmla="*/ 28 h 28"/>
                  <a:gd name="T4" fmla="*/ 99 w 361"/>
                  <a:gd name="T5" fmla="*/ 28 h 28"/>
                  <a:gd name="T6" fmla="*/ 22 w 361"/>
                  <a:gd name="T7" fmla="*/ 26 h 28"/>
                  <a:gd name="T8" fmla="*/ 22 w 361"/>
                  <a:gd name="T9" fmla="*/ 26 h 28"/>
                  <a:gd name="T10" fmla="*/ 15 w 361"/>
                  <a:gd name="T11" fmla="*/ 26 h 28"/>
                  <a:gd name="T12" fmla="*/ 7 w 361"/>
                  <a:gd name="T13" fmla="*/ 22 h 28"/>
                  <a:gd name="T14" fmla="*/ 2 w 361"/>
                  <a:gd name="T15" fmla="*/ 19 h 28"/>
                  <a:gd name="T16" fmla="*/ 0 w 361"/>
                  <a:gd name="T17" fmla="*/ 15 h 28"/>
                  <a:gd name="T18" fmla="*/ 0 w 361"/>
                  <a:gd name="T19" fmla="*/ 15 h 28"/>
                  <a:gd name="T20" fmla="*/ 0 w 361"/>
                  <a:gd name="T21" fmla="*/ 9 h 28"/>
                  <a:gd name="T22" fmla="*/ 0 w 361"/>
                  <a:gd name="T23" fmla="*/ 6 h 28"/>
                  <a:gd name="T24" fmla="*/ 3 w 361"/>
                  <a:gd name="T25" fmla="*/ 4 h 28"/>
                  <a:gd name="T26" fmla="*/ 5 w 361"/>
                  <a:gd name="T27" fmla="*/ 2 h 28"/>
                  <a:gd name="T28" fmla="*/ 13 w 361"/>
                  <a:gd name="T29" fmla="*/ 0 h 28"/>
                  <a:gd name="T30" fmla="*/ 22 w 361"/>
                  <a:gd name="T31" fmla="*/ 0 h 28"/>
                  <a:gd name="T32" fmla="*/ 22 w 361"/>
                  <a:gd name="T33" fmla="*/ 0 h 28"/>
                  <a:gd name="T34" fmla="*/ 335 w 361"/>
                  <a:gd name="T35" fmla="*/ 2 h 28"/>
                  <a:gd name="T36" fmla="*/ 335 w 361"/>
                  <a:gd name="T37" fmla="*/ 2 h 28"/>
                  <a:gd name="T38" fmla="*/ 340 w 361"/>
                  <a:gd name="T39" fmla="*/ 2 h 28"/>
                  <a:gd name="T40" fmla="*/ 348 w 361"/>
                  <a:gd name="T41" fmla="*/ 6 h 28"/>
                  <a:gd name="T42" fmla="*/ 361 w 361"/>
                  <a:gd name="T43" fmla="*/ 15 h 28"/>
                  <a:gd name="T44" fmla="*/ 361 w 361"/>
                  <a:gd name="T45" fmla="*/ 15 h 28"/>
                  <a:gd name="T46" fmla="*/ 348 w 361"/>
                  <a:gd name="T47" fmla="*/ 22 h 28"/>
                  <a:gd name="T48" fmla="*/ 340 w 361"/>
                  <a:gd name="T49" fmla="*/ 24 h 28"/>
                  <a:gd name="T50" fmla="*/ 335 w 361"/>
                  <a:gd name="T51" fmla="*/ 26 h 28"/>
                  <a:gd name="T52" fmla="*/ 335 w 361"/>
                  <a:gd name="T53" fmla="*/ 26 h 28"/>
                  <a:gd name="T54" fmla="*/ 256 w 361"/>
                  <a:gd name="T55" fmla="*/ 28 h 28"/>
                  <a:gd name="T56" fmla="*/ 177 w 361"/>
                  <a:gd name="T57" fmla="*/ 28 h 28"/>
                  <a:gd name="T58" fmla="*/ 177 w 361"/>
                  <a:gd name="T5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61" h="28">
                    <a:moveTo>
                      <a:pt x="177" y="28"/>
                    </a:moveTo>
                    <a:lnTo>
                      <a:pt x="177" y="28"/>
                    </a:lnTo>
                    <a:lnTo>
                      <a:pt x="99" y="28"/>
                    </a:lnTo>
                    <a:lnTo>
                      <a:pt x="22" y="26"/>
                    </a:lnTo>
                    <a:lnTo>
                      <a:pt x="22" y="26"/>
                    </a:lnTo>
                    <a:lnTo>
                      <a:pt x="15" y="26"/>
                    </a:lnTo>
                    <a:lnTo>
                      <a:pt x="7" y="22"/>
                    </a:lnTo>
                    <a:lnTo>
                      <a:pt x="2" y="19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0" y="9"/>
                    </a:lnTo>
                    <a:lnTo>
                      <a:pt x="0" y="6"/>
                    </a:lnTo>
                    <a:lnTo>
                      <a:pt x="3" y="4"/>
                    </a:lnTo>
                    <a:lnTo>
                      <a:pt x="5" y="2"/>
                    </a:lnTo>
                    <a:lnTo>
                      <a:pt x="13" y="0"/>
                    </a:lnTo>
                    <a:lnTo>
                      <a:pt x="22" y="0"/>
                    </a:lnTo>
                    <a:lnTo>
                      <a:pt x="22" y="0"/>
                    </a:lnTo>
                    <a:lnTo>
                      <a:pt x="335" y="2"/>
                    </a:lnTo>
                    <a:lnTo>
                      <a:pt x="335" y="2"/>
                    </a:lnTo>
                    <a:lnTo>
                      <a:pt x="340" y="2"/>
                    </a:lnTo>
                    <a:lnTo>
                      <a:pt x="348" y="6"/>
                    </a:lnTo>
                    <a:lnTo>
                      <a:pt x="361" y="15"/>
                    </a:lnTo>
                    <a:lnTo>
                      <a:pt x="361" y="15"/>
                    </a:lnTo>
                    <a:lnTo>
                      <a:pt x="348" y="22"/>
                    </a:lnTo>
                    <a:lnTo>
                      <a:pt x="340" y="24"/>
                    </a:lnTo>
                    <a:lnTo>
                      <a:pt x="335" y="26"/>
                    </a:lnTo>
                    <a:lnTo>
                      <a:pt x="335" y="26"/>
                    </a:lnTo>
                    <a:lnTo>
                      <a:pt x="256" y="28"/>
                    </a:lnTo>
                    <a:lnTo>
                      <a:pt x="177" y="28"/>
                    </a:lnTo>
                    <a:lnTo>
                      <a:pt x="177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5" name="Freeform 327"/>
              <p:cNvSpPr>
                <a:spLocks/>
              </p:cNvSpPr>
              <p:nvPr/>
            </p:nvSpPr>
            <p:spPr bwMode="auto">
              <a:xfrm>
                <a:off x="10594975" y="5241925"/>
                <a:ext cx="288925" cy="17463"/>
              </a:xfrm>
              <a:custGeom>
                <a:avLst/>
                <a:gdLst>
                  <a:gd name="T0" fmla="*/ 181 w 363"/>
                  <a:gd name="T1" fmla="*/ 0 h 23"/>
                  <a:gd name="T2" fmla="*/ 181 w 363"/>
                  <a:gd name="T3" fmla="*/ 0 h 23"/>
                  <a:gd name="T4" fmla="*/ 262 w 363"/>
                  <a:gd name="T5" fmla="*/ 0 h 23"/>
                  <a:gd name="T6" fmla="*/ 340 w 363"/>
                  <a:gd name="T7" fmla="*/ 0 h 23"/>
                  <a:gd name="T8" fmla="*/ 340 w 363"/>
                  <a:gd name="T9" fmla="*/ 0 h 23"/>
                  <a:gd name="T10" fmla="*/ 346 w 363"/>
                  <a:gd name="T11" fmla="*/ 2 h 23"/>
                  <a:gd name="T12" fmla="*/ 352 w 363"/>
                  <a:gd name="T13" fmla="*/ 6 h 23"/>
                  <a:gd name="T14" fmla="*/ 363 w 363"/>
                  <a:gd name="T15" fmla="*/ 12 h 23"/>
                  <a:gd name="T16" fmla="*/ 363 w 363"/>
                  <a:gd name="T17" fmla="*/ 12 h 23"/>
                  <a:gd name="T18" fmla="*/ 352 w 363"/>
                  <a:gd name="T19" fmla="*/ 19 h 23"/>
                  <a:gd name="T20" fmla="*/ 346 w 363"/>
                  <a:gd name="T21" fmla="*/ 21 h 23"/>
                  <a:gd name="T22" fmla="*/ 340 w 363"/>
                  <a:gd name="T23" fmla="*/ 23 h 23"/>
                  <a:gd name="T24" fmla="*/ 340 w 363"/>
                  <a:gd name="T25" fmla="*/ 23 h 23"/>
                  <a:gd name="T26" fmla="*/ 20 w 363"/>
                  <a:gd name="T27" fmla="*/ 23 h 23"/>
                  <a:gd name="T28" fmla="*/ 20 w 363"/>
                  <a:gd name="T29" fmla="*/ 23 h 23"/>
                  <a:gd name="T30" fmla="*/ 17 w 363"/>
                  <a:gd name="T31" fmla="*/ 21 h 23"/>
                  <a:gd name="T32" fmla="*/ 11 w 363"/>
                  <a:gd name="T33" fmla="*/ 19 h 23"/>
                  <a:gd name="T34" fmla="*/ 0 w 363"/>
                  <a:gd name="T35" fmla="*/ 12 h 23"/>
                  <a:gd name="T36" fmla="*/ 0 w 363"/>
                  <a:gd name="T37" fmla="*/ 12 h 23"/>
                  <a:gd name="T38" fmla="*/ 11 w 363"/>
                  <a:gd name="T39" fmla="*/ 4 h 23"/>
                  <a:gd name="T40" fmla="*/ 17 w 363"/>
                  <a:gd name="T41" fmla="*/ 2 h 23"/>
                  <a:gd name="T42" fmla="*/ 20 w 363"/>
                  <a:gd name="T43" fmla="*/ 0 h 23"/>
                  <a:gd name="T44" fmla="*/ 20 w 363"/>
                  <a:gd name="T45" fmla="*/ 0 h 23"/>
                  <a:gd name="T46" fmla="*/ 181 w 363"/>
                  <a:gd name="T47" fmla="*/ 0 h 23"/>
                  <a:gd name="T48" fmla="*/ 181 w 363"/>
                  <a:gd name="T4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63" h="23">
                    <a:moveTo>
                      <a:pt x="181" y="0"/>
                    </a:moveTo>
                    <a:lnTo>
                      <a:pt x="181" y="0"/>
                    </a:lnTo>
                    <a:lnTo>
                      <a:pt x="262" y="0"/>
                    </a:lnTo>
                    <a:lnTo>
                      <a:pt x="340" y="0"/>
                    </a:lnTo>
                    <a:lnTo>
                      <a:pt x="340" y="0"/>
                    </a:lnTo>
                    <a:lnTo>
                      <a:pt x="346" y="2"/>
                    </a:lnTo>
                    <a:lnTo>
                      <a:pt x="352" y="6"/>
                    </a:lnTo>
                    <a:lnTo>
                      <a:pt x="363" y="12"/>
                    </a:lnTo>
                    <a:lnTo>
                      <a:pt x="363" y="12"/>
                    </a:lnTo>
                    <a:lnTo>
                      <a:pt x="352" y="19"/>
                    </a:lnTo>
                    <a:lnTo>
                      <a:pt x="346" y="21"/>
                    </a:lnTo>
                    <a:lnTo>
                      <a:pt x="340" y="23"/>
                    </a:lnTo>
                    <a:lnTo>
                      <a:pt x="340" y="23"/>
                    </a:lnTo>
                    <a:lnTo>
                      <a:pt x="20" y="23"/>
                    </a:lnTo>
                    <a:lnTo>
                      <a:pt x="20" y="23"/>
                    </a:lnTo>
                    <a:lnTo>
                      <a:pt x="17" y="21"/>
                    </a:lnTo>
                    <a:lnTo>
                      <a:pt x="11" y="19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11" y="4"/>
                    </a:lnTo>
                    <a:lnTo>
                      <a:pt x="17" y="2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181" y="0"/>
                    </a:lnTo>
                    <a:lnTo>
                      <a:pt x="18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6" name="Freeform 328"/>
              <p:cNvSpPr>
                <a:spLocks/>
              </p:cNvSpPr>
              <p:nvPr/>
            </p:nvSpPr>
            <p:spPr bwMode="auto">
              <a:xfrm>
                <a:off x="10690225" y="5335588"/>
                <a:ext cx="193675" cy="20638"/>
              </a:xfrm>
              <a:custGeom>
                <a:avLst/>
                <a:gdLst>
                  <a:gd name="T0" fmla="*/ 121 w 243"/>
                  <a:gd name="T1" fmla="*/ 26 h 26"/>
                  <a:gd name="T2" fmla="*/ 121 w 243"/>
                  <a:gd name="T3" fmla="*/ 26 h 26"/>
                  <a:gd name="T4" fmla="*/ 73 w 243"/>
                  <a:gd name="T5" fmla="*/ 26 h 26"/>
                  <a:gd name="T6" fmla="*/ 22 w 243"/>
                  <a:gd name="T7" fmla="*/ 25 h 26"/>
                  <a:gd name="T8" fmla="*/ 22 w 243"/>
                  <a:gd name="T9" fmla="*/ 25 h 26"/>
                  <a:gd name="T10" fmla="*/ 16 w 243"/>
                  <a:gd name="T11" fmla="*/ 25 h 26"/>
                  <a:gd name="T12" fmla="*/ 11 w 243"/>
                  <a:gd name="T13" fmla="*/ 21 h 26"/>
                  <a:gd name="T14" fmla="*/ 0 w 243"/>
                  <a:gd name="T15" fmla="*/ 13 h 26"/>
                  <a:gd name="T16" fmla="*/ 0 w 243"/>
                  <a:gd name="T17" fmla="*/ 13 h 26"/>
                  <a:gd name="T18" fmla="*/ 11 w 243"/>
                  <a:gd name="T19" fmla="*/ 6 h 26"/>
                  <a:gd name="T20" fmla="*/ 18 w 243"/>
                  <a:gd name="T21" fmla="*/ 2 h 26"/>
                  <a:gd name="T22" fmla="*/ 24 w 243"/>
                  <a:gd name="T23" fmla="*/ 2 h 26"/>
                  <a:gd name="T24" fmla="*/ 24 w 243"/>
                  <a:gd name="T25" fmla="*/ 2 h 26"/>
                  <a:gd name="T26" fmla="*/ 121 w 243"/>
                  <a:gd name="T27" fmla="*/ 0 h 26"/>
                  <a:gd name="T28" fmla="*/ 219 w 243"/>
                  <a:gd name="T29" fmla="*/ 2 h 26"/>
                  <a:gd name="T30" fmla="*/ 219 w 243"/>
                  <a:gd name="T31" fmla="*/ 2 h 26"/>
                  <a:gd name="T32" fmla="*/ 224 w 243"/>
                  <a:gd name="T33" fmla="*/ 2 h 26"/>
                  <a:gd name="T34" fmla="*/ 230 w 243"/>
                  <a:gd name="T35" fmla="*/ 6 h 26"/>
                  <a:gd name="T36" fmla="*/ 243 w 243"/>
                  <a:gd name="T37" fmla="*/ 13 h 26"/>
                  <a:gd name="T38" fmla="*/ 243 w 243"/>
                  <a:gd name="T39" fmla="*/ 13 h 26"/>
                  <a:gd name="T40" fmla="*/ 230 w 243"/>
                  <a:gd name="T41" fmla="*/ 21 h 26"/>
                  <a:gd name="T42" fmla="*/ 224 w 243"/>
                  <a:gd name="T43" fmla="*/ 25 h 26"/>
                  <a:gd name="T44" fmla="*/ 217 w 243"/>
                  <a:gd name="T45" fmla="*/ 25 h 26"/>
                  <a:gd name="T46" fmla="*/ 217 w 243"/>
                  <a:gd name="T47" fmla="*/ 25 h 26"/>
                  <a:gd name="T48" fmla="*/ 170 w 243"/>
                  <a:gd name="T49" fmla="*/ 26 h 26"/>
                  <a:gd name="T50" fmla="*/ 121 w 243"/>
                  <a:gd name="T51" fmla="*/ 26 h 26"/>
                  <a:gd name="T52" fmla="*/ 121 w 243"/>
                  <a:gd name="T53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43" h="26">
                    <a:moveTo>
                      <a:pt x="121" y="26"/>
                    </a:moveTo>
                    <a:lnTo>
                      <a:pt x="121" y="26"/>
                    </a:lnTo>
                    <a:lnTo>
                      <a:pt x="73" y="26"/>
                    </a:lnTo>
                    <a:lnTo>
                      <a:pt x="22" y="25"/>
                    </a:lnTo>
                    <a:lnTo>
                      <a:pt x="22" y="25"/>
                    </a:lnTo>
                    <a:lnTo>
                      <a:pt x="16" y="25"/>
                    </a:lnTo>
                    <a:lnTo>
                      <a:pt x="11" y="21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11" y="6"/>
                    </a:lnTo>
                    <a:lnTo>
                      <a:pt x="18" y="2"/>
                    </a:lnTo>
                    <a:lnTo>
                      <a:pt x="24" y="2"/>
                    </a:lnTo>
                    <a:lnTo>
                      <a:pt x="24" y="2"/>
                    </a:lnTo>
                    <a:lnTo>
                      <a:pt x="121" y="0"/>
                    </a:lnTo>
                    <a:lnTo>
                      <a:pt x="219" y="2"/>
                    </a:lnTo>
                    <a:lnTo>
                      <a:pt x="219" y="2"/>
                    </a:lnTo>
                    <a:lnTo>
                      <a:pt x="224" y="2"/>
                    </a:lnTo>
                    <a:lnTo>
                      <a:pt x="230" y="6"/>
                    </a:lnTo>
                    <a:lnTo>
                      <a:pt x="243" y="13"/>
                    </a:lnTo>
                    <a:lnTo>
                      <a:pt x="243" y="13"/>
                    </a:lnTo>
                    <a:lnTo>
                      <a:pt x="230" y="21"/>
                    </a:lnTo>
                    <a:lnTo>
                      <a:pt x="224" y="25"/>
                    </a:lnTo>
                    <a:lnTo>
                      <a:pt x="217" y="25"/>
                    </a:lnTo>
                    <a:lnTo>
                      <a:pt x="217" y="25"/>
                    </a:lnTo>
                    <a:lnTo>
                      <a:pt x="170" y="26"/>
                    </a:lnTo>
                    <a:lnTo>
                      <a:pt x="121" y="26"/>
                    </a:lnTo>
                    <a:lnTo>
                      <a:pt x="121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7" name="Freeform 329"/>
              <p:cNvSpPr>
                <a:spLocks/>
              </p:cNvSpPr>
              <p:nvPr/>
            </p:nvSpPr>
            <p:spPr bwMode="auto">
              <a:xfrm>
                <a:off x="10594975" y="5289550"/>
                <a:ext cx="192088" cy="17463"/>
              </a:xfrm>
              <a:custGeom>
                <a:avLst/>
                <a:gdLst>
                  <a:gd name="T0" fmla="*/ 120 w 241"/>
                  <a:gd name="T1" fmla="*/ 23 h 23"/>
                  <a:gd name="T2" fmla="*/ 120 w 241"/>
                  <a:gd name="T3" fmla="*/ 23 h 23"/>
                  <a:gd name="T4" fmla="*/ 69 w 241"/>
                  <a:gd name="T5" fmla="*/ 23 h 23"/>
                  <a:gd name="T6" fmla="*/ 19 w 241"/>
                  <a:gd name="T7" fmla="*/ 23 h 23"/>
                  <a:gd name="T8" fmla="*/ 19 w 241"/>
                  <a:gd name="T9" fmla="*/ 23 h 23"/>
                  <a:gd name="T10" fmla="*/ 15 w 241"/>
                  <a:gd name="T11" fmla="*/ 21 h 23"/>
                  <a:gd name="T12" fmla="*/ 9 w 241"/>
                  <a:gd name="T13" fmla="*/ 19 h 23"/>
                  <a:gd name="T14" fmla="*/ 0 w 241"/>
                  <a:gd name="T15" fmla="*/ 11 h 23"/>
                  <a:gd name="T16" fmla="*/ 0 w 241"/>
                  <a:gd name="T17" fmla="*/ 11 h 23"/>
                  <a:gd name="T18" fmla="*/ 9 w 241"/>
                  <a:gd name="T19" fmla="*/ 4 h 23"/>
                  <a:gd name="T20" fmla="*/ 15 w 241"/>
                  <a:gd name="T21" fmla="*/ 2 h 23"/>
                  <a:gd name="T22" fmla="*/ 19 w 241"/>
                  <a:gd name="T23" fmla="*/ 0 h 23"/>
                  <a:gd name="T24" fmla="*/ 19 w 241"/>
                  <a:gd name="T25" fmla="*/ 0 h 23"/>
                  <a:gd name="T26" fmla="*/ 121 w 241"/>
                  <a:gd name="T27" fmla="*/ 0 h 23"/>
                  <a:gd name="T28" fmla="*/ 223 w 241"/>
                  <a:gd name="T29" fmla="*/ 0 h 23"/>
                  <a:gd name="T30" fmla="*/ 223 w 241"/>
                  <a:gd name="T31" fmla="*/ 0 h 23"/>
                  <a:gd name="T32" fmla="*/ 226 w 241"/>
                  <a:gd name="T33" fmla="*/ 2 h 23"/>
                  <a:gd name="T34" fmla="*/ 232 w 241"/>
                  <a:gd name="T35" fmla="*/ 4 h 23"/>
                  <a:gd name="T36" fmla="*/ 241 w 241"/>
                  <a:gd name="T37" fmla="*/ 11 h 23"/>
                  <a:gd name="T38" fmla="*/ 241 w 241"/>
                  <a:gd name="T39" fmla="*/ 11 h 23"/>
                  <a:gd name="T40" fmla="*/ 232 w 241"/>
                  <a:gd name="T41" fmla="*/ 19 h 23"/>
                  <a:gd name="T42" fmla="*/ 226 w 241"/>
                  <a:gd name="T43" fmla="*/ 21 h 23"/>
                  <a:gd name="T44" fmla="*/ 223 w 241"/>
                  <a:gd name="T45" fmla="*/ 23 h 23"/>
                  <a:gd name="T46" fmla="*/ 223 w 241"/>
                  <a:gd name="T47" fmla="*/ 23 h 23"/>
                  <a:gd name="T48" fmla="*/ 170 w 241"/>
                  <a:gd name="T49" fmla="*/ 23 h 23"/>
                  <a:gd name="T50" fmla="*/ 120 w 241"/>
                  <a:gd name="T51" fmla="*/ 23 h 23"/>
                  <a:gd name="T52" fmla="*/ 120 w 241"/>
                  <a:gd name="T5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41" h="23">
                    <a:moveTo>
                      <a:pt x="120" y="23"/>
                    </a:moveTo>
                    <a:lnTo>
                      <a:pt x="120" y="23"/>
                    </a:lnTo>
                    <a:lnTo>
                      <a:pt x="69" y="23"/>
                    </a:lnTo>
                    <a:lnTo>
                      <a:pt x="19" y="23"/>
                    </a:lnTo>
                    <a:lnTo>
                      <a:pt x="19" y="23"/>
                    </a:lnTo>
                    <a:lnTo>
                      <a:pt x="15" y="21"/>
                    </a:lnTo>
                    <a:lnTo>
                      <a:pt x="9" y="19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9" y="4"/>
                    </a:lnTo>
                    <a:lnTo>
                      <a:pt x="15" y="2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21" y="0"/>
                    </a:lnTo>
                    <a:lnTo>
                      <a:pt x="223" y="0"/>
                    </a:lnTo>
                    <a:lnTo>
                      <a:pt x="223" y="0"/>
                    </a:lnTo>
                    <a:lnTo>
                      <a:pt x="226" y="2"/>
                    </a:lnTo>
                    <a:lnTo>
                      <a:pt x="232" y="4"/>
                    </a:lnTo>
                    <a:lnTo>
                      <a:pt x="241" y="11"/>
                    </a:lnTo>
                    <a:lnTo>
                      <a:pt x="241" y="11"/>
                    </a:lnTo>
                    <a:lnTo>
                      <a:pt x="232" y="19"/>
                    </a:lnTo>
                    <a:lnTo>
                      <a:pt x="226" y="21"/>
                    </a:lnTo>
                    <a:lnTo>
                      <a:pt x="223" y="23"/>
                    </a:lnTo>
                    <a:lnTo>
                      <a:pt x="223" y="23"/>
                    </a:lnTo>
                    <a:lnTo>
                      <a:pt x="170" y="23"/>
                    </a:lnTo>
                    <a:lnTo>
                      <a:pt x="120" y="23"/>
                    </a:lnTo>
                    <a:lnTo>
                      <a:pt x="120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8" name="Freeform 330"/>
              <p:cNvSpPr>
                <a:spLocks/>
              </p:cNvSpPr>
              <p:nvPr/>
            </p:nvSpPr>
            <p:spPr bwMode="auto">
              <a:xfrm>
                <a:off x="10672763" y="5383213"/>
                <a:ext cx="133350" cy="22225"/>
              </a:xfrm>
              <a:custGeom>
                <a:avLst/>
                <a:gdLst>
                  <a:gd name="T0" fmla="*/ 84 w 169"/>
                  <a:gd name="T1" fmla="*/ 26 h 28"/>
                  <a:gd name="T2" fmla="*/ 84 w 169"/>
                  <a:gd name="T3" fmla="*/ 26 h 28"/>
                  <a:gd name="T4" fmla="*/ 51 w 169"/>
                  <a:gd name="T5" fmla="*/ 28 h 28"/>
                  <a:gd name="T6" fmla="*/ 19 w 169"/>
                  <a:gd name="T7" fmla="*/ 26 h 28"/>
                  <a:gd name="T8" fmla="*/ 19 w 169"/>
                  <a:gd name="T9" fmla="*/ 26 h 28"/>
                  <a:gd name="T10" fmla="*/ 13 w 169"/>
                  <a:gd name="T11" fmla="*/ 24 h 28"/>
                  <a:gd name="T12" fmla="*/ 9 w 169"/>
                  <a:gd name="T13" fmla="*/ 23 h 28"/>
                  <a:gd name="T14" fmla="*/ 0 w 169"/>
                  <a:gd name="T15" fmla="*/ 15 h 28"/>
                  <a:gd name="T16" fmla="*/ 0 w 169"/>
                  <a:gd name="T17" fmla="*/ 15 h 28"/>
                  <a:gd name="T18" fmla="*/ 9 w 169"/>
                  <a:gd name="T19" fmla="*/ 6 h 28"/>
                  <a:gd name="T20" fmla="*/ 13 w 169"/>
                  <a:gd name="T21" fmla="*/ 2 h 28"/>
                  <a:gd name="T22" fmla="*/ 19 w 169"/>
                  <a:gd name="T23" fmla="*/ 2 h 28"/>
                  <a:gd name="T24" fmla="*/ 19 w 169"/>
                  <a:gd name="T25" fmla="*/ 2 h 28"/>
                  <a:gd name="T26" fmla="*/ 82 w 169"/>
                  <a:gd name="T27" fmla="*/ 0 h 28"/>
                  <a:gd name="T28" fmla="*/ 146 w 169"/>
                  <a:gd name="T29" fmla="*/ 2 h 28"/>
                  <a:gd name="T30" fmla="*/ 146 w 169"/>
                  <a:gd name="T31" fmla="*/ 2 h 28"/>
                  <a:gd name="T32" fmla="*/ 152 w 169"/>
                  <a:gd name="T33" fmla="*/ 2 h 28"/>
                  <a:gd name="T34" fmla="*/ 157 w 169"/>
                  <a:gd name="T35" fmla="*/ 6 h 28"/>
                  <a:gd name="T36" fmla="*/ 169 w 169"/>
                  <a:gd name="T37" fmla="*/ 13 h 28"/>
                  <a:gd name="T38" fmla="*/ 169 w 169"/>
                  <a:gd name="T39" fmla="*/ 13 h 28"/>
                  <a:gd name="T40" fmla="*/ 157 w 169"/>
                  <a:gd name="T41" fmla="*/ 21 h 28"/>
                  <a:gd name="T42" fmla="*/ 152 w 169"/>
                  <a:gd name="T43" fmla="*/ 24 h 28"/>
                  <a:gd name="T44" fmla="*/ 146 w 169"/>
                  <a:gd name="T45" fmla="*/ 26 h 28"/>
                  <a:gd name="T46" fmla="*/ 146 w 169"/>
                  <a:gd name="T47" fmla="*/ 26 h 28"/>
                  <a:gd name="T48" fmla="*/ 114 w 169"/>
                  <a:gd name="T49" fmla="*/ 28 h 28"/>
                  <a:gd name="T50" fmla="*/ 84 w 169"/>
                  <a:gd name="T51" fmla="*/ 26 h 28"/>
                  <a:gd name="T52" fmla="*/ 84 w 169"/>
                  <a:gd name="T53" fmla="*/ 2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69" h="28">
                    <a:moveTo>
                      <a:pt x="84" y="26"/>
                    </a:moveTo>
                    <a:lnTo>
                      <a:pt x="84" y="26"/>
                    </a:lnTo>
                    <a:lnTo>
                      <a:pt x="51" y="28"/>
                    </a:lnTo>
                    <a:lnTo>
                      <a:pt x="19" y="26"/>
                    </a:lnTo>
                    <a:lnTo>
                      <a:pt x="19" y="26"/>
                    </a:lnTo>
                    <a:lnTo>
                      <a:pt x="13" y="24"/>
                    </a:lnTo>
                    <a:lnTo>
                      <a:pt x="9" y="23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9" y="6"/>
                    </a:lnTo>
                    <a:lnTo>
                      <a:pt x="13" y="2"/>
                    </a:lnTo>
                    <a:lnTo>
                      <a:pt x="19" y="2"/>
                    </a:lnTo>
                    <a:lnTo>
                      <a:pt x="19" y="2"/>
                    </a:lnTo>
                    <a:lnTo>
                      <a:pt x="82" y="0"/>
                    </a:lnTo>
                    <a:lnTo>
                      <a:pt x="146" y="2"/>
                    </a:lnTo>
                    <a:lnTo>
                      <a:pt x="146" y="2"/>
                    </a:lnTo>
                    <a:lnTo>
                      <a:pt x="152" y="2"/>
                    </a:lnTo>
                    <a:lnTo>
                      <a:pt x="157" y="6"/>
                    </a:lnTo>
                    <a:lnTo>
                      <a:pt x="169" y="13"/>
                    </a:lnTo>
                    <a:lnTo>
                      <a:pt x="169" y="13"/>
                    </a:lnTo>
                    <a:lnTo>
                      <a:pt x="157" y="21"/>
                    </a:lnTo>
                    <a:lnTo>
                      <a:pt x="152" y="24"/>
                    </a:lnTo>
                    <a:lnTo>
                      <a:pt x="146" y="26"/>
                    </a:lnTo>
                    <a:lnTo>
                      <a:pt x="146" y="26"/>
                    </a:lnTo>
                    <a:lnTo>
                      <a:pt x="114" y="28"/>
                    </a:lnTo>
                    <a:lnTo>
                      <a:pt x="84" y="26"/>
                    </a:lnTo>
                    <a:lnTo>
                      <a:pt x="84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9" name="Freeform 331"/>
              <p:cNvSpPr>
                <a:spLocks/>
              </p:cNvSpPr>
              <p:nvPr/>
            </p:nvSpPr>
            <p:spPr bwMode="auto">
              <a:xfrm>
                <a:off x="10596563" y="5480050"/>
                <a:ext cx="74613" cy="20638"/>
              </a:xfrm>
              <a:custGeom>
                <a:avLst/>
                <a:gdLst>
                  <a:gd name="T0" fmla="*/ 46 w 93"/>
                  <a:gd name="T1" fmla="*/ 24 h 26"/>
                  <a:gd name="T2" fmla="*/ 46 w 93"/>
                  <a:gd name="T3" fmla="*/ 24 h 26"/>
                  <a:gd name="T4" fmla="*/ 28 w 93"/>
                  <a:gd name="T5" fmla="*/ 24 h 26"/>
                  <a:gd name="T6" fmla="*/ 9 w 93"/>
                  <a:gd name="T7" fmla="*/ 24 h 26"/>
                  <a:gd name="T8" fmla="*/ 9 w 93"/>
                  <a:gd name="T9" fmla="*/ 24 h 26"/>
                  <a:gd name="T10" fmla="*/ 7 w 93"/>
                  <a:gd name="T11" fmla="*/ 22 h 26"/>
                  <a:gd name="T12" fmla="*/ 3 w 93"/>
                  <a:gd name="T13" fmla="*/ 20 h 26"/>
                  <a:gd name="T14" fmla="*/ 0 w 93"/>
                  <a:gd name="T15" fmla="*/ 17 h 26"/>
                  <a:gd name="T16" fmla="*/ 0 w 93"/>
                  <a:gd name="T17" fmla="*/ 13 h 26"/>
                  <a:gd name="T18" fmla="*/ 0 w 93"/>
                  <a:gd name="T19" fmla="*/ 13 h 26"/>
                  <a:gd name="T20" fmla="*/ 0 w 93"/>
                  <a:gd name="T21" fmla="*/ 9 h 26"/>
                  <a:gd name="T22" fmla="*/ 3 w 93"/>
                  <a:gd name="T23" fmla="*/ 5 h 26"/>
                  <a:gd name="T24" fmla="*/ 5 w 93"/>
                  <a:gd name="T25" fmla="*/ 2 h 26"/>
                  <a:gd name="T26" fmla="*/ 9 w 93"/>
                  <a:gd name="T27" fmla="*/ 2 h 26"/>
                  <a:gd name="T28" fmla="*/ 9 w 93"/>
                  <a:gd name="T29" fmla="*/ 2 h 26"/>
                  <a:gd name="T30" fmla="*/ 45 w 93"/>
                  <a:gd name="T31" fmla="*/ 0 h 26"/>
                  <a:gd name="T32" fmla="*/ 82 w 93"/>
                  <a:gd name="T33" fmla="*/ 2 h 26"/>
                  <a:gd name="T34" fmla="*/ 82 w 93"/>
                  <a:gd name="T35" fmla="*/ 2 h 26"/>
                  <a:gd name="T36" fmla="*/ 86 w 93"/>
                  <a:gd name="T37" fmla="*/ 2 h 26"/>
                  <a:gd name="T38" fmla="*/ 88 w 93"/>
                  <a:gd name="T39" fmla="*/ 5 h 26"/>
                  <a:gd name="T40" fmla="*/ 93 w 93"/>
                  <a:gd name="T41" fmla="*/ 13 h 26"/>
                  <a:gd name="T42" fmla="*/ 93 w 93"/>
                  <a:gd name="T43" fmla="*/ 13 h 26"/>
                  <a:gd name="T44" fmla="*/ 88 w 93"/>
                  <a:gd name="T45" fmla="*/ 19 h 26"/>
                  <a:gd name="T46" fmla="*/ 84 w 93"/>
                  <a:gd name="T47" fmla="*/ 22 h 26"/>
                  <a:gd name="T48" fmla="*/ 80 w 93"/>
                  <a:gd name="T49" fmla="*/ 24 h 26"/>
                  <a:gd name="T50" fmla="*/ 80 w 93"/>
                  <a:gd name="T51" fmla="*/ 24 h 26"/>
                  <a:gd name="T52" fmla="*/ 63 w 93"/>
                  <a:gd name="T53" fmla="*/ 26 h 26"/>
                  <a:gd name="T54" fmla="*/ 46 w 93"/>
                  <a:gd name="T55" fmla="*/ 24 h 26"/>
                  <a:gd name="T56" fmla="*/ 46 w 93"/>
                  <a:gd name="T57" fmla="*/ 24 h 26"/>
                  <a:gd name="T58" fmla="*/ 46 w 93"/>
                  <a:gd name="T59" fmla="*/ 24 h 26"/>
                  <a:gd name="T60" fmla="*/ 46 w 93"/>
                  <a:gd name="T61" fmla="*/ 2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93" h="26">
                    <a:moveTo>
                      <a:pt x="46" y="24"/>
                    </a:moveTo>
                    <a:lnTo>
                      <a:pt x="46" y="24"/>
                    </a:lnTo>
                    <a:lnTo>
                      <a:pt x="28" y="24"/>
                    </a:lnTo>
                    <a:lnTo>
                      <a:pt x="9" y="24"/>
                    </a:lnTo>
                    <a:lnTo>
                      <a:pt x="9" y="24"/>
                    </a:lnTo>
                    <a:lnTo>
                      <a:pt x="7" y="22"/>
                    </a:lnTo>
                    <a:lnTo>
                      <a:pt x="3" y="20"/>
                    </a:lnTo>
                    <a:lnTo>
                      <a:pt x="0" y="17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0" y="9"/>
                    </a:lnTo>
                    <a:lnTo>
                      <a:pt x="3" y="5"/>
                    </a:lnTo>
                    <a:lnTo>
                      <a:pt x="5" y="2"/>
                    </a:lnTo>
                    <a:lnTo>
                      <a:pt x="9" y="2"/>
                    </a:lnTo>
                    <a:lnTo>
                      <a:pt x="9" y="2"/>
                    </a:lnTo>
                    <a:lnTo>
                      <a:pt x="45" y="0"/>
                    </a:lnTo>
                    <a:lnTo>
                      <a:pt x="82" y="2"/>
                    </a:lnTo>
                    <a:lnTo>
                      <a:pt x="82" y="2"/>
                    </a:lnTo>
                    <a:lnTo>
                      <a:pt x="86" y="2"/>
                    </a:lnTo>
                    <a:lnTo>
                      <a:pt x="88" y="5"/>
                    </a:lnTo>
                    <a:lnTo>
                      <a:pt x="93" y="13"/>
                    </a:lnTo>
                    <a:lnTo>
                      <a:pt x="93" y="13"/>
                    </a:lnTo>
                    <a:lnTo>
                      <a:pt x="88" y="19"/>
                    </a:lnTo>
                    <a:lnTo>
                      <a:pt x="84" y="22"/>
                    </a:lnTo>
                    <a:lnTo>
                      <a:pt x="80" y="24"/>
                    </a:lnTo>
                    <a:lnTo>
                      <a:pt x="80" y="24"/>
                    </a:lnTo>
                    <a:lnTo>
                      <a:pt x="63" y="26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46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0" name="Freeform 332"/>
              <p:cNvSpPr>
                <a:spLocks/>
              </p:cNvSpPr>
              <p:nvPr/>
            </p:nvSpPr>
            <p:spPr bwMode="auto">
              <a:xfrm>
                <a:off x="10815638" y="5289550"/>
                <a:ext cx="68263" cy="17463"/>
              </a:xfrm>
              <a:custGeom>
                <a:avLst/>
                <a:gdLst>
                  <a:gd name="T0" fmla="*/ 41 w 86"/>
                  <a:gd name="T1" fmla="*/ 23 h 23"/>
                  <a:gd name="T2" fmla="*/ 41 w 86"/>
                  <a:gd name="T3" fmla="*/ 23 h 23"/>
                  <a:gd name="T4" fmla="*/ 26 w 86"/>
                  <a:gd name="T5" fmla="*/ 23 h 23"/>
                  <a:gd name="T6" fmla="*/ 11 w 86"/>
                  <a:gd name="T7" fmla="*/ 23 h 23"/>
                  <a:gd name="T8" fmla="*/ 11 w 86"/>
                  <a:gd name="T9" fmla="*/ 23 h 23"/>
                  <a:gd name="T10" fmla="*/ 9 w 86"/>
                  <a:gd name="T11" fmla="*/ 21 h 23"/>
                  <a:gd name="T12" fmla="*/ 5 w 86"/>
                  <a:gd name="T13" fmla="*/ 17 h 23"/>
                  <a:gd name="T14" fmla="*/ 0 w 86"/>
                  <a:gd name="T15" fmla="*/ 11 h 23"/>
                  <a:gd name="T16" fmla="*/ 0 w 86"/>
                  <a:gd name="T17" fmla="*/ 11 h 23"/>
                  <a:gd name="T18" fmla="*/ 5 w 86"/>
                  <a:gd name="T19" fmla="*/ 4 h 23"/>
                  <a:gd name="T20" fmla="*/ 9 w 86"/>
                  <a:gd name="T21" fmla="*/ 2 h 23"/>
                  <a:gd name="T22" fmla="*/ 11 w 86"/>
                  <a:gd name="T23" fmla="*/ 0 h 23"/>
                  <a:gd name="T24" fmla="*/ 11 w 86"/>
                  <a:gd name="T25" fmla="*/ 0 h 23"/>
                  <a:gd name="T26" fmla="*/ 43 w 86"/>
                  <a:gd name="T27" fmla="*/ 0 h 23"/>
                  <a:gd name="T28" fmla="*/ 73 w 86"/>
                  <a:gd name="T29" fmla="*/ 0 h 23"/>
                  <a:gd name="T30" fmla="*/ 73 w 86"/>
                  <a:gd name="T31" fmla="*/ 0 h 23"/>
                  <a:gd name="T32" fmla="*/ 77 w 86"/>
                  <a:gd name="T33" fmla="*/ 2 h 23"/>
                  <a:gd name="T34" fmla="*/ 78 w 86"/>
                  <a:gd name="T35" fmla="*/ 4 h 23"/>
                  <a:gd name="T36" fmla="*/ 86 w 86"/>
                  <a:gd name="T37" fmla="*/ 11 h 23"/>
                  <a:gd name="T38" fmla="*/ 86 w 86"/>
                  <a:gd name="T39" fmla="*/ 11 h 23"/>
                  <a:gd name="T40" fmla="*/ 80 w 86"/>
                  <a:gd name="T41" fmla="*/ 17 h 23"/>
                  <a:gd name="T42" fmla="*/ 77 w 86"/>
                  <a:gd name="T43" fmla="*/ 21 h 23"/>
                  <a:gd name="T44" fmla="*/ 73 w 86"/>
                  <a:gd name="T45" fmla="*/ 23 h 23"/>
                  <a:gd name="T46" fmla="*/ 73 w 86"/>
                  <a:gd name="T47" fmla="*/ 23 h 23"/>
                  <a:gd name="T48" fmla="*/ 58 w 86"/>
                  <a:gd name="T49" fmla="*/ 23 h 23"/>
                  <a:gd name="T50" fmla="*/ 41 w 86"/>
                  <a:gd name="T51" fmla="*/ 23 h 23"/>
                  <a:gd name="T52" fmla="*/ 41 w 86"/>
                  <a:gd name="T5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6" h="23">
                    <a:moveTo>
                      <a:pt x="41" y="23"/>
                    </a:moveTo>
                    <a:lnTo>
                      <a:pt x="41" y="23"/>
                    </a:lnTo>
                    <a:lnTo>
                      <a:pt x="26" y="23"/>
                    </a:lnTo>
                    <a:lnTo>
                      <a:pt x="11" y="23"/>
                    </a:lnTo>
                    <a:lnTo>
                      <a:pt x="11" y="23"/>
                    </a:lnTo>
                    <a:lnTo>
                      <a:pt x="9" y="21"/>
                    </a:lnTo>
                    <a:lnTo>
                      <a:pt x="5" y="17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5" y="4"/>
                    </a:lnTo>
                    <a:lnTo>
                      <a:pt x="9" y="2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43" y="0"/>
                    </a:lnTo>
                    <a:lnTo>
                      <a:pt x="73" y="0"/>
                    </a:lnTo>
                    <a:lnTo>
                      <a:pt x="73" y="0"/>
                    </a:lnTo>
                    <a:lnTo>
                      <a:pt x="77" y="2"/>
                    </a:lnTo>
                    <a:lnTo>
                      <a:pt x="78" y="4"/>
                    </a:lnTo>
                    <a:lnTo>
                      <a:pt x="86" y="11"/>
                    </a:lnTo>
                    <a:lnTo>
                      <a:pt x="86" y="11"/>
                    </a:lnTo>
                    <a:lnTo>
                      <a:pt x="80" y="17"/>
                    </a:lnTo>
                    <a:lnTo>
                      <a:pt x="77" y="21"/>
                    </a:lnTo>
                    <a:lnTo>
                      <a:pt x="73" y="23"/>
                    </a:lnTo>
                    <a:lnTo>
                      <a:pt x="73" y="23"/>
                    </a:lnTo>
                    <a:lnTo>
                      <a:pt x="58" y="23"/>
                    </a:lnTo>
                    <a:lnTo>
                      <a:pt x="41" y="23"/>
                    </a:lnTo>
                    <a:lnTo>
                      <a:pt x="41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1" name="Freeform 333"/>
              <p:cNvSpPr>
                <a:spLocks/>
              </p:cNvSpPr>
              <p:nvPr/>
            </p:nvSpPr>
            <p:spPr bwMode="auto">
              <a:xfrm>
                <a:off x="10594975" y="5335588"/>
                <a:ext cx="66675" cy="19050"/>
              </a:xfrm>
              <a:custGeom>
                <a:avLst/>
                <a:gdLst>
                  <a:gd name="T0" fmla="*/ 43 w 82"/>
                  <a:gd name="T1" fmla="*/ 2 h 25"/>
                  <a:gd name="T2" fmla="*/ 43 w 82"/>
                  <a:gd name="T3" fmla="*/ 2 h 25"/>
                  <a:gd name="T4" fmla="*/ 56 w 82"/>
                  <a:gd name="T5" fmla="*/ 0 h 25"/>
                  <a:gd name="T6" fmla="*/ 69 w 82"/>
                  <a:gd name="T7" fmla="*/ 2 h 25"/>
                  <a:gd name="T8" fmla="*/ 69 w 82"/>
                  <a:gd name="T9" fmla="*/ 2 h 25"/>
                  <a:gd name="T10" fmla="*/ 73 w 82"/>
                  <a:gd name="T11" fmla="*/ 4 h 25"/>
                  <a:gd name="T12" fmla="*/ 77 w 82"/>
                  <a:gd name="T13" fmla="*/ 8 h 25"/>
                  <a:gd name="T14" fmla="*/ 82 w 82"/>
                  <a:gd name="T15" fmla="*/ 13 h 25"/>
                  <a:gd name="T16" fmla="*/ 82 w 82"/>
                  <a:gd name="T17" fmla="*/ 13 h 25"/>
                  <a:gd name="T18" fmla="*/ 77 w 82"/>
                  <a:gd name="T19" fmla="*/ 21 h 25"/>
                  <a:gd name="T20" fmla="*/ 75 w 82"/>
                  <a:gd name="T21" fmla="*/ 23 h 25"/>
                  <a:gd name="T22" fmla="*/ 71 w 82"/>
                  <a:gd name="T23" fmla="*/ 25 h 25"/>
                  <a:gd name="T24" fmla="*/ 71 w 82"/>
                  <a:gd name="T25" fmla="*/ 25 h 25"/>
                  <a:gd name="T26" fmla="*/ 41 w 82"/>
                  <a:gd name="T27" fmla="*/ 25 h 25"/>
                  <a:gd name="T28" fmla="*/ 13 w 82"/>
                  <a:gd name="T29" fmla="*/ 25 h 25"/>
                  <a:gd name="T30" fmla="*/ 13 w 82"/>
                  <a:gd name="T31" fmla="*/ 25 h 25"/>
                  <a:gd name="T32" fmla="*/ 9 w 82"/>
                  <a:gd name="T33" fmla="*/ 23 h 25"/>
                  <a:gd name="T34" fmla="*/ 5 w 82"/>
                  <a:gd name="T35" fmla="*/ 21 h 25"/>
                  <a:gd name="T36" fmla="*/ 0 w 82"/>
                  <a:gd name="T37" fmla="*/ 13 h 25"/>
                  <a:gd name="T38" fmla="*/ 0 w 82"/>
                  <a:gd name="T39" fmla="*/ 13 h 25"/>
                  <a:gd name="T40" fmla="*/ 7 w 82"/>
                  <a:gd name="T41" fmla="*/ 8 h 25"/>
                  <a:gd name="T42" fmla="*/ 9 w 82"/>
                  <a:gd name="T43" fmla="*/ 4 h 25"/>
                  <a:gd name="T44" fmla="*/ 13 w 82"/>
                  <a:gd name="T45" fmla="*/ 2 h 25"/>
                  <a:gd name="T46" fmla="*/ 13 w 82"/>
                  <a:gd name="T47" fmla="*/ 2 h 25"/>
                  <a:gd name="T48" fmla="*/ 28 w 82"/>
                  <a:gd name="T49" fmla="*/ 0 h 25"/>
                  <a:gd name="T50" fmla="*/ 43 w 82"/>
                  <a:gd name="T51" fmla="*/ 2 h 25"/>
                  <a:gd name="T52" fmla="*/ 43 w 82"/>
                  <a:gd name="T53" fmla="*/ 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2" h="25">
                    <a:moveTo>
                      <a:pt x="43" y="2"/>
                    </a:moveTo>
                    <a:lnTo>
                      <a:pt x="43" y="2"/>
                    </a:lnTo>
                    <a:lnTo>
                      <a:pt x="56" y="0"/>
                    </a:lnTo>
                    <a:lnTo>
                      <a:pt x="69" y="2"/>
                    </a:lnTo>
                    <a:lnTo>
                      <a:pt x="69" y="2"/>
                    </a:lnTo>
                    <a:lnTo>
                      <a:pt x="73" y="4"/>
                    </a:lnTo>
                    <a:lnTo>
                      <a:pt x="77" y="8"/>
                    </a:lnTo>
                    <a:lnTo>
                      <a:pt x="82" y="13"/>
                    </a:lnTo>
                    <a:lnTo>
                      <a:pt x="82" y="13"/>
                    </a:lnTo>
                    <a:lnTo>
                      <a:pt x="77" y="21"/>
                    </a:lnTo>
                    <a:lnTo>
                      <a:pt x="75" y="23"/>
                    </a:lnTo>
                    <a:lnTo>
                      <a:pt x="71" y="25"/>
                    </a:lnTo>
                    <a:lnTo>
                      <a:pt x="71" y="25"/>
                    </a:lnTo>
                    <a:lnTo>
                      <a:pt x="41" y="25"/>
                    </a:lnTo>
                    <a:lnTo>
                      <a:pt x="13" y="25"/>
                    </a:lnTo>
                    <a:lnTo>
                      <a:pt x="13" y="25"/>
                    </a:lnTo>
                    <a:lnTo>
                      <a:pt x="9" y="23"/>
                    </a:lnTo>
                    <a:lnTo>
                      <a:pt x="5" y="21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7" y="8"/>
                    </a:lnTo>
                    <a:lnTo>
                      <a:pt x="9" y="4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28" y="0"/>
                    </a:lnTo>
                    <a:lnTo>
                      <a:pt x="43" y="2"/>
                    </a:lnTo>
                    <a:lnTo>
                      <a:pt x="43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2" name="Freeform 334"/>
              <p:cNvSpPr>
                <a:spLocks/>
              </p:cNvSpPr>
              <p:nvPr/>
            </p:nvSpPr>
            <p:spPr bwMode="auto">
              <a:xfrm>
                <a:off x="10594975" y="5383213"/>
                <a:ext cx="47625" cy="22225"/>
              </a:xfrm>
              <a:custGeom>
                <a:avLst/>
                <a:gdLst>
                  <a:gd name="T0" fmla="*/ 30 w 60"/>
                  <a:gd name="T1" fmla="*/ 0 h 28"/>
                  <a:gd name="T2" fmla="*/ 30 w 60"/>
                  <a:gd name="T3" fmla="*/ 0 h 28"/>
                  <a:gd name="T4" fmla="*/ 37 w 60"/>
                  <a:gd name="T5" fmla="*/ 0 h 28"/>
                  <a:gd name="T6" fmla="*/ 45 w 60"/>
                  <a:gd name="T7" fmla="*/ 2 h 28"/>
                  <a:gd name="T8" fmla="*/ 45 w 60"/>
                  <a:gd name="T9" fmla="*/ 2 h 28"/>
                  <a:gd name="T10" fmla="*/ 52 w 60"/>
                  <a:gd name="T11" fmla="*/ 8 h 28"/>
                  <a:gd name="T12" fmla="*/ 60 w 60"/>
                  <a:gd name="T13" fmla="*/ 13 h 28"/>
                  <a:gd name="T14" fmla="*/ 60 w 60"/>
                  <a:gd name="T15" fmla="*/ 13 h 28"/>
                  <a:gd name="T16" fmla="*/ 52 w 60"/>
                  <a:gd name="T17" fmla="*/ 21 h 28"/>
                  <a:gd name="T18" fmla="*/ 48 w 60"/>
                  <a:gd name="T19" fmla="*/ 24 h 28"/>
                  <a:gd name="T20" fmla="*/ 43 w 60"/>
                  <a:gd name="T21" fmla="*/ 26 h 28"/>
                  <a:gd name="T22" fmla="*/ 43 w 60"/>
                  <a:gd name="T23" fmla="*/ 26 h 28"/>
                  <a:gd name="T24" fmla="*/ 30 w 60"/>
                  <a:gd name="T25" fmla="*/ 28 h 28"/>
                  <a:gd name="T26" fmla="*/ 17 w 60"/>
                  <a:gd name="T27" fmla="*/ 26 h 28"/>
                  <a:gd name="T28" fmla="*/ 17 w 60"/>
                  <a:gd name="T29" fmla="*/ 26 h 28"/>
                  <a:gd name="T30" fmla="*/ 13 w 60"/>
                  <a:gd name="T31" fmla="*/ 24 h 28"/>
                  <a:gd name="T32" fmla="*/ 7 w 60"/>
                  <a:gd name="T33" fmla="*/ 21 h 28"/>
                  <a:gd name="T34" fmla="*/ 0 w 60"/>
                  <a:gd name="T35" fmla="*/ 15 h 28"/>
                  <a:gd name="T36" fmla="*/ 0 w 60"/>
                  <a:gd name="T37" fmla="*/ 15 h 28"/>
                  <a:gd name="T38" fmla="*/ 9 w 60"/>
                  <a:gd name="T39" fmla="*/ 8 h 28"/>
                  <a:gd name="T40" fmla="*/ 17 w 60"/>
                  <a:gd name="T41" fmla="*/ 0 h 28"/>
                  <a:gd name="T42" fmla="*/ 17 w 60"/>
                  <a:gd name="T43" fmla="*/ 0 h 28"/>
                  <a:gd name="T44" fmla="*/ 24 w 60"/>
                  <a:gd name="T45" fmla="*/ 0 h 28"/>
                  <a:gd name="T46" fmla="*/ 30 w 60"/>
                  <a:gd name="T47" fmla="*/ 0 h 28"/>
                  <a:gd name="T48" fmla="*/ 30 w 60"/>
                  <a:gd name="T4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0" h="28">
                    <a:moveTo>
                      <a:pt x="30" y="0"/>
                    </a:moveTo>
                    <a:lnTo>
                      <a:pt x="30" y="0"/>
                    </a:lnTo>
                    <a:lnTo>
                      <a:pt x="37" y="0"/>
                    </a:lnTo>
                    <a:lnTo>
                      <a:pt x="45" y="2"/>
                    </a:lnTo>
                    <a:lnTo>
                      <a:pt x="45" y="2"/>
                    </a:lnTo>
                    <a:lnTo>
                      <a:pt x="52" y="8"/>
                    </a:lnTo>
                    <a:lnTo>
                      <a:pt x="60" y="13"/>
                    </a:lnTo>
                    <a:lnTo>
                      <a:pt x="60" y="13"/>
                    </a:lnTo>
                    <a:lnTo>
                      <a:pt x="52" y="21"/>
                    </a:lnTo>
                    <a:lnTo>
                      <a:pt x="48" y="24"/>
                    </a:lnTo>
                    <a:lnTo>
                      <a:pt x="43" y="26"/>
                    </a:lnTo>
                    <a:lnTo>
                      <a:pt x="43" y="26"/>
                    </a:lnTo>
                    <a:lnTo>
                      <a:pt x="30" y="28"/>
                    </a:lnTo>
                    <a:lnTo>
                      <a:pt x="17" y="26"/>
                    </a:lnTo>
                    <a:lnTo>
                      <a:pt x="17" y="26"/>
                    </a:lnTo>
                    <a:lnTo>
                      <a:pt x="13" y="24"/>
                    </a:lnTo>
                    <a:lnTo>
                      <a:pt x="7" y="21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9" y="8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24" y="0"/>
                    </a:lnTo>
                    <a:lnTo>
                      <a:pt x="30" y="0"/>
                    </a:lnTo>
                    <a:lnTo>
                      <a:pt x="3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3" name="Freeform 335"/>
              <p:cNvSpPr>
                <a:spLocks/>
              </p:cNvSpPr>
              <p:nvPr/>
            </p:nvSpPr>
            <p:spPr bwMode="auto">
              <a:xfrm>
                <a:off x="10836275" y="5383213"/>
                <a:ext cx="47625" cy="22225"/>
              </a:xfrm>
              <a:custGeom>
                <a:avLst/>
                <a:gdLst>
                  <a:gd name="T0" fmla="*/ 30 w 60"/>
                  <a:gd name="T1" fmla="*/ 0 h 28"/>
                  <a:gd name="T2" fmla="*/ 30 w 60"/>
                  <a:gd name="T3" fmla="*/ 0 h 28"/>
                  <a:gd name="T4" fmla="*/ 34 w 60"/>
                  <a:gd name="T5" fmla="*/ 0 h 28"/>
                  <a:gd name="T6" fmla="*/ 39 w 60"/>
                  <a:gd name="T7" fmla="*/ 0 h 28"/>
                  <a:gd name="T8" fmla="*/ 39 w 60"/>
                  <a:gd name="T9" fmla="*/ 0 h 28"/>
                  <a:gd name="T10" fmla="*/ 60 w 60"/>
                  <a:gd name="T11" fmla="*/ 15 h 28"/>
                  <a:gd name="T12" fmla="*/ 60 w 60"/>
                  <a:gd name="T13" fmla="*/ 15 h 28"/>
                  <a:gd name="T14" fmla="*/ 51 w 60"/>
                  <a:gd name="T15" fmla="*/ 21 h 28"/>
                  <a:gd name="T16" fmla="*/ 39 w 60"/>
                  <a:gd name="T17" fmla="*/ 26 h 28"/>
                  <a:gd name="T18" fmla="*/ 39 w 60"/>
                  <a:gd name="T19" fmla="*/ 26 h 28"/>
                  <a:gd name="T20" fmla="*/ 28 w 60"/>
                  <a:gd name="T21" fmla="*/ 28 h 28"/>
                  <a:gd name="T22" fmla="*/ 17 w 60"/>
                  <a:gd name="T23" fmla="*/ 26 h 28"/>
                  <a:gd name="T24" fmla="*/ 17 w 60"/>
                  <a:gd name="T25" fmla="*/ 26 h 28"/>
                  <a:gd name="T26" fmla="*/ 13 w 60"/>
                  <a:gd name="T27" fmla="*/ 24 h 28"/>
                  <a:gd name="T28" fmla="*/ 7 w 60"/>
                  <a:gd name="T29" fmla="*/ 21 h 28"/>
                  <a:gd name="T30" fmla="*/ 0 w 60"/>
                  <a:gd name="T31" fmla="*/ 15 h 28"/>
                  <a:gd name="T32" fmla="*/ 0 w 60"/>
                  <a:gd name="T33" fmla="*/ 15 h 28"/>
                  <a:gd name="T34" fmla="*/ 9 w 60"/>
                  <a:gd name="T35" fmla="*/ 8 h 28"/>
                  <a:gd name="T36" fmla="*/ 19 w 60"/>
                  <a:gd name="T37" fmla="*/ 0 h 28"/>
                  <a:gd name="T38" fmla="*/ 19 w 60"/>
                  <a:gd name="T39" fmla="*/ 0 h 28"/>
                  <a:gd name="T40" fmla="*/ 24 w 60"/>
                  <a:gd name="T41" fmla="*/ 0 h 28"/>
                  <a:gd name="T42" fmla="*/ 30 w 60"/>
                  <a:gd name="T43" fmla="*/ 0 h 28"/>
                  <a:gd name="T44" fmla="*/ 30 w 60"/>
                  <a:gd name="T45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0" h="28">
                    <a:moveTo>
                      <a:pt x="30" y="0"/>
                    </a:moveTo>
                    <a:lnTo>
                      <a:pt x="30" y="0"/>
                    </a:lnTo>
                    <a:lnTo>
                      <a:pt x="34" y="0"/>
                    </a:lnTo>
                    <a:lnTo>
                      <a:pt x="39" y="0"/>
                    </a:lnTo>
                    <a:lnTo>
                      <a:pt x="39" y="0"/>
                    </a:lnTo>
                    <a:lnTo>
                      <a:pt x="60" y="15"/>
                    </a:lnTo>
                    <a:lnTo>
                      <a:pt x="60" y="15"/>
                    </a:lnTo>
                    <a:lnTo>
                      <a:pt x="51" y="21"/>
                    </a:lnTo>
                    <a:lnTo>
                      <a:pt x="39" y="26"/>
                    </a:lnTo>
                    <a:lnTo>
                      <a:pt x="39" y="26"/>
                    </a:lnTo>
                    <a:lnTo>
                      <a:pt x="28" y="28"/>
                    </a:lnTo>
                    <a:lnTo>
                      <a:pt x="17" y="26"/>
                    </a:lnTo>
                    <a:lnTo>
                      <a:pt x="17" y="26"/>
                    </a:lnTo>
                    <a:lnTo>
                      <a:pt x="13" y="24"/>
                    </a:lnTo>
                    <a:lnTo>
                      <a:pt x="7" y="21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9" y="8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24" y="0"/>
                    </a:lnTo>
                    <a:lnTo>
                      <a:pt x="30" y="0"/>
                    </a:lnTo>
                    <a:lnTo>
                      <a:pt x="3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4" name="Freeform 336"/>
              <p:cNvSpPr>
                <a:spLocks/>
              </p:cNvSpPr>
              <p:nvPr/>
            </p:nvSpPr>
            <p:spPr bwMode="auto">
              <a:xfrm>
                <a:off x="10701338" y="5481638"/>
                <a:ext cx="28575" cy="23813"/>
              </a:xfrm>
              <a:custGeom>
                <a:avLst/>
                <a:gdLst>
                  <a:gd name="T0" fmla="*/ 17 w 35"/>
                  <a:gd name="T1" fmla="*/ 30 h 30"/>
                  <a:gd name="T2" fmla="*/ 17 w 35"/>
                  <a:gd name="T3" fmla="*/ 30 h 30"/>
                  <a:gd name="T4" fmla="*/ 0 w 35"/>
                  <a:gd name="T5" fmla="*/ 11 h 30"/>
                  <a:gd name="T6" fmla="*/ 0 w 35"/>
                  <a:gd name="T7" fmla="*/ 11 h 30"/>
                  <a:gd name="T8" fmla="*/ 9 w 35"/>
                  <a:gd name="T9" fmla="*/ 3 h 30"/>
                  <a:gd name="T10" fmla="*/ 13 w 35"/>
                  <a:gd name="T11" fmla="*/ 0 h 30"/>
                  <a:gd name="T12" fmla="*/ 17 w 35"/>
                  <a:gd name="T13" fmla="*/ 0 h 30"/>
                  <a:gd name="T14" fmla="*/ 17 w 35"/>
                  <a:gd name="T15" fmla="*/ 0 h 30"/>
                  <a:gd name="T16" fmla="*/ 22 w 35"/>
                  <a:gd name="T17" fmla="*/ 0 h 30"/>
                  <a:gd name="T18" fmla="*/ 26 w 35"/>
                  <a:gd name="T19" fmla="*/ 3 h 30"/>
                  <a:gd name="T20" fmla="*/ 35 w 35"/>
                  <a:gd name="T21" fmla="*/ 11 h 30"/>
                  <a:gd name="T22" fmla="*/ 35 w 35"/>
                  <a:gd name="T23" fmla="*/ 11 h 30"/>
                  <a:gd name="T24" fmla="*/ 17 w 35"/>
                  <a:gd name="T25" fmla="*/ 30 h 30"/>
                  <a:gd name="T26" fmla="*/ 17 w 35"/>
                  <a:gd name="T27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30">
                    <a:moveTo>
                      <a:pt x="17" y="30"/>
                    </a:moveTo>
                    <a:lnTo>
                      <a:pt x="17" y="30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9" y="3"/>
                    </a:lnTo>
                    <a:lnTo>
                      <a:pt x="13" y="0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22" y="0"/>
                    </a:lnTo>
                    <a:lnTo>
                      <a:pt x="26" y="3"/>
                    </a:lnTo>
                    <a:lnTo>
                      <a:pt x="35" y="11"/>
                    </a:lnTo>
                    <a:lnTo>
                      <a:pt x="35" y="11"/>
                    </a:lnTo>
                    <a:lnTo>
                      <a:pt x="17" y="30"/>
                    </a:lnTo>
                    <a:lnTo>
                      <a:pt x="17" y="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</p:grpSp>
      </p:grpSp>
      <p:sp>
        <p:nvSpPr>
          <p:cNvPr id="2" name="Прямоугольник 1"/>
          <p:cNvSpPr/>
          <p:nvPr/>
        </p:nvSpPr>
        <p:spPr>
          <a:xfrm>
            <a:off x="1786251" y="3292542"/>
            <a:ext cx="8619497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Clr>
                <a:srgbClr val="F45967"/>
              </a:buClr>
              <a:buFont typeface="+mj-lt"/>
              <a:buAutoNum type="arabicPeriod"/>
            </a:pPr>
            <a:r>
              <a:rPr lang="ru-RU" dirty="0"/>
              <a:t>Выставление и получение счетов-фактур в электронной форме осуществляется через операторов;</a:t>
            </a:r>
          </a:p>
          <a:p>
            <a:pPr marL="457200" indent="-457200">
              <a:lnSpc>
                <a:spcPct val="150000"/>
              </a:lnSpc>
              <a:buClr>
                <a:srgbClr val="F45967"/>
              </a:buClr>
              <a:buFont typeface="+mj-lt"/>
              <a:buAutoNum type="arabicPeriod"/>
            </a:pPr>
            <a:r>
              <a:rPr lang="ru-RU" dirty="0"/>
              <a:t>Счет-фактура в электронной форме, выставленный через Оператора электронного документооборота, считается полученным покупателем, если ему поступило соответствующее подтверждение;</a:t>
            </a:r>
          </a:p>
          <a:p>
            <a:pPr marL="457200" indent="-457200">
              <a:lnSpc>
                <a:spcPct val="150000"/>
              </a:lnSpc>
              <a:buClr>
                <a:srgbClr val="F45967"/>
              </a:buClr>
              <a:buFont typeface="+mj-lt"/>
              <a:buAutoNum type="arabicPeriod"/>
            </a:pPr>
            <a:r>
              <a:rPr lang="ru-RU" dirty="0"/>
              <a:t>…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6672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ЭЛЕКТРОННОЕ АКТИРОВАНИЕ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grpSp>
        <p:nvGrpSpPr>
          <p:cNvPr id="6" name="Группа 5">
            <a:extLst>
              <a:ext uri="{FF2B5EF4-FFF2-40B4-BE49-F238E27FC236}">
                <a16:creationId xmlns="" xmlns:a16="http://schemas.microsoft.com/office/drawing/2014/main" id="{805986E5-B416-416B-BF83-3386CA8B29AE}"/>
              </a:ext>
            </a:extLst>
          </p:cNvPr>
          <p:cNvGrpSpPr/>
          <p:nvPr/>
        </p:nvGrpSpPr>
        <p:grpSpPr>
          <a:xfrm>
            <a:off x="298568" y="1667949"/>
            <a:ext cx="3341277" cy="2778476"/>
            <a:chOff x="259080" y="3856265"/>
            <a:chExt cx="5836921" cy="2278381"/>
          </a:xfrm>
        </p:grpSpPr>
        <p:sp>
          <p:nvSpPr>
            <p:cNvPr id="7" name="object 9">
              <a:extLst>
                <a:ext uri="{FF2B5EF4-FFF2-40B4-BE49-F238E27FC236}">
                  <a16:creationId xmlns="" xmlns:a16="http://schemas.microsoft.com/office/drawing/2014/main" id="{E743E224-D526-4BEB-9CF4-70EFA068D5DA}"/>
                </a:ext>
              </a:extLst>
            </p:cNvPr>
            <p:cNvSpPr/>
            <p:nvPr/>
          </p:nvSpPr>
          <p:spPr>
            <a:xfrm>
              <a:off x="259081" y="3856265"/>
              <a:ext cx="5836920" cy="2278380"/>
            </a:xfrm>
            <a:custGeom>
              <a:avLst/>
              <a:gdLst/>
              <a:ahLst/>
              <a:cxnLst/>
              <a:rect l="l" t="t" r="r" b="b"/>
              <a:pathLst>
                <a:path w="5836920" h="2278379">
                  <a:moveTo>
                    <a:pt x="5836920" y="365760"/>
                  </a:moveTo>
                  <a:lnTo>
                    <a:pt x="0" y="365760"/>
                  </a:lnTo>
                  <a:lnTo>
                    <a:pt x="0" y="2278380"/>
                  </a:lnTo>
                  <a:lnTo>
                    <a:pt x="5836920" y="2278380"/>
                  </a:lnTo>
                  <a:lnTo>
                    <a:pt x="5836920" y="365760"/>
                  </a:lnTo>
                  <a:close/>
                </a:path>
                <a:path w="5836920" h="2278379">
                  <a:moveTo>
                    <a:pt x="5836920" y="0"/>
                  </a:moveTo>
                  <a:lnTo>
                    <a:pt x="0" y="0"/>
                  </a:lnTo>
                  <a:lnTo>
                    <a:pt x="0" y="12192"/>
                  </a:lnTo>
                  <a:lnTo>
                    <a:pt x="5836920" y="12192"/>
                  </a:lnTo>
                  <a:lnTo>
                    <a:pt x="583692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" name="object 10">
              <a:extLst>
                <a:ext uri="{FF2B5EF4-FFF2-40B4-BE49-F238E27FC236}">
                  <a16:creationId xmlns="" xmlns:a16="http://schemas.microsoft.com/office/drawing/2014/main" id="{C71E62AF-7406-4677-8DF9-65E338EF2DDE}"/>
                </a:ext>
              </a:extLst>
            </p:cNvPr>
            <p:cNvSpPr/>
            <p:nvPr/>
          </p:nvSpPr>
          <p:spPr>
            <a:xfrm>
              <a:off x="259080" y="3856266"/>
              <a:ext cx="5836920" cy="2278380"/>
            </a:xfrm>
            <a:custGeom>
              <a:avLst/>
              <a:gdLst/>
              <a:ahLst/>
              <a:cxnLst/>
              <a:rect l="l" t="t" r="r" b="b"/>
              <a:pathLst>
                <a:path w="5836920" h="2278379">
                  <a:moveTo>
                    <a:pt x="0" y="2278380"/>
                  </a:moveTo>
                  <a:lnTo>
                    <a:pt x="5836920" y="2278380"/>
                  </a:lnTo>
                  <a:lnTo>
                    <a:pt x="5836920" y="0"/>
                  </a:lnTo>
                  <a:lnTo>
                    <a:pt x="0" y="0"/>
                  </a:lnTo>
                  <a:lnTo>
                    <a:pt x="0" y="2278380"/>
                  </a:lnTo>
                  <a:close/>
                </a:path>
              </a:pathLst>
            </a:custGeom>
            <a:ln w="57150">
              <a:solidFill>
                <a:schemeClr val="bg2">
                  <a:lumMod val="40000"/>
                  <a:lumOff val="60000"/>
                </a:schemeClr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object 11">
              <a:extLst>
                <a:ext uri="{FF2B5EF4-FFF2-40B4-BE49-F238E27FC236}">
                  <a16:creationId xmlns="" xmlns:a16="http://schemas.microsoft.com/office/drawing/2014/main" id="{15D9D36B-13F6-40EE-9247-A3D14B5ABC5C}"/>
                </a:ext>
              </a:extLst>
            </p:cNvPr>
            <p:cNvSpPr/>
            <p:nvPr/>
          </p:nvSpPr>
          <p:spPr>
            <a:xfrm>
              <a:off x="259080" y="3868458"/>
              <a:ext cx="5836920" cy="353695"/>
            </a:xfrm>
            <a:custGeom>
              <a:avLst/>
              <a:gdLst/>
              <a:ahLst/>
              <a:cxnLst/>
              <a:rect l="l" t="t" r="r" b="b"/>
              <a:pathLst>
                <a:path w="5836920" h="353694">
                  <a:moveTo>
                    <a:pt x="5836920" y="0"/>
                  </a:moveTo>
                  <a:lnTo>
                    <a:pt x="0" y="0"/>
                  </a:lnTo>
                  <a:lnTo>
                    <a:pt x="0" y="353567"/>
                  </a:lnTo>
                  <a:lnTo>
                    <a:pt x="5836920" y="353567"/>
                  </a:lnTo>
                  <a:lnTo>
                    <a:pt x="5836920" y="0"/>
                  </a:lnTo>
                  <a:close/>
                </a:path>
              </a:pathLst>
            </a:custGeom>
            <a:solidFill>
              <a:schemeClr val="bg2">
                <a:lumMod val="40000"/>
                <a:lumOff val="60000"/>
              </a:schemeClr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object 15">
              <a:extLst>
                <a:ext uri="{FF2B5EF4-FFF2-40B4-BE49-F238E27FC236}">
                  <a16:creationId xmlns="" xmlns:a16="http://schemas.microsoft.com/office/drawing/2014/main" id="{1B903DC4-5B72-4869-BCE3-D2B41B9222C8}"/>
                </a:ext>
              </a:extLst>
            </p:cNvPr>
            <p:cNvSpPr txBox="1"/>
            <p:nvPr/>
          </p:nvSpPr>
          <p:spPr>
            <a:xfrm>
              <a:off x="595322" y="4660588"/>
              <a:ext cx="5164433" cy="982705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marL="216000" marR="64135" lvl="0" indent="-216000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chemeClr val="tx2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lang="ru-RU" b="1" spc="-5" dirty="0">
                  <a:solidFill>
                    <a:schemeClr val="bg2">
                      <a:lumMod val="50000"/>
                    </a:schemeClr>
                  </a:solidFill>
                  <a:cs typeface="Segoe UI"/>
                </a:rPr>
                <a:t>Подписывает документ о приемке</a:t>
              </a:r>
            </a:p>
            <a:p>
              <a:pPr marL="216000" marR="64135" lvl="0" indent="-216000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chemeClr val="tx2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lang="ru-RU" b="1" spc="-5" dirty="0">
                  <a:solidFill>
                    <a:schemeClr val="bg2">
                      <a:lumMod val="50000"/>
                    </a:schemeClr>
                  </a:solidFill>
                  <a:cs typeface="Segoe UI"/>
                </a:rPr>
                <a:t>Формирует мотивированный отказ</a:t>
              </a:r>
            </a:p>
          </p:txBody>
        </p:sp>
        <p:sp>
          <p:nvSpPr>
            <p:cNvPr id="11" name="object 21">
              <a:extLst>
                <a:ext uri="{FF2B5EF4-FFF2-40B4-BE49-F238E27FC236}">
                  <a16:creationId xmlns="" xmlns:a16="http://schemas.microsoft.com/office/drawing/2014/main" id="{658F9DFF-638D-417F-958C-A44E7B161844}"/>
                </a:ext>
              </a:extLst>
            </p:cNvPr>
            <p:cNvSpPr txBox="1"/>
            <p:nvPr/>
          </p:nvSpPr>
          <p:spPr>
            <a:xfrm>
              <a:off x="287656" y="3911510"/>
              <a:ext cx="5779771" cy="238184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marL="0" marR="62230" lvl="0" indent="0" algn="ctr" defTabSz="914400" rtl="0" eaLnBrk="1" fontAlgn="auto" latinLnBrk="0" hangingPunct="1">
                <a:lnSpc>
                  <a:spcPct val="100000"/>
                </a:lnSpc>
                <a:spcBef>
                  <a:spcPts val="10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b="1" u="none" strike="noStrike" kern="1200" cap="none" spc="0" normalizeH="0" baseline="0" noProof="0" dirty="0">
                  <a:ln>
                    <a:noFill/>
                  </a:ln>
                  <a:solidFill>
                    <a:schemeClr val="tx2"/>
                  </a:solidFill>
                  <a:effectLst/>
                  <a:uLnTx/>
                  <a:uFillTx/>
                  <a:latin typeface="+mj-lt"/>
                  <a:ea typeface="+mn-ea"/>
                  <a:cs typeface="Trebuchet MS"/>
                </a:rPr>
                <a:t>Решение заказчика</a:t>
              </a:r>
            </a:p>
          </p:txBody>
        </p:sp>
      </p:grpSp>
      <p:grpSp>
        <p:nvGrpSpPr>
          <p:cNvPr id="13" name="Группа 12">
            <a:extLst>
              <a:ext uri="{FF2B5EF4-FFF2-40B4-BE49-F238E27FC236}">
                <a16:creationId xmlns="" xmlns:a16="http://schemas.microsoft.com/office/drawing/2014/main" id="{59397CBC-C360-4BAB-A014-A46CC02C2D5A}"/>
              </a:ext>
            </a:extLst>
          </p:cNvPr>
          <p:cNvGrpSpPr/>
          <p:nvPr/>
        </p:nvGrpSpPr>
        <p:grpSpPr>
          <a:xfrm>
            <a:off x="4561329" y="1667948"/>
            <a:ext cx="6908621" cy="2778476"/>
            <a:chOff x="259080" y="3856265"/>
            <a:chExt cx="5836921" cy="2278381"/>
          </a:xfrm>
        </p:grpSpPr>
        <p:sp>
          <p:nvSpPr>
            <p:cNvPr id="14" name="object 9">
              <a:extLst>
                <a:ext uri="{FF2B5EF4-FFF2-40B4-BE49-F238E27FC236}">
                  <a16:creationId xmlns="" xmlns:a16="http://schemas.microsoft.com/office/drawing/2014/main" id="{5C8ECEC9-1175-4268-9929-86A59B4A30F6}"/>
                </a:ext>
              </a:extLst>
            </p:cNvPr>
            <p:cNvSpPr/>
            <p:nvPr/>
          </p:nvSpPr>
          <p:spPr>
            <a:xfrm>
              <a:off x="259081" y="3856265"/>
              <a:ext cx="5836920" cy="2278380"/>
            </a:xfrm>
            <a:custGeom>
              <a:avLst/>
              <a:gdLst/>
              <a:ahLst/>
              <a:cxnLst/>
              <a:rect l="l" t="t" r="r" b="b"/>
              <a:pathLst>
                <a:path w="5836920" h="2278379">
                  <a:moveTo>
                    <a:pt x="5836920" y="365760"/>
                  </a:moveTo>
                  <a:lnTo>
                    <a:pt x="0" y="365760"/>
                  </a:lnTo>
                  <a:lnTo>
                    <a:pt x="0" y="2278380"/>
                  </a:lnTo>
                  <a:lnTo>
                    <a:pt x="5836920" y="2278380"/>
                  </a:lnTo>
                  <a:lnTo>
                    <a:pt x="5836920" y="365760"/>
                  </a:lnTo>
                  <a:close/>
                </a:path>
                <a:path w="5836920" h="2278379">
                  <a:moveTo>
                    <a:pt x="5836920" y="0"/>
                  </a:moveTo>
                  <a:lnTo>
                    <a:pt x="0" y="0"/>
                  </a:lnTo>
                  <a:lnTo>
                    <a:pt x="0" y="12192"/>
                  </a:lnTo>
                  <a:lnTo>
                    <a:pt x="5836920" y="12192"/>
                  </a:lnTo>
                  <a:lnTo>
                    <a:pt x="583692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" name="object 10">
              <a:extLst>
                <a:ext uri="{FF2B5EF4-FFF2-40B4-BE49-F238E27FC236}">
                  <a16:creationId xmlns="" xmlns:a16="http://schemas.microsoft.com/office/drawing/2014/main" id="{F25AA4CA-027D-4031-B0F5-7F170BF79279}"/>
                </a:ext>
              </a:extLst>
            </p:cNvPr>
            <p:cNvSpPr/>
            <p:nvPr/>
          </p:nvSpPr>
          <p:spPr>
            <a:xfrm>
              <a:off x="259080" y="3856266"/>
              <a:ext cx="5836920" cy="2278380"/>
            </a:xfrm>
            <a:custGeom>
              <a:avLst/>
              <a:gdLst/>
              <a:ahLst/>
              <a:cxnLst/>
              <a:rect l="l" t="t" r="r" b="b"/>
              <a:pathLst>
                <a:path w="5836920" h="2278379">
                  <a:moveTo>
                    <a:pt x="0" y="2278380"/>
                  </a:moveTo>
                  <a:lnTo>
                    <a:pt x="5836920" y="2278380"/>
                  </a:lnTo>
                  <a:lnTo>
                    <a:pt x="5836920" y="0"/>
                  </a:lnTo>
                  <a:lnTo>
                    <a:pt x="0" y="0"/>
                  </a:lnTo>
                  <a:lnTo>
                    <a:pt x="0" y="2278380"/>
                  </a:lnTo>
                  <a:close/>
                </a:path>
              </a:pathLst>
            </a:custGeom>
            <a:ln w="57150">
              <a:solidFill>
                <a:schemeClr val="bg2">
                  <a:lumMod val="40000"/>
                  <a:lumOff val="60000"/>
                </a:schemeClr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6" name="object 11">
              <a:extLst>
                <a:ext uri="{FF2B5EF4-FFF2-40B4-BE49-F238E27FC236}">
                  <a16:creationId xmlns="" xmlns:a16="http://schemas.microsoft.com/office/drawing/2014/main" id="{A0F515E4-517F-46A6-89EB-FA5FC6E35CBD}"/>
                </a:ext>
              </a:extLst>
            </p:cNvPr>
            <p:cNvSpPr/>
            <p:nvPr/>
          </p:nvSpPr>
          <p:spPr>
            <a:xfrm>
              <a:off x="259080" y="3868458"/>
              <a:ext cx="5836920" cy="353695"/>
            </a:xfrm>
            <a:custGeom>
              <a:avLst/>
              <a:gdLst/>
              <a:ahLst/>
              <a:cxnLst/>
              <a:rect l="l" t="t" r="r" b="b"/>
              <a:pathLst>
                <a:path w="5836920" h="353694">
                  <a:moveTo>
                    <a:pt x="5836920" y="0"/>
                  </a:moveTo>
                  <a:lnTo>
                    <a:pt x="0" y="0"/>
                  </a:lnTo>
                  <a:lnTo>
                    <a:pt x="0" y="353567"/>
                  </a:lnTo>
                  <a:lnTo>
                    <a:pt x="5836920" y="353567"/>
                  </a:lnTo>
                  <a:lnTo>
                    <a:pt x="5836920" y="0"/>
                  </a:lnTo>
                  <a:close/>
                </a:path>
              </a:pathLst>
            </a:custGeom>
            <a:solidFill>
              <a:schemeClr val="bg2">
                <a:lumMod val="40000"/>
                <a:lumOff val="60000"/>
              </a:schemeClr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7" name="object 15">
              <a:extLst>
                <a:ext uri="{FF2B5EF4-FFF2-40B4-BE49-F238E27FC236}">
                  <a16:creationId xmlns="" xmlns:a16="http://schemas.microsoft.com/office/drawing/2014/main" id="{A1F08200-74D2-4A89-8B13-D0B72E70A3AC}"/>
                </a:ext>
              </a:extLst>
            </p:cNvPr>
            <p:cNvSpPr txBox="1"/>
            <p:nvPr/>
          </p:nvSpPr>
          <p:spPr>
            <a:xfrm>
              <a:off x="595323" y="4660588"/>
              <a:ext cx="5164433" cy="982705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marL="216000" marR="64135" lvl="0" indent="-216000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chemeClr val="tx2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lang="ru-RU" b="1" spc="-5" dirty="0">
                  <a:solidFill>
                    <a:schemeClr val="bg2">
                      <a:lumMod val="50000"/>
                    </a:schemeClr>
                  </a:solidFill>
                  <a:cs typeface="Segoe UI"/>
                </a:rPr>
                <a:t>Формируют и подписывают документ о приемке или отказ </a:t>
              </a:r>
              <a:r>
                <a:rPr lang="ru-RU" b="1" spc="-5" dirty="0">
                  <a:solidFill>
                    <a:srgbClr val="E4465A"/>
                  </a:solidFill>
                  <a:cs typeface="Segoe UI"/>
                </a:rPr>
                <a:t>с помощью ЕИС</a:t>
              </a:r>
            </a:p>
            <a:p>
              <a:pPr marL="216000" marR="64135" lvl="0" indent="-216000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chemeClr val="tx2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lang="ru-RU" b="1" spc="-5" dirty="0">
                  <a:solidFill>
                    <a:schemeClr val="bg2">
                      <a:lumMod val="50000"/>
                    </a:schemeClr>
                  </a:solidFill>
                  <a:cs typeface="Segoe UI"/>
                </a:rPr>
                <a:t>Формируют и подписывают документ о приемке или отказ </a:t>
              </a:r>
              <a:r>
                <a:rPr lang="ru-RU" b="1" spc="-5" dirty="0">
                  <a:solidFill>
                    <a:srgbClr val="E4465A"/>
                  </a:solidFill>
                  <a:cs typeface="Segoe UI"/>
                </a:rPr>
                <a:t>вне ЕИС</a:t>
              </a:r>
            </a:p>
          </p:txBody>
        </p:sp>
        <p:sp>
          <p:nvSpPr>
            <p:cNvPr id="18" name="object 21">
              <a:extLst>
                <a:ext uri="{FF2B5EF4-FFF2-40B4-BE49-F238E27FC236}">
                  <a16:creationId xmlns="" xmlns:a16="http://schemas.microsoft.com/office/drawing/2014/main" id="{E5FCDA49-C603-4FEC-A7A1-EC7A97CA376F}"/>
                </a:ext>
              </a:extLst>
            </p:cNvPr>
            <p:cNvSpPr txBox="1"/>
            <p:nvPr/>
          </p:nvSpPr>
          <p:spPr>
            <a:xfrm>
              <a:off x="287656" y="3911510"/>
              <a:ext cx="5779771" cy="465326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marL="0" marR="62230" lvl="0" indent="0" algn="ctr" defTabSz="914400" rtl="0" eaLnBrk="1" fontAlgn="auto" latinLnBrk="0" hangingPunct="1">
                <a:lnSpc>
                  <a:spcPct val="100000"/>
                </a:lnSpc>
                <a:spcBef>
                  <a:spcPts val="10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b="1" u="none" strike="noStrike" kern="1200" cap="none" spc="0" normalizeH="0" baseline="0" noProof="0" dirty="0">
                  <a:ln>
                    <a:noFill/>
                  </a:ln>
                  <a:solidFill>
                    <a:schemeClr val="tx2"/>
                  </a:solidFill>
                  <a:effectLst/>
                  <a:uLnTx/>
                  <a:uFillTx/>
                  <a:latin typeface="+mj-lt"/>
                  <a:ea typeface="+mn-ea"/>
                  <a:cs typeface="Trebuchet MS"/>
                </a:rPr>
                <a:t>При формировании приемочной комиссии</a:t>
              </a:r>
            </a:p>
          </p:txBody>
        </p:sp>
      </p:grpSp>
      <p:sp>
        <p:nvSpPr>
          <p:cNvPr id="19" name="Звезда: 5 точек 21">
            <a:extLst>
              <a:ext uri="{FF2B5EF4-FFF2-40B4-BE49-F238E27FC236}">
                <a16:creationId xmlns="" xmlns:a16="http://schemas.microsoft.com/office/drawing/2014/main" id="{A3254D60-7167-4212-8D5E-755BA5209B99}"/>
              </a:ext>
            </a:extLst>
          </p:cNvPr>
          <p:cNvSpPr/>
          <p:nvPr/>
        </p:nvSpPr>
        <p:spPr>
          <a:xfrm>
            <a:off x="7268609" y="3519685"/>
            <a:ext cx="168675" cy="184455"/>
          </a:xfrm>
          <a:prstGeom prst="star5">
            <a:avLst/>
          </a:prstGeom>
          <a:solidFill>
            <a:srgbClr val="E446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Звезда: 5 точек 22">
            <a:extLst>
              <a:ext uri="{FF2B5EF4-FFF2-40B4-BE49-F238E27FC236}">
                <a16:creationId xmlns="" xmlns:a16="http://schemas.microsoft.com/office/drawing/2014/main" id="{929AF8CD-AF62-4983-82F2-1C26C40CE8B3}"/>
              </a:ext>
            </a:extLst>
          </p:cNvPr>
          <p:cNvSpPr/>
          <p:nvPr/>
        </p:nvSpPr>
        <p:spPr>
          <a:xfrm>
            <a:off x="7437284" y="4120675"/>
            <a:ext cx="168675" cy="184455"/>
          </a:xfrm>
          <a:prstGeom prst="star5">
            <a:avLst/>
          </a:prstGeom>
          <a:solidFill>
            <a:srgbClr val="E446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object 15">
            <a:extLst>
              <a:ext uri="{FF2B5EF4-FFF2-40B4-BE49-F238E27FC236}">
                <a16:creationId xmlns="" xmlns:a16="http://schemas.microsoft.com/office/drawing/2014/main" id="{7FE3E671-B0F3-4CB9-9126-E88C323B9D85}"/>
              </a:ext>
            </a:extLst>
          </p:cNvPr>
          <p:cNvSpPr txBox="1"/>
          <p:nvPr/>
        </p:nvSpPr>
        <p:spPr>
          <a:xfrm>
            <a:off x="7687876" y="4137671"/>
            <a:ext cx="3866411" cy="25968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R="64135" lvl="0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Tx/>
              <a:tabLst/>
              <a:defRPr/>
            </a:pPr>
            <a:r>
              <a:rPr lang="ru-RU" sz="1600" b="1" i="1" spc="-5" dirty="0">
                <a:solidFill>
                  <a:srgbClr val="E4465A"/>
                </a:solidFill>
                <a:cs typeface="Segoe UI"/>
              </a:rPr>
              <a:t>Позднее все равно вносится в ЕИС</a:t>
            </a:r>
          </a:p>
        </p:txBody>
      </p:sp>
      <p:sp>
        <p:nvSpPr>
          <p:cNvPr id="22" name="object 15">
            <a:extLst>
              <a:ext uri="{FF2B5EF4-FFF2-40B4-BE49-F238E27FC236}">
                <a16:creationId xmlns="" xmlns:a16="http://schemas.microsoft.com/office/drawing/2014/main" id="{698A741F-F6EF-472C-ACDF-7EC1FE2ADF3A}"/>
              </a:ext>
            </a:extLst>
          </p:cNvPr>
          <p:cNvSpPr txBox="1"/>
          <p:nvPr/>
        </p:nvSpPr>
        <p:spPr>
          <a:xfrm>
            <a:off x="1339284" y="5287011"/>
            <a:ext cx="9794573" cy="32124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R="64135" lvl="0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Tx/>
              <a:tabLst/>
              <a:defRPr/>
            </a:pPr>
            <a:r>
              <a:rPr lang="ru-RU" sz="2000" b="1" i="1" spc="-5" dirty="0">
                <a:solidFill>
                  <a:srgbClr val="E4465A"/>
                </a:solidFill>
                <a:cs typeface="Segoe UI"/>
              </a:rPr>
              <a:t>Датой приемки считается дата размещения подписанного документа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36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ОЧЕРЕДНОСТЬ ПОДПИСАНИЯ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331" y="1420608"/>
            <a:ext cx="11505460" cy="517638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2178" y="781235"/>
            <a:ext cx="7458075" cy="639373"/>
          </a:xfrm>
          <a:prstGeom prst="rect">
            <a:avLst/>
          </a:prstGeom>
          <a:ln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3725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ЭЛЕКТРОННОЕ АКТИРОВАНИЕ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6" name="Текст 1">
            <a:extLst>
              <a:ext uri="{FF2B5EF4-FFF2-40B4-BE49-F238E27FC236}">
                <a16:creationId xmlns="" xmlns:a16="http://schemas.microsoft.com/office/drawing/2014/main" id="{D42F5E0E-889F-4550-89F8-87DCA91C76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31776" y="1038183"/>
            <a:ext cx="11728450" cy="33346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2200" b="1" dirty="0">
                <a:solidFill>
                  <a:schemeClr val="tx2"/>
                </a:solidFill>
              </a:rPr>
              <a:t>Корректировочный</a:t>
            </a:r>
            <a:r>
              <a:rPr lang="ru-RU" dirty="0"/>
              <a:t> </a:t>
            </a:r>
            <a:r>
              <a:rPr lang="ru-RU" sz="2200" b="1" dirty="0">
                <a:solidFill>
                  <a:schemeClr val="tx2"/>
                </a:solidFill>
              </a:rPr>
              <a:t>документ</a:t>
            </a:r>
          </a:p>
        </p:txBody>
      </p:sp>
      <p:sp>
        <p:nvSpPr>
          <p:cNvPr id="7" name="Текст 5">
            <a:extLst>
              <a:ext uri="{FF2B5EF4-FFF2-40B4-BE49-F238E27FC236}">
                <a16:creationId xmlns="" xmlns:a16="http://schemas.microsoft.com/office/drawing/2014/main" id="{654F1D67-0386-4E55-B7DC-2BF125337508}"/>
              </a:ext>
            </a:extLst>
          </p:cNvPr>
          <p:cNvSpPr txBox="1">
            <a:spLocks/>
          </p:cNvSpPr>
          <p:nvPr/>
        </p:nvSpPr>
        <p:spPr>
          <a:xfrm>
            <a:off x="730540" y="1371644"/>
            <a:ext cx="11229684" cy="503868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buClr>
                <a:srgbClr val="F45967"/>
              </a:buClr>
            </a:pPr>
            <a:r>
              <a:rPr lang="ru-RU" sz="1800" dirty="0" smtClean="0"/>
              <a:t>Используется в электронном взаимодействии заказчика и поставщика при осуществлении частичной приемки, </a:t>
            </a:r>
            <a:r>
              <a:rPr lang="ru-RU" sz="1800" b="1" u="sng" dirty="0" smtClean="0">
                <a:solidFill>
                  <a:srgbClr val="0291A0"/>
                </a:solidFill>
              </a:rPr>
              <a:t>при наличии расхождений </a:t>
            </a:r>
            <a:r>
              <a:rPr lang="ru-RU" sz="1800" dirty="0" smtClean="0"/>
              <a:t>между фактически поставленными товарами (полученными результатами выполненных работ, оказанных услуг) и фактически принятыми заказчиком.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Clr>
                <a:srgbClr val="F45967"/>
              </a:buClr>
            </a:pPr>
            <a:endParaRPr lang="ru-RU" sz="1800" dirty="0" smtClean="0"/>
          </a:p>
          <a:p>
            <a:pPr algn="just">
              <a:lnSpc>
                <a:spcPct val="150000"/>
              </a:lnSpc>
              <a:spcBef>
                <a:spcPts val="0"/>
              </a:spcBef>
              <a:buClr>
                <a:srgbClr val="F45967"/>
              </a:buClr>
            </a:pPr>
            <a:endParaRPr lang="ru-RU" sz="1800" dirty="0" smtClean="0"/>
          </a:p>
          <a:p>
            <a:pPr algn="just">
              <a:lnSpc>
                <a:spcPct val="150000"/>
              </a:lnSpc>
              <a:spcBef>
                <a:spcPts val="0"/>
              </a:spcBef>
              <a:buClr>
                <a:srgbClr val="F45967"/>
              </a:buClr>
            </a:pPr>
            <a:r>
              <a:rPr lang="ru-RU" sz="1800" dirty="0" smtClean="0"/>
              <a:t>Используется для уточнения указанных поставщиком данных, ошибок в документах и дополнительных комментариев.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Clr>
                <a:srgbClr val="F45967"/>
              </a:buClr>
            </a:pPr>
            <a:endParaRPr lang="ru-RU" sz="1800" dirty="0" smtClean="0"/>
          </a:p>
          <a:p>
            <a:pPr algn="just">
              <a:lnSpc>
                <a:spcPct val="150000"/>
              </a:lnSpc>
              <a:spcBef>
                <a:spcPts val="0"/>
              </a:spcBef>
              <a:buClr>
                <a:srgbClr val="F45967"/>
              </a:buClr>
            </a:pPr>
            <a:r>
              <a:rPr lang="ru-RU" sz="1800" dirty="0" smtClean="0"/>
              <a:t>Используется Заказчиком непосредственно для внесения изменений в документы о приемке. При использовании функционала создается новая редакция Титула Заказчика и документов о приемке.</a:t>
            </a:r>
            <a:endParaRPr lang="ru-RU" sz="1800" dirty="0"/>
          </a:p>
        </p:txBody>
      </p:sp>
      <p:sp>
        <p:nvSpPr>
          <p:cNvPr id="8" name="Текст 1">
            <a:extLst>
              <a:ext uri="{FF2B5EF4-FFF2-40B4-BE49-F238E27FC236}">
                <a16:creationId xmlns="" xmlns:a16="http://schemas.microsoft.com/office/drawing/2014/main" id="{8782F7DD-EC3B-46E7-A44D-888C69A6CC59}"/>
              </a:ext>
            </a:extLst>
          </p:cNvPr>
          <p:cNvSpPr txBox="1">
            <a:spLocks/>
          </p:cNvSpPr>
          <p:nvPr/>
        </p:nvSpPr>
        <p:spPr>
          <a:xfrm>
            <a:off x="231775" y="3176043"/>
            <a:ext cx="11728450" cy="333461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/>
              <a:t>Уведомление об уточнении</a:t>
            </a:r>
          </a:p>
        </p:txBody>
      </p:sp>
      <p:sp>
        <p:nvSpPr>
          <p:cNvPr id="9" name="Текст 1">
            <a:extLst>
              <a:ext uri="{FF2B5EF4-FFF2-40B4-BE49-F238E27FC236}">
                <a16:creationId xmlns="" xmlns:a16="http://schemas.microsoft.com/office/drawing/2014/main" id="{50E585FF-068D-4425-895A-48923EFD1C4B}"/>
              </a:ext>
            </a:extLst>
          </p:cNvPr>
          <p:cNvSpPr txBox="1">
            <a:spLocks/>
          </p:cNvSpPr>
          <p:nvPr/>
        </p:nvSpPr>
        <p:spPr>
          <a:xfrm>
            <a:off x="231775" y="4367835"/>
            <a:ext cx="11728450" cy="333461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/>
              <a:t>Внесение </a:t>
            </a:r>
            <a:r>
              <a:rPr lang="ru-RU" dirty="0" smtClean="0"/>
              <a:t>изменений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9625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ЭЛЕКТРОННОЕ АКТИРОВАНИЕ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6" name="Текст 1">
            <a:extLst>
              <a:ext uri="{FF2B5EF4-FFF2-40B4-BE49-F238E27FC236}">
                <a16:creationId xmlns="" xmlns:a16="http://schemas.microsoft.com/office/drawing/2014/main" id="{D42F5E0E-889F-4550-89F8-87DCA91C76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31776" y="1485858"/>
            <a:ext cx="11728450" cy="25123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chemeClr val="tx2"/>
                </a:solidFill>
              </a:rPr>
              <a:t>Корректировочный</a:t>
            </a:r>
            <a:r>
              <a:rPr lang="ru-RU" sz="2400" dirty="0"/>
              <a:t> </a:t>
            </a:r>
            <a:r>
              <a:rPr lang="ru-RU" sz="2400" b="1" dirty="0">
                <a:solidFill>
                  <a:schemeClr val="tx2"/>
                </a:solidFill>
              </a:rPr>
              <a:t>документ</a:t>
            </a:r>
          </a:p>
        </p:txBody>
      </p:sp>
      <p:sp>
        <p:nvSpPr>
          <p:cNvPr id="7" name="Текст 5">
            <a:extLst>
              <a:ext uri="{FF2B5EF4-FFF2-40B4-BE49-F238E27FC236}">
                <a16:creationId xmlns="" xmlns:a16="http://schemas.microsoft.com/office/drawing/2014/main" id="{654F1D67-0386-4E55-B7DC-2BF125337508}"/>
              </a:ext>
            </a:extLst>
          </p:cNvPr>
          <p:cNvSpPr txBox="1">
            <a:spLocks/>
          </p:cNvSpPr>
          <p:nvPr/>
        </p:nvSpPr>
        <p:spPr>
          <a:xfrm>
            <a:off x="730540" y="1898833"/>
            <a:ext cx="11229684" cy="379629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buClr>
                <a:srgbClr val="F45967"/>
              </a:buClr>
            </a:pPr>
            <a:r>
              <a:rPr lang="ru-RU" sz="1800" dirty="0"/>
              <a:t>Корректировочный документ – это изменение существенных условий (например, цена, количество, стоимость</a:t>
            </a:r>
            <a:r>
              <a:rPr lang="ru-RU" sz="1800" dirty="0" smtClean="0"/>
              <a:t>).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Clr>
                <a:srgbClr val="F45967"/>
              </a:buClr>
            </a:pPr>
            <a:endParaRPr lang="ru-RU" sz="1800" dirty="0"/>
          </a:p>
          <a:p>
            <a:pPr algn="just">
              <a:lnSpc>
                <a:spcPct val="150000"/>
              </a:lnSpc>
              <a:spcBef>
                <a:spcPts val="0"/>
              </a:spcBef>
              <a:buClr>
                <a:srgbClr val="F45967"/>
              </a:buClr>
            </a:pPr>
            <a:endParaRPr lang="ru-RU" sz="1800" dirty="0" smtClean="0"/>
          </a:p>
          <a:p>
            <a:pPr algn="just">
              <a:lnSpc>
                <a:spcPct val="150000"/>
              </a:lnSpc>
              <a:spcBef>
                <a:spcPts val="0"/>
              </a:spcBef>
              <a:buClr>
                <a:srgbClr val="F45967"/>
              </a:buClr>
            </a:pPr>
            <a:endParaRPr lang="ru-RU" sz="1800" dirty="0"/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Clr>
                <a:srgbClr val="F45967"/>
              </a:buClr>
              <a:buNone/>
            </a:pPr>
            <a:endParaRPr lang="ru-RU" sz="1800" dirty="0" smtClean="0"/>
          </a:p>
          <a:p>
            <a:pPr algn="just">
              <a:lnSpc>
                <a:spcPct val="150000"/>
              </a:lnSpc>
              <a:spcBef>
                <a:spcPts val="0"/>
              </a:spcBef>
              <a:buClr>
                <a:srgbClr val="F45967"/>
              </a:buClr>
            </a:pPr>
            <a:r>
              <a:rPr lang="ru-RU" sz="1800" dirty="0" smtClean="0"/>
              <a:t>Исправление </a:t>
            </a:r>
            <a:r>
              <a:rPr lang="ru-RU" sz="1800" dirty="0"/>
              <a:t>– изменение не существенных условий (например, адрес грузополучателя). </a:t>
            </a:r>
          </a:p>
        </p:txBody>
      </p:sp>
      <p:sp>
        <p:nvSpPr>
          <p:cNvPr id="9" name="Текст 1">
            <a:extLst>
              <a:ext uri="{FF2B5EF4-FFF2-40B4-BE49-F238E27FC236}">
                <a16:creationId xmlns="" xmlns:a16="http://schemas.microsoft.com/office/drawing/2014/main" id="{50E585FF-068D-4425-895A-48923EFD1C4B}"/>
              </a:ext>
            </a:extLst>
          </p:cNvPr>
          <p:cNvSpPr txBox="1">
            <a:spLocks/>
          </p:cNvSpPr>
          <p:nvPr/>
        </p:nvSpPr>
        <p:spPr>
          <a:xfrm>
            <a:off x="231774" y="4005198"/>
            <a:ext cx="11728450" cy="251239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dirty="0"/>
              <a:t>Внесение </a:t>
            </a:r>
            <a:r>
              <a:rPr lang="ru-RU" sz="2400" dirty="0" smtClean="0"/>
              <a:t>исправления</a:t>
            </a:r>
            <a:endParaRPr lang="ru-RU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8521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ИЗМЕНЕНИЕ ЭЛЕКТРОННОГО АКТА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905" y="1176088"/>
            <a:ext cx="10519131" cy="1627917"/>
          </a:xfrm>
          <a:prstGeom prst="rect">
            <a:avLst/>
          </a:prstGeom>
          <a:ln w="25400">
            <a:solidFill>
              <a:srgbClr val="B6B6B6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480568" y="3040970"/>
            <a:ext cx="394685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F45967"/>
                </a:solidFill>
              </a:rPr>
              <a:t>Корректировочный документ</a:t>
            </a:r>
          </a:p>
          <a:p>
            <a:endParaRPr lang="ru-RU" dirty="0" smtClean="0"/>
          </a:p>
          <a:p>
            <a:pPr>
              <a:lnSpc>
                <a:spcPct val="150000"/>
              </a:lnSpc>
            </a:pPr>
            <a:r>
              <a:rPr lang="ru-RU" dirty="0" smtClean="0"/>
              <a:t>	Формируется:</a:t>
            </a:r>
          </a:p>
          <a:p>
            <a:pPr marL="285750" indent="-285750">
              <a:lnSpc>
                <a:spcPct val="150000"/>
              </a:lnSpc>
              <a:buClr>
                <a:srgbClr val="F45967"/>
              </a:buClr>
              <a:buFont typeface="Wingdings" panose="05000000000000000000" pitchFamily="2" charset="2"/>
              <a:buChar char="q"/>
            </a:pPr>
            <a:r>
              <a:rPr lang="ru-RU" dirty="0" smtClean="0"/>
              <a:t>Поставщиком</a:t>
            </a:r>
          </a:p>
          <a:p>
            <a:pPr marL="285750" indent="-285750">
              <a:lnSpc>
                <a:spcPct val="150000"/>
              </a:lnSpc>
              <a:buClr>
                <a:srgbClr val="F45967"/>
              </a:buClr>
              <a:buFont typeface="Wingdings" panose="05000000000000000000" pitchFamily="2" charset="2"/>
              <a:buChar char="q"/>
            </a:pPr>
            <a:r>
              <a:rPr lang="ru-RU" dirty="0" smtClean="0"/>
              <a:t>Кроме случая Отказа в приемке</a:t>
            </a:r>
          </a:p>
          <a:p>
            <a:pPr marL="285750" indent="-285750">
              <a:lnSpc>
                <a:spcPct val="150000"/>
              </a:lnSpc>
              <a:buClr>
                <a:srgbClr val="F45967"/>
              </a:buClr>
              <a:buFont typeface="Wingdings" panose="05000000000000000000" pitchFamily="2" charset="2"/>
              <a:buChar char="q"/>
            </a:pPr>
            <a:r>
              <a:rPr lang="ru-RU" dirty="0" smtClean="0"/>
              <a:t>Требует подписания Заказчиком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7556283" y="3040970"/>
            <a:ext cx="3424464" cy="18928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F45967"/>
                </a:solidFill>
              </a:rPr>
              <a:t>Уведомление об уточнении</a:t>
            </a:r>
          </a:p>
          <a:p>
            <a:endParaRPr lang="ru-RU" dirty="0" smtClean="0"/>
          </a:p>
          <a:p>
            <a:pPr>
              <a:lnSpc>
                <a:spcPct val="150000"/>
              </a:lnSpc>
              <a:buClr>
                <a:srgbClr val="F45967"/>
              </a:buClr>
            </a:pPr>
            <a:r>
              <a:rPr lang="ru-RU" dirty="0" smtClean="0"/>
              <a:t>	Формируется</a:t>
            </a:r>
            <a:r>
              <a:rPr lang="ru-RU" dirty="0"/>
              <a:t>:</a:t>
            </a:r>
          </a:p>
          <a:p>
            <a:pPr marL="285750" indent="-285750">
              <a:lnSpc>
                <a:spcPct val="150000"/>
              </a:lnSpc>
              <a:buClr>
                <a:srgbClr val="F45967"/>
              </a:buClr>
              <a:buFont typeface="Wingdings" panose="05000000000000000000" pitchFamily="2" charset="2"/>
              <a:buChar char="q"/>
            </a:pPr>
            <a:r>
              <a:rPr lang="ru-RU" dirty="0"/>
              <a:t>Заказчиком</a:t>
            </a:r>
          </a:p>
          <a:p>
            <a:pPr marL="285750" indent="-285750">
              <a:lnSpc>
                <a:spcPct val="150000"/>
              </a:lnSpc>
              <a:buClr>
                <a:srgbClr val="F45967"/>
              </a:buClr>
              <a:buFont typeface="Wingdings" panose="05000000000000000000" pitchFamily="2" charset="2"/>
              <a:buChar char="q"/>
            </a:pPr>
            <a:r>
              <a:rPr lang="ru-RU" dirty="0"/>
              <a:t>До подписания Акта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1436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ПРИЕМОЧНАЯ КОМИССИЯ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5F535DBA-F3E2-4C26-AB74-C986B1B502F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90" t="501" r="646" b="61347"/>
          <a:stretch/>
        </p:blipFill>
        <p:spPr>
          <a:xfrm>
            <a:off x="823747" y="1496291"/>
            <a:ext cx="10394506" cy="3482423"/>
          </a:xfrm>
          <a:prstGeom prst="rect">
            <a:avLst/>
          </a:prstGeom>
          <a:ln w="25400">
            <a:solidFill>
              <a:srgbClr val="B6B6B6"/>
            </a:solidFill>
          </a:ln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905D55A3-1F03-4624-BB76-E23EE12E234F}"/>
              </a:ext>
            </a:extLst>
          </p:cNvPr>
          <p:cNvSpPr txBox="1"/>
          <p:nvPr/>
        </p:nvSpPr>
        <p:spPr>
          <a:xfrm>
            <a:off x="936802" y="5361709"/>
            <a:ext cx="1047010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u="sng" dirty="0">
                <a:solidFill>
                  <a:srgbClr val="E4465A"/>
                </a:solidFill>
              </a:rPr>
              <a:t>Основание создания приемочной комиссии </a:t>
            </a:r>
            <a:r>
              <a:rPr lang="ru-RU" dirty="0"/>
              <a:t>– в данном поле необходимо указать реквизиты соответствующего акта заказчика о создании приемочной комиссии.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6730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8" name="Текст 3">
            <a:extLst>
              <a:ext uri="{FF2B5EF4-FFF2-40B4-BE49-F238E27FC236}">
                <a16:creationId xmlns="" xmlns:a16="http://schemas.microsoft.com/office/drawing/2014/main" id="{DEBD7A4E-CA6B-465E-A3CE-ADA9FF1BA1CC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003304" y="3226760"/>
            <a:ext cx="10185392" cy="3144143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dirty="0"/>
              <a:t>Контрактом предусмотрена поставка товара по заявкам заказчика. Отдельные этапы исполнения контракта выделены не были.</a:t>
            </a:r>
          </a:p>
          <a:p>
            <a:pPr marL="0" indent="0">
              <a:buNone/>
            </a:pPr>
            <a:r>
              <a:rPr lang="ru-RU" sz="1800" dirty="0"/>
              <a:t>Контрактом не зафиксирована обязанность подписания товарных накладных о передаче товара поставщиком.</a:t>
            </a:r>
          </a:p>
          <a:p>
            <a:pPr marL="0" indent="0">
              <a:buNone/>
            </a:pPr>
            <a:r>
              <a:rPr lang="ru-RU" sz="1800" dirty="0"/>
              <a:t>Посредством дачи разъяснения Заказчик не отрицает возможность подписания товарной накладной, но изменения в контракт внесены не были.</a:t>
            </a:r>
          </a:p>
          <a:p>
            <a:pPr marL="0" indent="0">
              <a:buNone/>
            </a:pPr>
            <a:endParaRPr lang="ru-RU" sz="1800" dirty="0"/>
          </a:p>
          <a:p>
            <a:pPr marL="0" indent="0">
              <a:buNone/>
            </a:pPr>
            <a:endParaRPr lang="ru-RU" sz="1800" dirty="0"/>
          </a:p>
          <a:p>
            <a:pPr marL="0" indent="0">
              <a:buNone/>
            </a:pPr>
            <a:r>
              <a:rPr lang="ru-RU" sz="1800" dirty="0"/>
              <a:t>Жалоба </a:t>
            </a:r>
            <a:r>
              <a:rPr lang="ru-RU" sz="1800" dirty="0" smtClean="0"/>
              <a:t>не обоснована.</a:t>
            </a:r>
            <a:endParaRPr lang="ru-RU" dirty="0"/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0" y="1332368"/>
            <a:ext cx="12192000" cy="1662413"/>
            <a:chOff x="0" y="1053893"/>
            <a:chExt cx="12192000" cy="1662413"/>
          </a:xfrm>
        </p:grpSpPr>
        <p:sp>
          <p:nvSpPr>
            <p:cNvPr id="11" name="Прямоугольник: скругленные верхние углы 43">
              <a:extLst>
                <a:ext uri="{FF2B5EF4-FFF2-40B4-BE49-F238E27FC236}">
                  <a16:creationId xmlns:a16="http://schemas.microsoft.com/office/drawing/2014/main" xmlns="" id="{CBA0A588-0084-42D8-AEB0-ED9F3FFFF209}"/>
                </a:ext>
              </a:extLst>
            </p:cNvPr>
            <p:cNvSpPr/>
            <p:nvPr/>
          </p:nvSpPr>
          <p:spPr>
            <a:xfrm rot="5400000">
              <a:off x="5602538" y="-4285533"/>
              <a:ext cx="986924" cy="12192000"/>
            </a:xfrm>
            <a:prstGeom prst="round2SameRect">
              <a:avLst>
                <a:gd name="adj1" fmla="val 4584"/>
                <a:gd name="adj2" fmla="val 0"/>
              </a:avLst>
            </a:prstGeom>
            <a:gradFill>
              <a:gsLst>
                <a:gs pos="52000">
                  <a:schemeClr val="tx2"/>
                </a:gs>
                <a:gs pos="0">
                  <a:srgbClr val="F45967"/>
                </a:gs>
                <a:gs pos="100000">
                  <a:schemeClr val="accent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Скругленный прямоугольник 11"/>
            <p:cNvSpPr/>
            <p:nvPr/>
          </p:nvSpPr>
          <p:spPr>
            <a:xfrm>
              <a:off x="349939" y="1053893"/>
              <a:ext cx="3513849" cy="1662413"/>
            </a:xfrm>
            <a:prstGeom prst="roundRect">
              <a:avLst>
                <a:gd name="adj" fmla="val 4279"/>
              </a:avLst>
            </a:prstGeom>
            <a:solidFill>
              <a:schemeClr val="bg1"/>
            </a:solidFill>
            <a:ln>
              <a:noFill/>
            </a:ln>
            <a:effectLst>
              <a:outerShdw blurRad="1651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3" name="Рисунок 12">
              <a:extLst>
                <a:ext uri="{FF2B5EF4-FFF2-40B4-BE49-F238E27FC236}">
                  <a16:creationId xmlns:a16="http://schemas.microsoft.com/office/drawing/2014/main" xmlns="" id="{CFC62F8F-0FAC-4D04-A622-8E4677A24A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38" r="1417"/>
            <a:stretch/>
          </p:blipFill>
          <p:spPr>
            <a:xfrm>
              <a:off x="478326" y="1222585"/>
              <a:ext cx="3068052" cy="1325028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4097568" y="1501218"/>
              <a:ext cx="640976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>
                  <a:solidFill>
                    <a:schemeClr val="bg1"/>
                  </a:solidFill>
                </a:rPr>
                <a:t>Решение Ярославского УФАС России от 02.03.2022 по делу N 076/06/106-117/2022</a:t>
              </a:r>
            </a:p>
          </p:txBody>
        </p:sp>
      </p:grp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ПОСТАВКА ПО ЗАЯВКАМ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2353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8" name="Текст 3">
            <a:extLst>
              <a:ext uri="{FF2B5EF4-FFF2-40B4-BE49-F238E27FC236}">
                <a16:creationId xmlns="" xmlns:a16="http://schemas.microsoft.com/office/drawing/2014/main" id="{DEBD7A4E-CA6B-465E-A3CE-ADA9FF1BA1CC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003304" y="3226760"/>
            <a:ext cx="10185392" cy="3506549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dirty="0"/>
              <a:t>Осуществлена приемка товара не соответствующего требованиям Технического задания.</a:t>
            </a:r>
          </a:p>
          <a:p>
            <a:pPr marL="0" indent="0">
              <a:buNone/>
            </a:pPr>
            <a:r>
              <a:rPr lang="ru-RU" sz="1800" dirty="0"/>
              <a:t>Претензии поставщику не предъявлены, штрафные санкции не применены.</a:t>
            </a:r>
          </a:p>
          <a:p>
            <a:pPr marL="0" indent="0">
              <a:buNone/>
            </a:pPr>
            <a:endParaRPr lang="ru-RU" sz="1800" dirty="0"/>
          </a:p>
          <a:p>
            <a:pPr marL="0" indent="0">
              <a:buNone/>
            </a:pPr>
            <a:r>
              <a:rPr lang="ru-RU" sz="1800" dirty="0"/>
              <a:t>Действия Заказчика признаны незаконными</a:t>
            </a:r>
            <a:r>
              <a:rPr lang="ru-RU" sz="1800" dirty="0" smtClean="0"/>
              <a:t>.</a:t>
            </a:r>
            <a:endParaRPr lang="ru-RU" dirty="0"/>
          </a:p>
          <a:p>
            <a:pPr marL="0" indent="0">
              <a:buNone/>
            </a:pPr>
            <a:r>
              <a:rPr lang="ru-RU" sz="1800" b="1" i="1" u="sng" dirty="0">
                <a:solidFill>
                  <a:srgbClr val="FF0000"/>
                </a:solidFill>
              </a:rPr>
              <a:t>Предусмотрен штраф по ч. 1.4 ст. 7.30 КоАП РФ – 15/50 т. р. </a:t>
            </a:r>
          </a:p>
          <a:p>
            <a:pPr marL="0" indent="0">
              <a:buNone/>
            </a:pPr>
            <a:r>
              <a:rPr lang="ru-RU" sz="1800" b="1" i="1" u="sng" dirty="0">
                <a:solidFill>
                  <a:srgbClr val="FF0000"/>
                </a:solidFill>
              </a:rPr>
              <a:t>(нарушение порядка осуществления закупки)</a:t>
            </a:r>
          </a:p>
          <a:p>
            <a:pPr marL="0" indent="0">
              <a:buNone/>
            </a:pPr>
            <a:endParaRPr lang="ru-RU" sz="1800" b="1" i="1" u="sng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sz="1800" b="1" i="1" u="sng" dirty="0">
                <a:solidFill>
                  <a:srgbClr val="FF0000"/>
                </a:solidFill>
              </a:rPr>
              <a:t>Предусмотрен штраф по ч. 1 ст. 7.32 КоАП РФ – 1% от НМЦК не менее 5/50 т.р. (нарушение порядка заключения контракта</a:t>
            </a:r>
            <a:r>
              <a:rPr lang="ru-RU" sz="1800" b="1" i="1" u="sng" dirty="0" smtClean="0">
                <a:solidFill>
                  <a:srgbClr val="FF0000"/>
                </a:solidFill>
              </a:rPr>
              <a:t>)</a:t>
            </a:r>
            <a:endParaRPr lang="ru-RU" sz="1800" b="1" i="1" u="sng" dirty="0">
              <a:solidFill>
                <a:srgbClr val="FF0000"/>
              </a:solidFill>
            </a:endParaRPr>
          </a:p>
        </p:txBody>
      </p:sp>
      <p:grpSp>
        <p:nvGrpSpPr>
          <p:cNvPr id="10" name="Группа 9"/>
          <p:cNvGrpSpPr/>
          <p:nvPr/>
        </p:nvGrpSpPr>
        <p:grpSpPr>
          <a:xfrm>
            <a:off x="0" y="1332368"/>
            <a:ext cx="12192000" cy="1662413"/>
            <a:chOff x="0" y="1053893"/>
            <a:chExt cx="12192000" cy="1662413"/>
          </a:xfrm>
        </p:grpSpPr>
        <p:sp>
          <p:nvSpPr>
            <p:cNvPr id="11" name="Прямоугольник: скругленные верхние углы 43">
              <a:extLst>
                <a:ext uri="{FF2B5EF4-FFF2-40B4-BE49-F238E27FC236}">
                  <a16:creationId xmlns:a16="http://schemas.microsoft.com/office/drawing/2014/main" xmlns="" id="{CBA0A588-0084-42D8-AEB0-ED9F3FFFF209}"/>
                </a:ext>
              </a:extLst>
            </p:cNvPr>
            <p:cNvSpPr/>
            <p:nvPr/>
          </p:nvSpPr>
          <p:spPr>
            <a:xfrm rot="5400000">
              <a:off x="5602538" y="-4285533"/>
              <a:ext cx="986924" cy="12192000"/>
            </a:xfrm>
            <a:prstGeom prst="round2SameRect">
              <a:avLst>
                <a:gd name="adj1" fmla="val 4584"/>
                <a:gd name="adj2" fmla="val 0"/>
              </a:avLst>
            </a:prstGeom>
            <a:gradFill>
              <a:gsLst>
                <a:gs pos="52000">
                  <a:schemeClr val="tx2"/>
                </a:gs>
                <a:gs pos="0">
                  <a:srgbClr val="F45967"/>
                </a:gs>
                <a:gs pos="100000">
                  <a:schemeClr val="accent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Скругленный прямоугольник 11"/>
            <p:cNvSpPr/>
            <p:nvPr/>
          </p:nvSpPr>
          <p:spPr>
            <a:xfrm>
              <a:off x="349939" y="1053893"/>
              <a:ext cx="3513849" cy="1662413"/>
            </a:xfrm>
            <a:prstGeom prst="roundRect">
              <a:avLst>
                <a:gd name="adj" fmla="val 4279"/>
              </a:avLst>
            </a:prstGeom>
            <a:solidFill>
              <a:schemeClr val="bg1"/>
            </a:solidFill>
            <a:ln>
              <a:noFill/>
            </a:ln>
            <a:effectLst>
              <a:outerShdw blurRad="1651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3" name="Рисунок 12">
              <a:extLst>
                <a:ext uri="{FF2B5EF4-FFF2-40B4-BE49-F238E27FC236}">
                  <a16:creationId xmlns:a16="http://schemas.microsoft.com/office/drawing/2014/main" xmlns="" id="{CFC62F8F-0FAC-4D04-A622-8E4677A24A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38" r="1417"/>
            <a:stretch/>
          </p:blipFill>
          <p:spPr>
            <a:xfrm>
              <a:off x="478326" y="1222585"/>
              <a:ext cx="3068052" cy="1325028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4097568" y="1501218"/>
              <a:ext cx="640976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>
                  <a:solidFill>
                    <a:schemeClr val="bg1"/>
                  </a:solidFill>
                </a:rPr>
                <a:t>Решение Новосибирского УФАС России от 22.08.2022 N 054/06/100-1392/2022</a:t>
              </a:r>
            </a:p>
          </p:txBody>
        </p:sp>
      </p:grp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ПОСТАВКА ПО ЗАЯВКАМ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0014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36023" y="3226761"/>
            <a:ext cx="10519954" cy="2111593"/>
          </a:xfrm>
          <a:prstGeom prst="rect">
            <a:avLst/>
          </a:prstGeom>
          <a:solidFill>
            <a:srgbClr val="33829B">
              <a:alpha val="1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8" name="Текст 3">
            <a:extLst>
              <a:ext uri="{FF2B5EF4-FFF2-40B4-BE49-F238E27FC236}">
                <a16:creationId xmlns="" xmlns:a16="http://schemas.microsoft.com/office/drawing/2014/main" id="{DEBD7A4E-CA6B-465E-A3CE-ADA9FF1BA1CC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003304" y="3226761"/>
            <a:ext cx="10185392" cy="2224806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Clr>
                <a:srgbClr val="F45967"/>
              </a:buClr>
              <a:buFont typeface="Wingdings" panose="05000000000000000000" pitchFamily="2" charset="2"/>
              <a:buChar char="ü"/>
            </a:pPr>
            <a:r>
              <a:rPr lang="ru-RU" sz="1800" dirty="0" smtClean="0"/>
              <a:t>В случае наличия дефектов ТРУ и(или) документации, Поставщик устраняет из в разумный срок указанный Заказчиком.</a:t>
            </a:r>
          </a:p>
          <a:p>
            <a:pPr>
              <a:lnSpc>
                <a:spcPct val="150000"/>
              </a:lnSpc>
              <a:buClr>
                <a:srgbClr val="F45967"/>
              </a:buClr>
              <a:buFont typeface="Wingdings" panose="05000000000000000000" pitchFamily="2" charset="2"/>
              <a:buChar char="ü"/>
            </a:pPr>
            <a:r>
              <a:rPr lang="ru-RU" sz="1800" dirty="0" smtClean="0"/>
              <a:t>В случае отсутствия указания таких сроков, дефекты устраняются в течение 20 р.д. со дня получения уведомления от Заказчика.</a:t>
            </a:r>
          </a:p>
        </p:txBody>
      </p:sp>
      <p:grpSp>
        <p:nvGrpSpPr>
          <p:cNvPr id="10" name="Группа 9"/>
          <p:cNvGrpSpPr/>
          <p:nvPr/>
        </p:nvGrpSpPr>
        <p:grpSpPr>
          <a:xfrm>
            <a:off x="0" y="1332368"/>
            <a:ext cx="12192000" cy="1662413"/>
            <a:chOff x="0" y="1053893"/>
            <a:chExt cx="12192000" cy="1662413"/>
          </a:xfrm>
        </p:grpSpPr>
        <p:sp>
          <p:nvSpPr>
            <p:cNvPr id="11" name="Прямоугольник: скругленные верхние углы 43">
              <a:extLst>
                <a:ext uri="{FF2B5EF4-FFF2-40B4-BE49-F238E27FC236}">
                  <a16:creationId xmlns:a16="http://schemas.microsoft.com/office/drawing/2014/main" xmlns="" id="{CBA0A588-0084-42D8-AEB0-ED9F3FFFF209}"/>
                </a:ext>
              </a:extLst>
            </p:cNvPr>
            <p:cNvSpPr/>
            <p:nvPr/>
          </p:nvSpPr>
          <p:spPr>
            <a:xfrm rot="5400000">
              <a:off x="5602538" y="-4285533"/>
              <a:ext cx="986924" cy="12192000"/>
            </a:xfrm>
            <a:prstGeom prst="round2SameRect">
              <a:avLst>
                <a:gd name="adj1" fmla="val 4584"/>
                <a:gd name="adj2" fmla="val 0"/>
              </a:avLst>
            </a:prstGeom>
            <a:gradFill>
              <a:gsLst>
                <a:gs pos="52000">
                  <a:schemeClr val="tx2"/>
                </a:gs>
                <a:gs pos="0">
                  <a:srgbClr val="F45967"/>
                </a:gs>
                <a:gs pos="100000">
                  <a:schemeClr val="accent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Скругленный прямоугольник 11"/>
            <p:cNvSpPr/>
            <p:nvPr/>
          </p:nvSpPr>
          <p:spPr>
            <a:xfrm>
              <a:off x="349939" y="1053893"/>
              <a:ext cx="3513849" cy="1662413"/>
            </a:xfrm>
            <a:prstGeom prst="roundRect">
              <a:avLst>
                <a:gd name="adj" fmla="val 4279"/>
              </a:avLst>
            </a:prstGeom>
            <a:solidFill>
              <a:schemeClr val="bg1"/>
            </a:solidFill>
            <a:ln>
              <a:noFill/>
            </a:ln>
            <a:effectLst>
              <a:outerShdw blurRad="1651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3" name="Рисунок 12">
              <a:extLst>
                <a:ext uri="{FF2B5EF4-FFF2-40B4-BE49-F238E27FC236}">
                  <a16:creationId xmlns:a16="http://schemas.microsoft.com/office/drawing/2014/main" xmlns="" id="{CFC62F8F-0FAC-4D04-A622-8E4677A24A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38" r="1417"/>
            <a:stretch/>
          </p:blipFill>
          <p:spPr>
            <a:xfrm>
              <a:off x="478326" y="1222585"/>
              <a:ext cx="3068052" cy="1325028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4097568" y="1501218"/>
              <a:ext cx="640976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>
                  <a:solidFill>
                    <a:schemeClr val="bg1"/>
                  </a:solidFill>
                </a:rPr>
                <a:t>Решение Московского УФАС России от 13.07.2022 по делу N 077/06/106-10561/2022</a:t>
              </a:r>
            </a:p>
          </p:txBody>
        </p:sp>
      </p:grp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СРОК УСТРАНЕНИЯ НЕДОСТАТКОВ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8289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93074" y="3047999"/>
            <a:ext cx="5573485" cy="1515291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 ЧТО ОБРАТИТЬ ВНИМАНИЕ ЗАКАЗЧИКУ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/>
              <a:t>Проверка полей заполненных Поставщиком</a:t>
            </a:r>
          </a:p>
          <a:p>
            <a:pPr marL="0" indent="0">
              <a:buNone/>
            </a:pPr>
            <a:r>
              <a:rPr lang="ru-RU" dirty="0" smtClean="0"/>
              <a:t>(2) Контрагенты</a:t>
            </a:r>
          </a:p>
          <a:p>
            <a:pPr marL="0" indent="0">
              <a:buNone/>
            </a:pPr>
            <a:r>
              <a:rPr lang="ru-RU" dirty="0"/>
              <a:t>	</a:t>
            </a:r>
            <a:r>
              <a:rPr lang="ru-RU" dirty="0" smtClean="0"/>
              <a:t>Кто получатель товара (должны быть предусмотрены контрактом)</a:t>
            </a:r>
          </a:p>
          <a:p>
            <a:pPr marL="0" indent="0">
              <a:buNone/>
            </a:pPr>
            <a:r>
              <a:rPr lang="ru-RU" dirty="0" smtClean="0"/>
              <a:t>(3) Товары, работы, услуги</a:t>
            </a:r>
          </a:p>
          <a:p>
            <a:pPr marL="0" indent="0">
              <a:buNone/>
            </a:pPr>
            <a:r>
              <a:rPr lang="ru-RU" dirty="0"/>
              <a:t>	</a:t>
            </a:r>
            <a:r>
              <a:rPr lang="ru-RU" dirty="0" smtClean="0"/>
              <a:t>Специализация</a:t>
            </a:r>
          </a:p>
          <a:p>
            <a:pPr marL="0" indent="0">
              <a:buNone/>
            </a:pPr>
            <a:r>
              <a:rPr lang="ru-RU" dirty="0"/>
              <a:t>	</a:t>
            </a:r>
            <a:r>
              <a:rPr lang="ru-RU" dirty="0" smtClean="0"/>
              <a:t>Улучшенные характеристики</a:t>
            </a:r>
          </a:p>
          <a:p>
            <a:pPr marL="0" indent="0">
              <a:buNone/>
            </a:pPr>
            <a:r>
              <a:rPr lang="ru-RU" dirty="0"/>
              <a:t>	</a:t>
            </a:r>
            <a:r>
              <a:rPr lang="ru-RU" dirty="0" smtClean="0"/>
              <a:t>Изменение НДС</a:t>
            </a:r>
          </a:p>
          <a:p>
            <a:pPr marL="0" indent="0">
              <a:buNone/>
            </a:pPr>
            <a:r>
              <a:rPr lang="ru-RU" dirty="0"/>
              <a:t>	</a:t>
            </a:r>
            <a:r>
              <a:rPr lang="ru-RU" dirty="0" smtClean="0"/>
              <a:t>Сведения о маркировке</a:t>
            </a:r>
          </a:p>
          <a:p>
            <a:pPr marL="0" indent="0">
              <a:buNone/>
            </a:pPr>
            <a:r>
              <a:rPr lang="ru-RU" dirty="0"/>
              <a:t>	</a:t>
            </a:r>
            <a:r>
              <a:rPr lang="ru-RU" dirty="0" smtClean="0"/>
              <a:t>Сведения о прослеживаемости</a:t>
            </a:r>
          </a:p>
          <a:p>
            <a:pPr marL="0" indent="0">
              <a:buNone/>
            </a:pPr>
            <a:r>
              <a:rPr lang="ru-RU" dirty="0" smtClean="0"/>
              <a:t>(5) Дополнительные документы Поставщика</a:t>
            </a:r>
          </a:p>
          <a:p>
            <a:pPr marL="0" indent="0">
              <a:buNone/>
            </a:pPr>
            <a:r>
              <a:rPr lang="ru-RU" dirty="0"/>
              <a:t>	</a:t>
            </a:r>
            <a:r>
              <a:rPr lang="ru-RU" dirty="0" smtClean="0"/>
              <a:t>Лекарства (приказ 870н)</a:t>
            </a:r>
          </a:p>
          <a:p>
            <a:pPr marL="0" indent="0">
              <a:buNone/>
            </a:pPr>
            <a:r>
              <a:rPr lang="ru-RU" dirty="0"/>
              <a:t>	</a:t>
            </a:r>
            <a:r>
              <a:rPr lang="ru-RU" dirty="0" smtClean="0"/>
              <a:t>СПТ</a:t>
            </a:r>
          </a:p>
          <a:p>
            <a:pPr marL="0" indent="0">
              <a:buNone/>
            </a:pPr>
            <a:r>
              <a:rPr lang="ru-RU" dirty="0"/>
              <a:t>	</a:t>
            </a:r>
            <a:r>
              <a:rPr lang="ru-RU" dirty="0" smtClean="0"/>
              <a:t>и т.п.</a:t>
            </a:r>
          </a:p>
          <a:p>
            <a:pPr marL="0" indent="0">
              <a:buNone/>
            </a:pPr>
            <a:r>
              <a:rPr lang="ru-RU" dirty="0"/>
              <a:t>	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74081" y="3297812"/>
            <a:ext cx="44114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000" b="1" dirty="0" smtClean="0">
                <a:solidFill>
                  <a:srgbClr val="F45967"/>
                </a:solidFill>
              </a:rPr>
              <a:t>!</a:t>
            </a:r>
            <a:endParaRPr lang="ru-RU" sz="6000" b="1" dirty="0">
              <a:solidFill>
                <a:srgbClr val="F45967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6816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1694410"/>
            <a:ext cx="12192000" cy="4499355"/>
          </a:xfrm>
          <a:prstGeom prst="rect">
            <a:avLst/>
          </a:prstGeom>
          <a:solidFill>
            <a:schemeClr val="accent1">
              <a:alpha val="1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ПРОСЛЕЖИВАЕМОСТЬ ТОВАРА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0" y="1147644"/>
            <a:ext cx="9545638" cy="5295900"/>
          </a:xfrm>
        </p:spPr>
        <p:txBody>
          <a:bodyPr/>
          <a:lstStyle/>
          <a:p>
            <a:pPr marL="0" indent="0">
              <a:buNone/>
            </a:pPr>
            <a:r>
              <a:rPr lang="ru-RU" sz="2400" b="1" i="1" dirty="0" smtClean="0">
                <a:solidFill>
                  <a:srgbClr val="F45967"/>
                </a:solidFill>
              </a:rPr>
              <a:t>Закон №371-ФЗ от 09.11.2020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dirty="0" smtClean="0"/>
              <a:t>Налогоплательщики совершающие операции с прослеживаемым товаром, обязаны отчитываться;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dirty="0" smtClean="0"/>
              <a:t>При реализации прослеживаемых товаров, счета-фактуры выставляются в электронной форме;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6781800" y="4279211"/>
            <a:ext cx="4783489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500" b="1" dirty="0" smtClean="0">
                <a:solidFill>
                  <a:srgbClr val="B6B6B6">
                    <a:alpha val="43000"/>
                  </a:srgbClr>
                </a:solidFill>
              </a:rPr>
              <a:t>НК РФ</a:t>
            </a:r>
            <a:endParaRPr lang="ru-RU" sz="11500" b="1" dirty="0">
              <a:solidFill>
                <a:srgbClr val="B6B6B6">
                  <a:alpha val="43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1061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СТРАНА ПРОИСХОЖДЕНИЯ ТОВАРА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801" y="1368586"/>
            <a:ext cx="10282059" cy="3958326"/>
          </a:xfrm>
          <a:prstGeom prst="rect">
            <a:avLst/>
          </a:prstGeom>
          <a:ln w="25400">
            <a:solidFill>
              <a:srgbClr val="B6B6B6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6261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ПОДТВЕРЖДЕНИЕ СООТВЕТСТВИЯ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/>
          </p:nvPr>
        </p:nvGraphicFramePr>
        <p:xfrm>
          <a:off x="349939" y="1240559"/>
          <a:ext cx="6349964" cy="4911448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342128"/>
                <a:gridCol w="2632105"/>
                <a:gridCol w="2375731"/>
              </a:tblGrid>
              <a:tr h="26292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 заявке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При поставке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22328">
                <a:tc>
                  <a:txBody>
                    <a:bodyPr/>
                    <a:lstStyle/>
                    <a:p>
                      <a:r>
                        <a:rPr lang="ru-RU" dirty="0" smtClean="0"/>
                        <a:t>126Н</a:t>
                      </a:r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Декларирование страны</a:t>
                      </a:r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25839">
                <a:tc>
                  <a:txBody>
                    <a:bodyPr/>
                    <a:lstStyle/>
                    <a:p>
                      <a:r>
                        <a:rPr lang="ru-RU" dirty="0" smtClean="0"/>
                        <a:t>616</a:t>
                      </a:r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Декларирование номеров реестровых записей в реестрах, информация о количестве</a:t>
                      </a:r>
                      <a:r>
                        <a:rPr lang="ru-RU" sz="1600" baseline="0" dirty="0" smtClean="0"/>
                        <a:t> баллов</a:t>
                      </a:r>
                      <a:r>
                        <a:rPr lang="ru-RU" sz="1600" dirty="0" smtClean="0"/>
                        <a:t> </a:t>
                      </a:r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strike="sngStrike" dirty="0" smtClean="0">
                          <a:solidFill>
                            <a:srgbClr val="FF0000"/>
                          </a:solidFill>
                        </a:rPr>
                        <a:t>Документы для</a:t>
                      </a:r>
                      <a:r>
                        <a:rPr lang="ru-RU" sz="1600" strike="sngStrike" baseline="0" dirty="0" smtClean="0">
                          <a:solidFill>
                            <a:srgbClr val="FF0000"/>
                          </a:solidFill>
                        </a:rPr>
                        <a:t> включения в Реестр</a:t>
                      </a:r>
                      <a:endParaRPr lang="ru-RU" sz="1600" strike="sngStrike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35757">
                <a:tc>
                  <a:txBody>
                    <a:bodyPr/>
                    <a:lstStyle/>
                    <a:p>
                      <a:r>
                        <a:rPr lang="ru-RU" dirty="0" smtClean="0"/>
                        <a:t>1236</a:t>
                      </a:r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Указание реестровых номеров</a:t>
                      </a:r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25839">
                <a:tc>
                  <a:txBody>
                    <a:bodyPr/>
                    <a:lstStyle/>
                    <a:p>
                      <a:r>
                        <a:rPr lang="ru-RU" dirty="0" smtClean="0"/>
                        <a:t>102</a:t>
                      </a:r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Сертификат о происхождении товара,</a:t>
                      </a:r>
                    </a:p>
                    <a:p>
                      <a:r>
                        <a:rPr lang="ru-RU" sz="1600" dirty="0" smtClean="0"/>
                        <a:t>Акт экспертизы о доле иностранных материалов</a:t>
                      </a:r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25839">
                <a:tc>
                  <a:txBody>
                    <a:bodyPr/>
                    <a:lstStyle/>
                    <a:p>
                      <a:r>
                        <a:rPr lang="ru-RU" dirty="0" smtClean="0"/>
                        <a:t>617</a:t>
                      </a:r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Указание номеров реестровых записей в реестрах, информация о количестве баллов</a:t>
                      </a:r>
                    </a:p>
                  </a:txBody>
                  <a:tcPr>
                    <a:lnL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600" strike="sngStrike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Документы для включения в Реестр</a:t>
                      </a:r>
                    </a:p>
                  </a:txBody>
                  <a:tcPr>
                    <a:lnL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/>
          </p:nvPr>
        </p:nvGraphicFramePr>
        <p:xfrm>
          <a:off x="7261622" y="1240559"/>
          <a:ext cx="4448059" cy="405384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342128"/>
                <a:gridCol w="3105931"/>
              </a:tblGrid>
              <a:tr h="26292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 заявке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25839">
                <a:tc>
                  <a:txBody>
                    <a:bodyPr/>
                    <a:lstStyle/>
                    <a:p>
                      <a:r>
                        <a:rPr lang="ru-RU" dirty="0" smtClean="0"/>
                        <a:t>832</a:t>
                      </a:r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Декларирование страны и производителя</a:t>
                      </a:r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25839">
                <a:tc>
                  <a:txBody>
                    <a:bodyPr/>
                    <a:lstStyle/>
                    <a:p>
                      <a:r>
                        <a:rPr lang="ru-RU" dirty="0" smtClean="0"/>
                        <a:t>1289</a:t>
                      </a:r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Декларирование сведений о документах</a:t>
                      </a:r>
                      <a:r>
                        <a:rPr lang="ru-RU" sz="1600" baseline="0" dirty="0" smtClean="0"/>
                        <a:t> о соответствии производителя и стадиях технологического процесса; </a:t>
                      </a:r>
                    </a:p>
                    <a:p>
                      <a:pPr algn="ctr"/>
                      <a:r>
                        <a:rPr lang="ru-RU" sz="1600" b="1" baseline="0" dirty="0" smtClean="0">
                          <a:solidFill>
                            <a:srgbClr val="FF0000"/>
                          </a:solidFill>
                        </a:rPr>
                        <a:t>+</a:t>
                      </a:r>
                    </a:p>
                    <a:p>
                      <a:r>
                        <a:rPr lang="ru-RU" sz="1600" baseline="0" dirty="0" smtClean="0"/>
                        <a:t>Сертификат о происхождении</a:t>
                      </a:r>
                    </a:p>
                    <a:p>
                      <a:pPr algn="ctr"/>
                      <a:r>
                        <a:rPr lang="ru-RU" sz="1600" b="1" baseline="0" dirty="0" smtClean="0">
                          <a:solidFill>
                            <a:srgbClr val="FF0000"/>
                          </a:solidFill>
                        </a:rPr>
                        <a:t>ЛИБО</a:t>
                      </a:r>
                    </a:p>
                    <a:p>
                      <a:r>
                        <a:rPr lang="ru-RU" sz="1600" baseline="0" dirty="0" smtClean="0"/>
                        <a:t>Заключение о подтверждении производства</a:t>
                      </a:r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25839">
                <a:tc>
                  <a:txBody>
                    <a:bodyPr/>
                    <a:lstStyle/>
                    <a:p>
                      <a:r>
                        <a:rPr lang="ru-RU" dirty="0" smtClean="0"/>
                        <a:t>878</a:t>
                      </a:r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Наличие сведений в Реестре, информация о количестве</a:t>
                      </a:r>
                      <a:r>
                        <a:rPr lang="ru-RU" sz="1600" baseline="0" dirty="0" smtClean="0"/>
                        <a:t> баллов</a:t>
                      </a:r>
                      <a:r>
                        <a:rPr lang="ru-RU" sz="1600" dirty="0" smtClean="0"/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2494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5025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Прямоугольник 23"/>
          <p:cNvSpPr/>
          <p:nvPr/>
        </p:nvSpPr>
        <p:spPr>
          <a:xfrm>
            <a:off x="191729" y="3569110"/>
            <a:ext cx="9497961" cy="722671"/>
          </a:xfrm>
          <a:prstGeom prst="rect">
            <a:avLst/>
          </a:prstGeom>
          <a:solidFill>
            <a:srgbClr val="F45967">
              <a:alpha val="1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ИСПОЛНЕНИЕ КОНТРАКТА 616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349250" y="3239621"/>
            <a:ext cx="9545638" cy="3324691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В заявке УЗ декларирует номер РЗ и баллы (включается в контракт)</a:t>
            </a:r>
          </a:p>
          <a:p>
            <a:pPr marL="0" indent="0">
              <a:buNone/>
            </a:pPr>
            <a:r>
              <a:rPr lang="ru-RU" dirty="0" smtClean="0"/>
              <a:t>При поставке Заказчику передаются документы-основания для включения в Реестр</a:t>
            </a:r>
          </a:p>
          <a:p>
            <a:pPr marL="0" indent="0">
              <a:buNone/>
            </a:pPr>
            <a:r>
              <a:rPr lang="ru-RU" dirty="0" smtClean="0"/>
              <a:t>На момент поставки Заключения должно быть действующее, товар присутствовать в Реестре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Новая запись (заключение) = улучшенные характеристики???</a:t>
            </a:r>
          </a:p>
          <a:p>
            <a:endParaRPr lang="ru-RU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0" y="1268413"/>
            <a:ext cx="12192000" cy="1662413"/>
            <a:chOff x="0" y="2793296"/>
            <a:chExt cx="12192000" cy="1662413"/>
          </a:xfrm>
        </p:grpSpPr>
        <p:grpSp>
          <p:nvGrpSpPr>
            <p:cNvPr id="5" name="Группа 4"/>
            <p:cNvGrpSpPr/>
            <p:nvPr/>
          </p:nvGrpSpPr>
          <p:grpSpPr>
            <a:xfrm>
              <a:off x="0" y="2793296"/>
              <a:ext cx="12192000" cy="1662413"/>
              <a:chOff x="0" y="3044058"/>
              <a:chExt cx="12192000" cy="1662413"/>
            </a:xfrm>
          </p:grpSpPr>
          <p:sp>
            <p:nvSpPr>
              <p:cNvPr id="19" name="Прямоугольник: скругленные верхние углы 43">
                <a:extLst>
                  <a:ext uri="{FF2B5EF4-FFF2-40B4-BE49-F238E27FC236}">
                    <a16:creationId xmlns:a16="http://schemas.microsoft.com/office/drawing/2014/main" xmlns="" id="{CBA0A588-0084-42D8-AEB0-ED9F3FFFF209}"/>
                  </a:ext>
                </a:extLst>
              </p:cNvPr>
              <p:cNvSpPr/>
              <p:nvPr/>
            </p:nvSpPr>
            <p:spPr>
              <a:xfrm rot="5400000">
                <a:off x="5602538" y="-2295368"/>
                <a:ext cx="986924" cy="12192000"/>
              </a:xfrm>
              <a:prstGeom prst="round2SameRect">
                <a:avLst>
                  <a:gd name="adj1" fmla="val 4584"/>
                  <a:gd name="adj2" fmla="val 0"/>
                </a:avLst>
              </a:prstGeom>
              <a:gradFill>
                <a:gsLst>
                  <a:gs pos="52000">
                    <a:schemeClr val="tx2"/>
                  </a:gs>
                  <a:gs pos="0">
                    <a:srgbClr val="F45967"/>
                  </a:gs>
                  <a:gs pos="100000">
                    <a:schemeClr val="accent1"/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0" name="Скругленный прямоугольник 19"/>
              <p:cNvSpPr/>
              <p:nvPr/>
            </p:nvSpPr>
            <p:spPr>
              <a:xfrm>
                <a:off x="349939" y="3044058"/>
                <a:ext cx="1783661" cy="1662413"/>
              </a:xfrm>
              <a:prstGeom prst="roundRect">
                <a:avLst>
                  <a:gd name="adj" fmla="val 4279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1651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2422857" y="3615966"/>
                <a:ext cx="726683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b="1" dirty="0" smtClean="0">
                    <a:solidFill>
                      <a:schemeClr val="bg1"/>
                    </a:solidFill>
                  </a:rPr>
                  <a:t>Письмо </a:t>
                </a:r>
                <a:r>
                  <a:rPr lang="ru-RU" b="1" dirty="0">
                    <a:solidFill>
                      <a:schemeClr val="bg1"/>
                    </a:solidFill>
                  </a:rPr>
                  <a:t>Минпромторга России от 25.04.2023 N ПГ-12-3968</a:t>
                </a:r>
              </a:p>
            </p:txBody>
          </p:sp>
        </p:grpSp>
        <p:grpSp>
          <p:nvGrpSpPr>
            <p:cNvPr id="6" name="Группа 5"/>
            <p:cNvGrpSpPr/>
            <p:nvPr/>
          </p:nvGrpSpPr>
          <p:grpSpPr>
            <a:xfrm>
              <a:off x="806544" y="3077512"/>
              <a:ext cx="870449" cy="1093979"/>
              <a:chOff x="10537825" y="5078413"/>
              <a:chExt cx="460375" cy="573088"/>
            </a:xfrm>
            <a:solidFill>
              <a:schemeClr val="tx2"/>
            </a:solidFill>
          </p:grpSpPr>
          <p:sp>
            <p:nvSpPr>
              <p:cNvPr id="7" name="Freeform 325"/>
              <p:cNvSpPr>
                <a:spLocks noEditPoints="1"/>
              </p:cNvSpPr>
              <p:nvPr/>
            </p:nvSpPr>
            <p:spPr bwMode="auto">
              <a:xfrm>
                <a:off x="10537825" y="5078413"/>
                <a:ext cx="460375" cy="573088"/>
              </a:xfrm>
              <a:custGeom>
                <a:avLst/>
                <a:gdLst>
                  <a:gd name="T0" fmla="*/ 54 w 580"/>
                  <a:gd name="T1" fmla="*/ 72 h 723"/>
                  <a:gd name="T2" fmla="*/ 118 w 580"/>
                  <a:gd name="T3" fmla="*/ 10 h 723"/>
                  <a:gd name="T4" fmla="*/ 151 w 580"/>
                  <a:gd name="T5" fmla="*/ 0 h 723"/>
                  <a:gd name="T6" fmla="*/ 456 w 580"/>
                  <a:gd name="T7" fmla="*/ 0 h 723"/>
                  <a:gd name="T8" fmla="*/ 490 w 580"/>
                  <a:gd name="T9" fmla="*/ 6 h 723"/>
                  <a:gd name="T10" fmla="*/ 505 w 580"/>
                  <a:gd name="T11" fmla="*/ 27 h 723"/>
                  <a:gd name="T12" fmla="*/ 509 w 580"/>
                  <a:gd name="T13" fmla="*/ 51 h 723"/>
                  <a:gd name="T14" fmla="*/ 543 w 580"/>
                  <a:gd name="T15" fmla="*/ 73 h 723"/>
                  <a:gd name="T16" fmla="*/ 558 w 580"/>
                  <a:gd name="T17" fmla="*/ 75 h 723"/>
                  <a:gd name="T18" fmla="*/ 573 w 580"/>
                  <a:gd name="T19" fmla="*/ 87 h 723"/>
                  <a:gd name="T20" fmla="*/ 578 w 580"/>
                  <a:gd name="T21" fmla="*/ 105 h 723"/>
                  <a:gd name="T22" fmla="*/ 580 w 580"/>
                  <a:gd name="T23" fmla="*/ 128 h 723"/>
                  <a:gd name="T24" fmla="*/ 580 w 580"/>
                  <a:gd name="T25" fmla="*/ 680 h 723"/>
                  <a:gd name="T26" fmla="*/ 571 w 580"/>
                  <a:gd name="T27" fmla="*/ 710 h 723"/>
                  <a:gd name="T28" fmla="*/ 541 w 580"/>
                  <a:gd name="T29" fmla="*/ 723 h 723"/>
                  <a:gd name="T30" fmla="*/ 325 w 580"/>
                  <a:gd name="T31" fmla="*/ 723 h 723"/>
                  <a:gd name="T32" fmla="*/ 112 w 580"/>
                  <a:gd name="T33" fmla="*/ 723 h 723"/>
                  <a:gd name="T34" fmla="*/ 84 w 580"/>
                  <a:gd name="T35" fmla="*/ 712 h 723"/>
                  <a:gd name="T36" fmla="*/ 73 w 580"/>
                  <a:gd name="T37" fmla="*/ 685 h 723"/>
                  <a:gd name="T38" fmla="*/ 73 w 580"/>
                  <a:gd name="T39" fmla="*/ 663 h 723"/>
                  <a:gd name="T40" fmla="*/ 52 w 580"/>
                  <a:gd name="T41" fmla="*/ 650 h 723"/>
                  <a:gd name="T42" fmla="*/ 15 w 580"/>
                  <a:gd name="T43" fmla="*/ 644 h 723"/>
                  <a:gd name="T44" fmla="*/ 0 w 580"/>
                  <a:gd name="T45" fmla="*/ 627 h 723"/>
                  <a:gd name="T46" fmla="*/ 24 w 580"/>
                  <a:gd name="T47" fmla="*/ 146 h 723"/>
                  <a:gd name="T48" fmla="*/ 22 w 580"/>
                  <a:gd name="T49" fmla="*/ 161 h 723"/>
                  <a:gd name="T50" fmla="*/ 24 w 580"/>
                  <a:gd name="T51" fmla="*/ 614 h 723"/>
                  <a:gd name="T52" fmla="*/ 34 w 580"/>
                  <a:gd name="T53" fmla="*/ 624 h 723"/>
                  <a:gd name="T54" fmla="*/ 50 w 580"/>
                  <a:gd name="T55" fmla="*/ 627 h 723"/>
                  <a:gd name="T56" fmla="*/ 455 w 580"/>
                  <a:gd name="T57" fmla="*/ 627 h 723"/>
                  <a:gd name="T58" fmla="*/ 477 w 580"/>
                  <a:gd name="T59" fmla="*/ 622 h 723"/>
                  <a:gd name="T60" fmla="*/ 483 w 580"/>
                  <a:gd name="T61" fmla="*/ 599 h 723"/>
                  <a:gd name="T62" fmla="*/ 483 w 580"/>
                  <a:gd name="T63" fmla="*/ 51 h 723"/>
                  <a:gd name="T64" fmla="*/ 479 w 580"/>
                  <a:gd name="T65" fmla="*/ 32 h 723"/>
                  <a:gd name="T66" fmla="*/ 466 w 580"/>
                  <a:gd name="T67" fmla="*/ 25 h 723"/>
                  <a:gd name="T68" fmla="*/ 168 w 580"/>
                  <a:gd name="T69" fmla="*/ 25 h 723"/>
                  <a:gd name="T70" fmla="*/ 146 w 580"/>
                  <a:gd name="T71" fmla="*/ 25 h 723"/>
                  <a:gd name="T72" fmla="*/ 146 w 580"/>
                  <a:gd name="T73" fmla="*/ 111 h 723"/>
                  <a:gd name="T74" fmla="*/ 135 w 580"/>
                  <a:gd name="T75" fmla="*/ 135 h 723"/>
                  <a:gd name="T76" fmla="*/ 110 w 580"/>
                  <a:gd name="T77" fmla="*/ 146 h 723"/>
                  <a:gd name="T78" fmla="*/ 24 w 580"/>
                  <a:gd name="T79" fmla="*/ 146 h 723"/>
                  <a:gd name="T80" fmla="*/ 509 w 580"/>
                  <a:gd name="T81" fmla="*/ 98 h 723"/>
                  <a:gd name="T82" fmla="*/ 509 w 580"/>
                  <a:gd name="T83" fmla="*/ 599 h 723"/>
                  <a:gd name="T84" fmla="*/ 505 w 580"/>
                  <a:gd name="T85" fmla="*/ 624 h 723"/>
                  <a:gd name="T86" fmla="*/ 492 w 580"/>
                  <a:gd name="T87" fmla="*/ 644 h 723"/>
                  <a:gd name="T88" fmla="*/ 458 w 580"/>
                  <a:gd name="T89" fmla="*/ 650 h 723"/>
                  <a:gd name="T90" fmla="*/ 121 w 580"/>
                  <a:gd name="T91" fmla="*/ 650 h 723"/>
                  <a:gd name="T92" fmla="*/ 95 w 580"/>
                  <a:gd name="T93" fmla="*/ 678 h 723"/>
                  <a:gd name="T94" fmla="*/ 105 w 580"/>
                  <a:gd name="T95" fmla="*/ 697 h 723"/>
                  <a:gd name="T96" fmla="*/ 140 w 580"/>
                  <a:gd name="T97" fmla="*/ 700 h 723"/>
                  <a:gd name="T98" fmla="*/ 541 w 580"/>
                  <a:gd name="T99" fmla="*/ 699 h 723"/>
                  <a:gd name="T100" fmla="*/ 552 w 580"/>
                  <a:gd name="T101" fmla="*/ 691 h 723"/>
                  <a:gd name="T102" fmla="*/ 556 w 580"/>
                  <a:gd name="T103" fmla="*/ 672 h 723"/>
                  <a:gd name="T104" fmla="*/ 554 w 580"/>
                  <a:gd name="T105" fmla="*/ 113 h 723"/>
                  <a:gd name="T106" fmla="*/ 543 w 580"/>
                  <a:gd name="T107" fmla="*/ 98 h 723"/>
                  <a:gd name="T108" fmla="*/ 509 w 580"/>
                  <a:gd name="T109" fmla="*/ 98 h 723"/>
                  <a:gd name="T110" fmla="*/ 77 w 580"/>
                  <a:gd name="T111" fmla="*/ 120 h 723"/>
                  <a:gd name="T112" fmla="*/ 110 w 580"/>
                  <a:gd name="T113" fmla="*/ 118 h 723"/>
                  <a:gd name="T114" fmla="*/ 118 w 580"/>
                  <a:gd name="T115" fmla="*/ 109 h 723"/>
                  <a:gd name="T116" fmla="*/ 120 w 580"/>
                  <a:gd name="T117" fmla="*/ 47 h 723"/>
                  <a:gd name="T118" fmla="*/ 45 w 580"/>
                  <a:gd name="T119" fmla="*/ 120 h 7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580" h="723">
                    <a:moveTo>
                      <a:pt x="0" y="124"/>
                    </a:moveTo>
                    <a:lnTo>
                      <a:pt x="0" y="124"/>
                    </a:lnTo>
                    <a:lnTo>
                      <a:pt x="54" y="72"/>
                    </a:lnTo>
                    <a:lnTo>
                      <a:pt x="108" y="17"/>
                    </a:lnTo>
                    <a:lnTo>
                      <a:pt x="108" y="17"/>
                    </a:lnTo>
                    <a:lnTo>
                      <a:pt x="118" y="10"/>
                    </a:lnTo>
                    <a:lnTo>
                      <a:pt x="129" y="4"/>
                    </a:lnTo>
                    <a:lnTo>
                      <a:pt x="138" y="2"/>
                    </a:lnTo>
                    <a:lnTo>
                      <a:pt x="151" y="0"/>
                    </a:lnTo>
                    <a:lnTo>
                      <a:pt x="151" y="0"/>
                    </a:lnTo>
                    <a:lnTo>
                      <a:pt x="456" y="0"/>
                    </a:lnTo>
                    <a:lnTo>
                      <a:pt x="456" y="0"/>
                    </a:lnTo>
                    <a:lnTo>
                      <a:pt x="470" y="2"/>
                    </a:lnTo>
                    <a:lnTo>
                      <a:pt x="481" y="4"/>
                    </a:lnTo>
                    <a:lnTo>
                      <a:pt x="490" y="6"/>
                    </a:lnTo>
                    <a:lnTo>
                      <a:pt x="498" y="12"/>
                    </a:lnTo>
                    <a:lnTo>
                      <a:pt x="501" y="19"/>
                    </a:lnTo>
                    <a:lnTo>
                      <a:pt x="505" y="27"/>
                    </a:lnTo>
                    <a:lnTo>
                      <a:pt x="507" y="38"/>
                    </a:lnTo>
                    <a:lnTo>
                      <a:pt x="509" y="51"/>
                    </a:lnTo>
                    <a:lnTo>
                      <a:pt x="509" y="51"/>
                    </a:lnTo>
                    <a:lnTo>
                      <a:pt x="509" y="73"/>
                    </a:lnTo>
                    <a:lnTo>
                      <a:pt x="509" y="73"/>
                    </a:lnTo>
                    <a:lnTo>
                      <a:pt x="543" y="73"/>
                    </a:lnTo>
                    <a:lnTo>
                      <a:pt x="543" y="73"/>
                    </a:lnTo>
                    <a:lnTo>
                      <a:pt x="550" y="73"/>
                    </a:lnTo>
                    <a:lnTo>
                      <a:pt x="558" y="75"/>
                    </a:lnTo>
                    <a:lnTo>
                      <a:pt x="563" y="79"/>
                    </a:lnTo>
                    <a:lnTo>
                      <a:pt x="567" y="83"/>
                    </a:lnTo>
                    <a:lnTo>
                      <a:pt x="573" y="87"/>
                    </a:lnTo>
                    <a:lnTo>
                      <a:pt x="574" y="92"/>
                    </a:lnTo>
                    <a:lnTo>
                      <a:pt x="578" y="105"/>
                    </a:lnTo>
                    <a:lnTo>
                      <a:pt x="578" y="105"/>
                    </a:lnTo>
                    <a:lnTo>
                      <a:pt x="580" y="116"/>
                    </a:lnTo>
                    <a:lnTo>
                      <a:pt x="580" y="128"/>
                    </a:lnTo>
                    <a:lnTo>
                      <a:pt x="580" y="128"/>
                    </a:lnTo>
                    <a:lnTo>
                      <a:pt x="580" y="667"/>
                    </a:lnTo>
                    <a:lnTo>
                      <a:pt x="580" y="667"/>
                    </a:lnTo>
                    <a:lnTo>
                      <a:pt x="580" y="680"/>
                    </a:lnTo>
                    <a:lnTo>
                      <a:pt x="578" y="691"/>
                    </a:lnTo>
                    <a:lnTo>
                      <a:pt x="574" y="702"/>
                    </a:lnTo>
                    <a:lnTo>
                      <a:pt x="571" y="710"/>
                    </a:lnTo>
                    <a:lnTo>
                      <a:pt x="563" y="715"/>
                    </a:lnTo>
                    <a:lnTo>
                      <a:pt x="554" y="719"/>
                    </a:lnTo>
                    <a:lnTo>
                      <a:pt x="541" y="723"/>
                    </a:lnTo>
                    <a:lnTo>
                      <a:pt x="526" y="723"/>
                    </a:lnTo>
                    <a:lnTo>
                      <a:pt x="526" y="723"/>
                    </a:lnTo>
                    <a:lnTo>
                      <a:pt x="325" y="723"/>
                    </a:lnTo>
                    <a:lnTo>
                      <a:pt x="125" y="723"/>
                    </a:lnTo>
                    <a:lnTo>
                      <a:pt x="125" y="723"/>
                    </a:lnTo>
                    <a:lnTo>
                      <a:pt x="112" y="723"/>
                    </a:lnTo>
                    <a:lnTo>
                      <a:pt x="101" y="721"/>
                    </a:lnTo>
                    <a:lnTo>
                      <a:pt x="92" y="717"/>
                    </a:lnTo>
                    <a:lnTo>
                      <a:pt x="84" y="712"/>
                    </a:lnTo>
                    <a:lnTo>
                      <a:pt x="78" y="704"/>
                    </a:lnTo>
                    <a:lnTo>
                      <a:pt x="75" y="697"/>
                    </a:lnTo>
                    <a:lnTo>
                      <a:pt x="73" y="685"/>
                    </a:lnTo>
                    <a:lnTo>
                      <a:pt x="73" y="672"/>
                    </a:lnTo>
                    <a:lnTo>
                      <a:pt x="73" y="672"/>
                    </a:lnTo>
                    <a:lnTo>
                      <a:pt x="73" y="663"/>
                    </a:lnTo>
                    <a:lnTo>
                      <a:pt x="73" y="650"/>
                    </a:lnTo>
                    <a:lnTo>
                      <a:pt x="73" y="650"/>
                    </a:lnTo>
                    <a:lnTo>
                      <a:pt x="52" y="650"/>
                    </a:lnTo>
                    <a:lnTo>
                      <a:pt x="32" y="650"/>
                    </a:lnTo>
                    <a:lnTo>
                      <a:pt x="22" y="648"/>
                    </a:lnTo>
                    <a:lnTo>
                      <a:pt x="15" y="644"/>
                    </a:lnTo>
                    <a:lnTo>
                      <a:pt x="7" y="637"/>
                    </a:lnTo>
                    <a:lnTo>
                      <a:pt x="0" y="627"/>
                    </a:lnTo>
                    <a:lnTo>
                      <a:pt x="0" y="627"/>
                    </a:lnTo>
                    <a:lnTo>
                      <a:pt x="0" y="124"/>
                    </a:lnTo>
                    <a:lnTo>
                      <a:pt x="0" y="124"/>
                    </a:lnTo>
                    <a:close/>
                    <a:moveTo>
                      <a:pt x="24" y="146"/>
                    </a:moveTo>
                    <a:lnTo>
                      <a:pt x="24" y="146"/>
                    </a:lnTo>
                    <a:lnTo>
                      <a:pt x="22" y="161"/>
                    </a:lnTo>
                    <a:lnTo>
                      <a:pt x="22" y="161"/>
                    </a:lnTo>
                    <a:lnTo>
                      <a:pt x="22" y="601"/>
                    </a:lnTo>
                    <a:lnTo>
                      <a:pt x="22" y="601"/>
                    </a:lnTo>
                    <a:lnTo>
                      <a:pt x="24" y="614"/>
                    </a:lnTo>
                    <a:lnTo>
                      <a:pt x="26" y="618"/>
                    </a:lnTo>
                    <a:lnTo>
                      <a:pt x="30" y="622"/>
                    </a:lnTo>
                    <a:lnTo>
                      <a:pt x="34" y="624"/>
                    </a:lnTo>
                    <a:lnTo>
                      <a:pt x="37" y="626"/>
                    </a:lnTo>
                    <a:lnTo>
                      <a:pt x="50" y="627"/>
                    </a:lnTo>
                    <a:lnTo>
                      <a:pt x="50" y="627"/>
                    </a:lnTo>
                    <a:lnTo>
                      <a:pt x="252" y="627"/>
                    </a:lnTo>
                    <a:lnTo>
                      <a:pt x="455" y="627"/>
                    </a:lnTo>
                    <a:lnTo>
                      <a:pt x="455" y="627"/>
                    </a:lnTo>
                    <a:lnTo>
                      <a:pt x="468" y="626"/>
                    </a:lnTo>
                    <a:lnTo>
                      <a:pt x="473" y="624"/>
                    </a:lnTo>
                    <a:lnTo>
                      <a:pt x="477" y="622"/>
                    </a:lnTo>
                    <a:lnTo>
                      <a:pt x="479" y="618"/>
                    </a:lnTo>
                    <a:lnTo>
                      <a:pt x="481" y="612"/>
                    </a:lnTo>
                    <a:lnTo>
                      <a:pt x="483" y="599"/>
                    </a:lnTo>
                    <a:lnTo>
                      <a:pt x="483" y="599"/>
                    </a:lnTo>
                    <a:lnTo>
                      <a:pt x="481" y="326"/>
                    </a:lnTo>
                    <a:lnTo>
                      <a:pt x="483" y="51"/>
                    </a:lnTo>
                    <a:lnTo>
                      <a:pt x="483" y="51"/>
                    </a:lnTo>
                    <a:lnTo>
                      <a:pt x="481" y="38"/>
                    </a:lnTo>
                    <a:lnTo>
                      <a:pt x="479" y="32"/>
                    </a:lnTo>
                    <a:lnTo>
                      <a:pt x="475" y="29"/>
                    </a:lnTo>
                    <a:lnTo>
                      <a:pt x="471" y="27"/>
                    </a:lnTo>
                    <a:lnTo>
                      <a:pt x="466" y="25"/>
                    </a:lnTo>
                    <a:lnTo>
                      <a:pt x="453" y="23"/>
                    </a:lnTo>
                    <a:lnTo>
                      <a:pt x="453" y="23"/>
                    </a:lnTo>
                    <a:lnTo>
                      <a:pt x="168" y="25"/>
                    </a:lnTo>
                    <a:lnTo>
                      <a:pt x="168" y="25"/>
                    </a:lnTo>
                    <a:lnTo>
                      <a:pt x="146" y="25"/>
                    </a:lnTo>
                    <a:lnTo>
                      <a:pt x="146" y="25"/>
                    </a:lnTo>
                    <a:lnTo>
                      <a:pt x="146" y="102"/>
                    </a:lnTo>
                    <a:lnTo>
                      <a:pt x="146" y="102"/>
                    </a:lnTo>
                    <a:lnTo>
                      <a:pt x="146" y="111"/>
                    </a:lnTo>
                    <a:lnTo>
                      <a:pt x="142" y="120"/>
                    </a:lnTo>
                    <a:lnTo>
                      <a:pt x="140" y="128"/>
                    </a:lnTo>
                    <a:lnTo>
                      <a:pt x="135" y="135"/>
                    </a:lnTo>
                    <a:lnTo>
                      <a:pt x="127" y="141"/>
                    </a:lnTo>
                    <a:lnTo>
                      <a:pt x="120" y="143"/>
                    </a:lnTo>
                    <a:lnTo>
                      <a:pt x="110" y="146"/>
                    </a:lnTo>
                    <a:lnTo>
                      <a:pt x="99" y="146"/>
                    </a:lnTo>
                    <a:lnTo>
                      <a:pt x="99" y="146"/>
                    </a:lnTo>
                    <a:lnTo>
                      <a:pt x="24" y="146"/>
                    </a:lnTo>
                    <a:lnTo>
                      <a:pt x="24" y="146"/>
                    </a:lnTo>
                    <a:close/>
                    <a:moveTo>
                      <a:pt x="509" y="98"/>
                    </a:moveTo>
                    <a:lnTo>
                      <a:pt x="509" y="98"/>
                    </a:lnTo>
                    <a:lnTo>
                      <a:pt x="509" y="124"/>
                    </a:lnTo>
                    <a:lnTo>
                      <a:pt x="509" y="124"/>
                    </a:lnTo>
                    <a:lnTo>
                      <a:pt x="509" y="599"/>
                    </a:lnTo>
                    <a:lnTo>
                      <a:pt x="509" y="599"/>
                    </a:lnTo>
                    <a:lnTo>
                      <a:pt x="507" y="612"/>
                    </a:lnTo>
                    <a:lnTo>
                      <a:pt x="505" y="624"/>
                    </a:lnTo>
                    <a:lnTo>
                      <a:pt x="503" y="633"/>
                    </a:lnTo>
                    <a:lnTo>
                      <a:pt x="498" y="639"/>
                    </a:lnTo>
                    <a:lnTo>
                      <a:pt x="492" y="644"/>
                    </a:lnTo>
                    <a:lnTo>
                      <a:pt x="483" y="648"/>
                    </a:lnTo>
                    <a:lnTo>
                      <a:pt x="471" y="650"/>
                    </a:lnTo>
                    <a:lnTo>
                      <a:pt x="458" y="650"/>
                    </a:lnTo>
                    <a:lnTo>
                      <a:pt x="458" y="650"/>
                    </a:lnTo>
                    <a:lnTo>
                      <a:pt x="121" y="650"/>
                    </a:lnTo>
                    <a:lnTo>
                      <a:pt x="121" y="650"/>
                    </a:lnTo>
                    <a:lnTo>
                      <a:pt x="97" y="650"/>
                    </a:lnTo>
                    <a:lnTo>
                      <a:pt x="97" y="650"/>
                    </a:lnTo>
                    <a:lnTo>
                      <a:pt x="95" y="678"/>
                    </a:lnTo>
                    <a:lnTo>
                      <a:pt x="97" y="687"/>
                    </a:lnTo>
                    <a:lnTo>
                      <a:pt x="99" y="693"/>
                    </a:lnTo>
                    <a:lnTo>
                      <a:pt x="105" y="697"/>
                    </a:lnTo>
                    <a:lnTo>
                      <a:pt x="114" y="699"/>
                    </a:lnTo>
                    <a:lnTo>
                      <a:pt x="140" y="700"/>
                    </a:lnTo>
                    <a:lnTo>
                      <a:pt x="140" y="700"/>
                    </a:lnTo>
                    <a:lnTo>
                      <a:pt x="528" y="700"/>
                    </a:lnTo>
                    <a:lnTo>
                      <a:pt x="528" y="700"/>
                    </a:lnTo>
                    <a:lnTo>
                      <a:pt x="541" y="699"/>
                    </a:lnTo>
                    <a:lnTo>
                      <a:pt x="544" y="697"/>
                    </a:lnTo>
                    <a:lnTo>
                      <a:pt x="548" y="695"/>
                    </a:lnTo>
                    <a:lnTo>
                      <a:pt x="552" y="691"/>
                    </a:lnTo>
                    <a:lnTo>
                      <a:pt x="554" y="685"/>
                    </a:lnTo>
                    <a:lnTo>
                      <a:pt x="556" y="672"/>
                    </a:lnTo>
                    <a:lnTo>
                      <a:pt x="556" y="672"/>
                    </a:lnTo>
                    <a:lnTo>
                      <a:pt x="556" y="137"/>
                    </a:lnTo>
                    <a:lnTo>
                      <a:pt x="556" y="137"/>
                    </a:lnTo>
                    <a:lnTo>
                      <a:pt x="554" y="113"/>
                    </a:lnTo>
                    <a:lnTo>
                      <a:pt x="552" y="105"/>
                    </a:lnTo>
                    <a:lnTo>
                      <a:pt x="548" y="100"/>
                    </a:lnTo>
                    <a:lnTo>
                      <a:pt x="543" y="98"/>
                    </a:lnTo>
                    <a:lnTo>
                      <a:pt x="535" y="96"/>
                    </a:lnTo>
                    <a:lnTo>
                      <a:pt x="509" y="98"/>
                    </a:lnTo>
                    <a:lnTo>
                      <a:pt x="509" y="98"/>
                    </a:lnTo>
                    <a:close/>
                    <a:moveTo>
                      <a:pt x="45" y="120"/>
                    </a:moveTo>
                    <a:lnTo>
                      <a:pt x="45" y="120"/>
                    </a:lnTo>
                    <a:lnTo>
                      <a:pt x="77" y="120"/>
                    </a:lnTo>
                    <a:lnTo>
                      <a:pt x="107" y="120"/>
                    </a:lnTo>
                    <a:lnTo>
                      <a:pt x="107" y="120"/>
                    </a:lnTo>
                    <a:lnTo>
                      <a:pt x="110" y="118"/>
                    </a:lnTo>
                    <a:lnTo>
                      <a:pt x="114" y="115"/>
                    </a:lnTo>
                    <a:lnTo>
                      <a:pt x="118" y="113"/>
                    </a:lnTo>
                    <a:lnTo>
                      <a:pt x="118" y="109"/>
                    </a:lnTo>
                    <a:lnTo>
                      <a:pt x="118" y="109"/>
                    </a:lnTo>
                    <a:lnTo>
                      <a:pt x="120" y="79"/>
                    </a:lnTo>
                    <a:lnTo>
                      <a:pt x="120" y="47"/>
                    </a:lnTo>
                    <a:lnTo>
                      <a:pt x="120" y="47"/>
                    </a:lnTo>
                    <a:lnTo>
                      <a:pt x="45" y="120"/>
                    </a:lnTo>
                    <a:lnTo>
                      <a:pt x="45" y="1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8" name="Freeform 326"/>
              <p:cNvSpPr>
                <a:spLocks/>
              </p:cNvSpPr>
              <p:nvPr/>
            </p:nvSpPr>
            <p:spPr bwMode="auto">
              <a:xfrm>
                <a:off x="10596563" y="5430838"/>
                <a:ext cx="287338" cy="22225"/>
              </a:xfrm>
              <a:custGeom>
                <a:avLst/>
                <a:gdLst>
                  <a:gd name="T0" fmla="*/ 177 w 361"/>
                  <a:gd name="T1" fmla="*/ 28 h 28"/>
                  <a:gd name="T2" fmla="*/ 177 w 361"/>
                  <a:gd name="T3" fmla="*/ 28 h 28"/>
                  <a:gd name="T4" fmla="*/ 99 w 361"/>
                  <a:gd name="T5" fmla="*/ 28 h 28"/>
                  <a:gd name="T6" fmla="*/ 22 w 361"/>
                  <a:gd name="T7" fmla="*/ 26 h 28"/>
                  <a:gd name="T8" fmla="*/ 22 w 361"/>
                  <a:gd name="T9" fmla="*/ 26 h 28"/>
                  <a:gd name="T10" fmla="*/ 15 w 361"/>
                  <a:gd name="T11" fmla="*/ 26 h 28"/>
                  <a:gd name="T12" fmla="*/ 7 w 361"/>
                  <a:gd name="T13" fmla="*/ 22 h 28"/>
                  <a:gd name="T14" fmla="*/ 2 w 361"/>
                  <a:gd name="T15" fmla="*/ 19 h 28"/>
                  <a:gd name="T16" fmla="*/ 0 w 361"/>
                  <a:gd name="T17" fmla="*/ 15 h 28"/>
                  <a:gd name="T18" fmla="*/ 0 w 361"/>
                  <a:gd name="T19" fmla="*/ 15 h 28"/>
                  <a:gd name="T20" fmla="*/ 0 w 361"/>
                  <a:gd name="T21" fmla="*/ 9 h 28"/>
                  <a:gd name="T22" fmla="*/ 0 w 361"/>
                  <a:gd name="T23" fmla="*/ 6 h 28"/>
                  <a:gd name="T24" fmla="*/ 3 w 361"/>
                  <a:gd name="T25" fmla="*/ 4 h 28"/>
                  <a:gd name="T26" fmla="*/ 5 w 361"/>
                  <a:gd name="T27" fmla="*/ 2 h 28"/>
                  <a:gd name="T28" fmla="*/ 13 w 361"/>
                  <a:gd name="T29" fmla="*/ 0 h 28"/>
                  <a:gd name="T30" fmla="*/ 22 w 361"/>
                  <a:gd name="T31" fmla="*/ 0 h 28"/>
                  <a:gd name="T32" fmla="*/ 22 w 361"/>
                  <a:gd name="T33" fmla="*/ 0 h 28"/>
                  <a:gd name="T34" fmla="*/ 335 w 361"/>
                  <a:gd name="T35" fmla="*/ 2 h 28"/>
                  <a:gd name="T36" fmla="*/ 335 w 361"/>
                  <a:gd name="T37" fmla="*/ 2 h 28"/>
                  <a:gd name="T38" fmla="*/ 340 w 361"/>
                  <a:gd name="T39" fmla="*/ 2 h 28"/>
                  <a:gd name="T40" fmla="*/ 348 w 361"/>
                  <a:gd name="T41" fmla="*/ 6 h 28"/>
                  <a:gd name="T42" fmla="*/ 361 w 361"/>
                  <a:gd name="T43" fmla="*/ 15 h 28"/>
                  <a:gd name="T44" fmla="*/ 361 w 361"/>
                  <a:gd name="T45" fmla="*/ 15 h 28"/>
                  <a:gd name="T46" fmla="*/ 348 w 361"/>
                  <a:gd name="T47" fmla="*/ 22 h 28"/>
                  <a:gd name="T48" fmla="*/ 340 w 361"/>
                  <a:gd name="T49" fmla="*/ 24 h 28"/>
                  <a:gd name="T50" fmla="*/ 335 w 361"/>
                  <a:gd name="T51" fmla="*/ 26 h 28"/>
                  <a:gd name="T52" fmla="*/ 335 w 361"/>
                  <a:gd name="T53" fmla="*/ 26 h 28"/>
                  <a:gd name="T54" fmla="*/ 256 w 361"/>
                  <a:gd name="T55" fmla="*/ 28 h 28"/>
                  <a:gd name="T56" fmla="*/ 177 w 361"/>
                  <a:gd name="T57" fmla="*/ 28 h 28"/>
                  <a:gd name="T58" fmla="*/ 177 w 361"/>
                  <a:gd name="T5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61" h="28">
                    <a:moveTo>
                      <a:pt x="177" y="28"/>
                    </a:moveTo>
                    <a:lnTo>
                      <a:pt x="177" y="28"/>
                    </a:lnTo>
                    <a:lnTo>
                      <a:pt x="99" y="28"/>
                    </a:lnTo>
                    <a:lnTo>
                      <a:pt x="22" y="26"/>
                    </a:lnTo>
                    <a:lnTo>
                      <a:pt x="22" y="26"/>
                    </a:lnTo>
                    <a:lnTo>
                      <a:pt x="15" y="26"/>
                    </a:lnTo>
                    <a:lnTo>
                      <a:pt x="7" y="22"/>
                    </a:lnTo>
                    <a:lnTo>
                      <a:pt x="2" y="19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0" y="9"/>
                    </a:lnTo>
                    <a:lnTo>
                      <a:pt x="0" y="6"/>
                    </a:lnTo>
                    <a:lnTo>
                      <a:pt x="3" y="4"/>
                    </a:lnTo>
                    <a:lnTo>
                      <a:pt x="5" y="2"/>
                    </a:lnTo>
                    <a:lnTo>
                      <a:pt x="13" y="0"/>
                    </a:lnTo>
                    <a:lnTo>
                      <a:pt x="22" y="0"/>
                    </a:lnTo>
                    <a:lnTo>
                      <a:pt x="22" y="0"/>
                    </a:lnTo>
                    <a:lnTo>
                      <a:pt x="335" y="2"/>
                    </a:lnTo>
                    <a:lnTo>
                      <a:pt x="335" y="2"/>
                    </a:lnTo>
                    <a:lnTo>
                      <a:pt x="340" y="2"/>
                    </a:lnTo>
                    <a:lnTo>
                      <a:pt x="348" y="6"/>
                    </a:lnTo>
                    <a:lnTo>
                      <a:pt x="361" y="15"/>
                    </a:lnTo>
                    <a:lnTo>
                      <a:pt x="361" y="15"/>
                    </a:lnTo>
                    <a:lnTo>
                      <a:pt x="348" y="22"/>
                    </a:lnTo>
                    <a:lnTo>
                      <a:pt x="340" y="24"/>
                    </a:lnTo>
                    <a:lnTo>
                      <a:pt x="335" y="26"/>
                    </a:lnTo>
                    <a:lnTo>
                      <a:pt x="335" y="26"/>
                    </a:lnTo>
                    <a:lnTo>
                      <a:pt x="256" y="28"/>
                    </a:lnTo>
                    <a:lnTo>
                      <a:pt x="177" y="28"/>
                    </a:lnTo>
                    <a:lnTo>
                      <a:pt x="177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9" name="Freeform 327"/>
              <p:cNvSpPr>
                <a:spLocks/>
              </p:cNvSpPr>
              <p:nvPr/>
            </p:nvSpPr>
            <p:spPr bwMode="auto">
              <a:xfrm>
                <a:off x="10594975" y="5241925"/>
                <a:ext cx="288925" cy="17463"/>
              </a:xfrm>
              <a:custGeom>
                <a:avLst/>
                <a:gdLst>
                  <a:gd name="T0" fmla="*/ 181 w 363"/>
                  <a:gd name="T1" fmla="*/ 0 h 23"/>
                  <a:gd name="T2" fmla="*/ 181 w 363"/>
                  <a:gd name="T3" fmla="*/ 0 h 23"/>
                  <a:gd name="T4" fmla="*/ 262 w 363"/>
                  <a:gd name="T5" fmla="*/ 0 h 23"/>
                  <a:gd name="T6" fmla="*/ 340 w 363"/>
                  <a:gd name="T7" fmla="*/ 0 h 23"/>
                  <a:gd name="T8" fmla="*/ 340 w 363"/>
                  <a:gd name="T9" fmla="*/ 0 h 23"/>
                  <a:gd name="T10" fmla="*/ 346 w 363"/>
                  <a:gd name="T11" fmla="*/ 2 h 23"/>
                  <a:gd name="T12" fmla="*/ 352 w 363"/>
                  <a:gd name="T13" fmla="*/ 6 h 23"/>
                  <a:gd name="T14" fmla="*/ 363 w 363"/>
                  <a:gd name="T15" fmla="*/ 12 h 23"/>
                  <a:gd name="T16" fmla="*/ 363 w 363"/>
                  <a:gd name="T17" fmla="*/ 12 h 23"/>
                  <a:gd name="T18" fmla="*/ 352 w 363"/>
                  <a:gd name="T19" fmla="*/ 19 h 23"/>
                  <a:gd name="T20" fmla="*/ 346 w 363"/>
                  <a:gd name="T21" fmla="*/ 21 h 23"/>
                  <a:gd name="T22" fmla="*/ 340 w 363"/>
                  <a:gd name="T23" fmla="*/ 23 h 23"/>
                  <a:gd name="T24" fmla="*/ 340 w 363"/>
                  <a:gd name="T25" fmla="*/ 23 h 23"/>
                  <a:gd name="T26" fmla="*/ 20 w 363"/>
                  <a:gd name="T27" fmla="*/ 23 h 23"/>
                  <a:gd name="T28" fmla="*/ 20 w 363"/>
                  <a:gd name="T29" fmla="*/ 23 h 23"/>
                  <a:gd name="T30" fmla="*/ 17 w 363"/>
                  <a:gd name="T31" fmla="*/ 21 h 23"/>
                  <a:gd name="T32" fmla="*/ 11 w 363"/>
                  <a:gd name="T33" fmla="*/ 19 h 23"/>
                  <a:gd name="T34" fmla="*/ 0 w 363"/>
                  <a:gd name="T35" fmla="*/ 12 h 23"/>
                  <a:gd name="T36" fmla="*/ 0 w 363"/>
                  <a:gd name="T37" fmla="*/ 12 h 23"/>
                  <a:gd name="T38" fmla="*/ 11 w 363"/>
                  <a:gd name="T39" fmla="*/ 4 h 23"/>
                  <a:gd name="T40" fmla="*/ 17 w 363"/>
                  <a:gd name="T41" fmla="*/ 2 h 23"/>
                  <a:gd name="T42" fmla="*/ 20 w 363"/>
                  <a:gd name="T43" fmla="*/ 0 h 23"/>
                  <a:gd name="T44" fmla="*/ 20 w 363"/>
                  <a:gd name="T45" fmla="*/ 0 h 23"/>
                  <a:gd name="T46" fmla="*/ 181 w 363"/>
                  <a:gd name="T47" fmla="*/ 0 h 23"/>
                  <a:gd name="T48" fmla="*/ 181 w 363"/>
                  <a:gd name="T4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63" h="23">
                    <a:moveTo>
                      <a:pt x="181" y="0"/>
                    </a:moveTo>
                    <a:lnTo>
                      <a:pt x="181" y="0"/>
                    </a:lnTo>
                    <a:lnTo>
                      <a:pt x="262" y="0"/>
                    </a:lnTo>
                    <a:lnTo>
                      <a:pt x="340" y="0"/>
                    </a:lnTo>
                    <a:lnTo>
                      <a:pt x="340" y="0"/>
                    </a:lnTo>
                    <a:lnTo>
                      <a:pt x="346" y="2"/>
                    </a:lnTo>
                    <a:lnTo>
                      <a:pt x="352" y="6"/>
                    </a:lnTo>
                    <a:lnTo>
                      <a:pt x="363" y="12"/>
                    </a:lnTo>
                    <a:lnTo>
                      <a:pt x="363" y="12"/>
                    </a:lnTo>
                    <a:lnTo>
                      <a:pt x="352" y="19"/>
                    </a:lnTo>
                    <a:lnTo>
                      <a:pt x="346" y="21"/>
                    </a:lnTo>
                    <a:lnTo>
                      <a:pt x="340" y="23"/>
                    </a:lnTo>
                    <a:lnTo>
                      <a:pt x="340" y="23"/>
                    </a:lnTo>
                    <a:lnTo>
                      <a:pt x="20" y="23"/>
                    </a:lnTo>
                    <a:lnTo>
                      <a:pt x="20" y="23"/>
                    </a:lnTo>
                    <a:lnTo>
                      <a:pt x="17" y="21"/>
                    </a:lnTo>
                    <a:lnTo>
                      <a:pt x="11" y="19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11" y="4"/>
                    </a:lnTo>
                    <a:lnTo>
                      <a:pt x="17" y="2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181" y="0"/>
                    </a:lnTo>
                    <a:lnTo>
                      <a:pt x="18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0" name="Freeform 328"/>
              <p:cNvSpPr>
                <a:spLocks/>
              </p:cNvSpPr>
              <p:nvPr/>
            </p:nvSpPr>
            <p:spPr bwMode="auto">
              <a:xfrm>
                <a:off x="10690225" y="5335588"/>
                <a:ext cx="193675" cy="20638"/>
              </a:xfrm>
              <a:custGeom>
                <a:avLst/>
                <a:gdLst>
                  <a:gd name="T0" fmla="*/ 121 w 243"/>
                  <a:gd name="T1" fmla="*/ 26 h 26"/>
                  <a:gd name="T2" fmla="*/ 121 w 243"/>
                  <a:gd name="T3" fmla="*/ 26 h 26"/>
                  <a:gd name="T4" fmla="*/ 73 w 243"/>
                  <a:gd name="T5" fmla="*/ 26 h 26"/>
                  <a:gd name="T6" fmla="*/ 22 w 243"/>
                  <a:gd name="T7" fmla="*/ 25 h 26"/>
                  <a:gd name="T8" fmla="*/ 22 w 243"/>
                  <a:gd name="T9" fmla="*/ 25 h 26"/>
                  <a:gd name="T10" fmla="*/ 16 w 243"/>
                  <a:gd name="T11" fmla="*/ 25 h 26"/>
                  <a:gd name="T12" fmla="*/ 11 w 243"/>
                  <a:gd name="T13" fmla="*/ 21 h 26"/>
                  <a:gd name="T14" fmla="*/ 0 w 243"/>
                  <a:gd name="T15" fmla="*/ 13 h 26"/>
                  <a:gd name="T16" fmla="*/ 0 w 243"/>
                  <a:gd name="T17" fmla="*/ 13 h 26"/>
                  <a:gd name="T18" fmla="*/ 11 w 243"/>
                  <a:gd name="T19" fmla="*/ 6 h 26"/>
                  <a:gd name="T20" fmla="*/ 18 w 243"/>
                  <a:gd name="T21" fmla="*/ 2 h 26"/>
                  <a:gd name="T22" fmla="*/ 24 w 243"/>
                  <a:gd name="T23" fmla="*/ 2 h 26"/>
                  <a:gd name="T24" fmla="*/ 24 w 243"/>
                  <a:gd name="T25" fmla="*/ 2 h 26"/>
                  <a:gd name="T26" fmla="*/ 121 w 243"/>
                  <a:gd name="T27" fmla="*/ 0 h 26"/>
                  <a:gd name="T28" fmla="*/ 219 w 243"/>
                  <a:gd name="T29" fmla="*/ 2 h 26"/>
                  <a:gd name="T30" fmla="*/ 219 w 243"/>
                  <a:gd name="T31" fmla="*/ 2 h 26"/>
                  <a:gd name="T32" fmla="*/ 224 w 243"/>
                  <a:gd name="T33" fmla="*/ 2 h 26"/>
                  <a:gd name="T34" fmla="*/ 230 w 243"/>
                  <a:gd name="T35" fmla="*/ 6 h 26"/>
                  <a:gd name="T36" fmla="*/ 243 w 243"/>
                  <a:gd name="T37" fmla="*/ 13 h 26"/>
                  <a:gd name="T38" fmla="*/ 243 w 243"/>
                  <a:gd name="T39" fmla="*/ 13 h 26"/>
                  <a:gd name="T40" fmla="*/ 230 w 243"/>
                  <a:gd name="T41" fmla="*/ 21 h 26"/>
                  <a:gd name="T42" fmla="*/ 224 w 243"/>
                  <a:gd name="T43" fmla="*/ 25 h 26"/>
                  <a:gd name="T44" fmla="*/ 217 w 243"/>
                  <a:gd name="T45" fmla="*/ 25 h 26"/>
                  <a:gd name="T46" fmla="*/ 217 w 243"/>
                  <a:gd name="T47" fmla="*/ 25 h 26"/>
                  <a:gd name="T48" fmla="*/ 170 w 243"/>
                  <a:gd name="T49" fmla="*/ 26 h 26"/>
                  <a:gd name="T50" fmla="*/ 121 w 243"/>
                  <a:gd name="T51" fmla="*/ 26 h 26"/>
                  <a:gd name="T52" fmla="*/ 121 w 243"/>
                  <a:gd name="T53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43" h="26">
                    <a:moveTo>
                      <a:pt x="121" y="26"/>
                    </a:moveTo>
                    <a:lnTo>
                      <a:pt x="121" y="26"/>
                    </a:lnTo>
                    <a:lnTo>
                      <a:pt x="73" y="26"/>
                    </a:lnTo>
                    <a:lnTo>
                      <a:pt x="22" y="25"/>
                    </a:lnTo>
                    <a:lnTo>
                      <a:pt x="22" y="25"/>
                    </a:lnTo>
                    <a:lnTo>
                      <a:pt x="16" y="25"/>
                    </a:lnTo>
                    <a:lnTo>
                      <a:pt x="11" y="21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11" y="6"/>
                    </a:lnTo>
                    <a:lnTo>
                      <a:pt x="18" y="2"/>
                    </a:lnTo>
                    <a:lnTo>
                      <a:pt x="24" y="2"/>
                    </a:lnTo>
                    <a:lnTo>
                      <a:pt x="24" y="2"/>
                    </a:lnTo>
                    <a:lnTo>
                      <a:pt x="121" y="0"/>
                    </a:lnTo>
                    <a:lnTo>
                      <a:pt x="219" y="2"/>
                    </a:lnTo>
                    <a:lnTo>
                      <a:pt x="219" y="2"/>
                    </a:lnTo>
                    <a:lnTo>
                      <a:pt x="224" y="2"/>
                    </a:lnTo>
                    <a:lnTo>
                      <a:pt x="230" y="6"/>
                    </a:lnTo>
                    <a:lnTo>
                      <a:pt x="243" y="13"/>
                    </a:lnTo>
                    <a:lnTo>
                      <a:pt x="243" y="13"/>
                    </a:lnTo>
                    <a:lnTo>
                      <a:pt x="230" y="21"/>
                    </a:lnTo>
                    <a:lnTo>
                      <a:pt x="224" y="25"/>
                    </a:lnTo>
                    <a:lnTo>
                      <a:pt x="217" y="25"/>
                    </a:lnTo>
                    <a:lnTo>
                      <a:pt x="217" y="25"/>
                    </a:lnTo>
                    <a:lnTo>
                      <a:pt x="170" y="26"/>
                    </a:lnTo>
                    <a:lnTo>
                      <a:pt x="121" y="26"/>
                    </a:lnTo>
                    <a:lnTo>
                      <a:pt x="121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" name="Freeform 329"/>
              <p:cNvSpPr>
                <a:spLocks/>
              </p:cNvSpPr>
              <p:nvPr/>
            </p:nvSpPr>
            <p:spPr bwMode="auto">
              <a:xfrm>
                <a:off x="10594975" y="5289550"/>
                <a:ext cx="192088" cy="17463"/>
              </a:xfrm>
              <a:custGeom>
                <a:avLst/>
                <a:gdLst>
                  <a:gd name="T0" fmla="*/ 120 w 241"/>
                  <a:gd name="T1" fmla="*/ 23 h 23"/>
                  <a:gd name="T2" fmla="*/ 120 w 241"/>
                  <a:gd name="T3" fmla="*/ 23 h 23"/>
                  <a:gd name="T4" fmla="*/ 69 w 241"/>
                  <a:gd name="T5" fmla="*/ 23 h 23"/>
                  <a:gd name="T6" fmla="*/ 19 w 241"/>
                  <a:gd name="T7" fmla="*/ 23 h 23"/>
                  <a:gd name="T8" fmla="*/ 19 w 241"/>
                  <a:gd name="T9" fmla="*/ 23 h 23"/>
                  <a:gd name="T10" fmla="*/ 15 w 241"/>
                  <a:gd name="T11" fmla="*/ 21 h 23"/>
                  <a:gd name="T12" fmla="*/ 9 w 241"/>
                  <a:gd name="T13" fmla="*/ 19 h 23"/>
                  <a:gd name="T14" fmla="*/ 0 w 241"/>
                  <a:gd name="T15" fmla="*/ 11 h 23"/>
                  <a:gd name="T16" fmla="*/ 0 w 241"/>
                  <a:gd name="T17" fmla="*/ 11 h 23"/>
                  <a:gd name="T18" fmla="*/ 9 w 241"/>
                  <a:gd name="T19" fmla="*/ 4 h 23"/>
                  <a:gd name="T20" fmla="*/ 15 w 241"/>
                  <a:gd name="T21" fmla="*/ 2 h 23"/>
                  <a:gd name="T22" fmla="*/ 19 w 241"/>
                  <a:gd name="T23" fmla="*/ 0 h 23"/>
                  <a:gd name="T24" fmla="*/ 19 w 241"/>
                  <a:gd name="T25" fmla="*/ 0 h 23"/>
                  <a:gd name="T26" fmla="*/ 121 w 241"/>
                  <a:gd name="T27" fmla="*/ 0 h 23"/>
                  <a:gd name="T28" fmla="*/ 223 w 241"/>
                  <a:gd name="T29" fmla="*/ 0 h 23"/>
                  <a:gd name="T30" fmla="*/ 223 w 241"/>
                  <a:gd name="T31" fmla="*/ 0 h 23"/>
                  <a:gd name="T32" fmla="*/ 226 w 241"/>
                  <a:gd name="T33" fmla="*/ 2 h 23"/>
                  <a:gd name="T34" fmla="*/ 232 w 241"/>
                  <a:gd name="T35" fmla="*/ 4 h 23"/>
                  <a:gd name="T36" fmla="*/ 241 w 241"/>
                  <a:gd name="T37" fmla="*/ 11 h 23"/>
                  <a:gd name="T38" fmla="*/ 241 w 241"/>
                  <a:gd name="T39" fmla="*/ 11 h 23"/>
                  <a:gd name="T40" fmla="*/ 232 w 241"/>
                  <a:gd name="T41" fmla="*/ 19 h 23"/>
                  <a:gd name="T42" fmla="*/ 226 w 241"/>
                  <a:gd name="T43" fmla="*/ 21 h 23"/>
                  <a:gd name="T44" fmla="*/ 223 w 241"/>
                  <a:gd name="T45" fmla="*/ 23 h 23"/>
                  <a:gd name="T46" fmla="*/ 223 w 241"/>
                  <a:gd name="T47" fmla="*/ 23 h 23"/>
                  <a:gd name="T48" fmla="*/ 170 w 241"/>
                  <a:gd name="T49" fmla="*/ 23 h 23"/>
                  <a:gd name="T50" fmla="*/ 120 w 241"/>
                  <a:gd name="T51" fmla="*/ 23 h 23"/>
                  <a:gd name="T52" fmla="*/ 120 w 241"/>
                  <a:gd name="T5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41" h="23">
                    <a:moveTo>
                      <a:pt x="120" y="23"/>
                    </a:moveTo>
                    <a:lnTo>
                      <a:pt x="120" y="23"/>
                    </a:lnTo>
                    <a:lnTo>
                      <a:pt x="69" y="23"/>
                    </a:lnTo>
                    <a:lnTo>
                      <a:pt x="19" y="23"/>
                    </a:lnTo>
                    <a:lnTo>
                      <a:pt x="19" y="23"/>
                    </a:lnTo>
                    <a:lnTo>
                      <a:pt x="15" y="21"/>
                    </a:lnTo>
                    <a:lnTo>
                      <a:pt x="9" y="19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9" y="4"/>
                    </a:lnTo>
                    <a:lnTo>
                      <a:pt x="15" y="2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21" y="0"/>
                    </a:lnTo>
                    <a:lnTo>
                      <a:pt x="223" y="0"/>
                    </a:lnTo>
                    <a:lnTo>
                      <a:pt x="223" y="0"/>
                    </a:lnTo>
                    <a:lnTo>
                      <a:pt x="226" y="2"/>
                    </a:lnTo>
                    <a:lnTo>
                      <a:pt x="232" y="4"/>
                    </a:lnTo>
                    <a:lnTo>
                      <a:pt x="241" y="11"/>
                    </a:lnTo>
                    <a:lnTo>
                      <a:pt x="241" y="11"/>
                    </a:lnTo>
                    <a:lnTo>
                      <a:pt x="232" y="19"/>
                    </a:lnTo>
                    <a:lnTo>
                      <a:pt x="226" y="21"/>
                    </a:lnTo>
                    <a:lnTo>
                      <a:pt x="223" y="23"/>
                    </a:lnTo>
                    <a:lnTo>
                      <a:pt x="223" y="23"/>
                    </a:lnTo>
                    <a:lnTo>
                      <a:pt x="170" y="23"/>
                    </a:lnTo>
                    <a:lnTo>
                      <a:pt x="120" y="23"/>
                    </a:lnTo>
                    <a:lnTo>
                      <a:pt x="120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2" name="Freeform 330"/>
              <p:cNvSpPr>
                <a:spLocks/>
              </p:cNvSpPr>
              <p:nvPr/>
            </p:nvSpPr>
            <p:spPr bwMode="auto">
              <a:xfrm>
                <a:off x="10672763" y="5383213"/>
                <a:ext cx="133350" cy="22225"/>
              </a:xfrm>
              <a:custGeom>
                <a:avLst/>
                <a:gdLst>
                  <a:gd name="T0" fmla="*/ 84 w 169"/>
                  <a:gd name="T1" fmla="*/ 26 h 28"/>
                  <a:gd name="T2" fmla="*/ 84 w 169"/>
                  <a:gd name="T3" fmla="*/ 26 h 28"/>
                  <a:gd name="T4" fmla="*/ 51 w 169"/>
                  <a:gd name="T5" fmla="*/ 28 h 28"/>
                  <a:gd name="T6" fmla="*/ 19 w 169"/>
                  <a:gd name="T7" fmla="*/ 26 h 28"/>
                  <a:gd name="T8" fmla="*/ 19 w 169"/>
                  <a:gd name="T9" fmla="*/ 26 h 28"/>
                  <a:gd name="T10" fmla="*/ 13 w 169"/>
                  <a:gd name="T11" fmla="*/ 24 h 28"/>
                  <a:gd name="T12" fmla="*/ 9 w 169"/>
                  <a:gd name="T13" fmla="*/ 23 h 28"/>
                  <a:gd name="T14" fmla="*/ 0 w 169"/>
                  <a:gd name="T15" fmla="*/ 15 h 28"/>
                  <a:gd name="T16" fmla="*/ 0 w 169"/>
                  <a:gd name="T17" fmla="*/ 15 h 28"/>
                  <a:gd name="T18" fmla="*/ 9 w 169"/>
                  <a:gd name="T19" fmla="*/ 6 h 28"/>
                  <a:gd name="T20" fmla="*/ 13 w 169"/>
                  <a:gd name="T21" fmla="*/ 2 h 28"/>
                  <a:gd name="T22" fmla="*/ 19 w 169"/>
                  <a:gd name="T23" fmla="*/ 2 h 28"/>
                  <a:gd name="T24" fmla="*/ 19 w 169"/>
                  <a:gd name="T25" fmla="*/ 2 h 28"/>
                  <a:gd name="T26" fmla="*/ 82 w 169"/>
                  <a:gd name="T27" fmla="*/ 0 h 28"/>
                  <a:gd name="T28" fmla="*/ 146 w 169"/>
                  <a:gd name="T29" fmla="*/ 2 h 28"/>
                  <a:gd name="T30" fmla="*/ 146 w 169"/>
                  <a:gd name="T31" fmla="*/ 2 h 28"/>
                  <a:gd name="T32" fmla="*/ 152 w 169"/>
                  <a:gd name="T33" fmla="*/ 2 h 28"/>
                  <a:gd name="T34" fmla="*/ 157 w 169"/>
                  <a:gd name="T35" fmla="*/ 6 h 28"/>
                  <a:gd name="T36" fmla="*/ 169 w 169"/>
                  <a:gd name="T37" fmla="*/ 13 h 28"/>
                  <a:gd name="T38" fmla="*/ 169 w 169"/>
                  <a:gd name="T39" fmla="*/ 13 h 28"/>
                  <a:gd name="T40" fmla="*/ 157 w 169"/>
                  <a:gd name="T41" fmla="*/ 21 h 28"/>
                  <a:gd name="T42" fmla="*/ 152 w 169"/>
                  <a:gd name="T43" fmla="*/ 24 h 28"/>
                  <a:gd name="T44" fmla="*/ 146 w 169"/>
                  <a:gd name="T45" fmla="*/ 26 h 28"/>
                  <a:gd name="T46" fmla="*/ 146 w 169"/>
                  <a:gd name="T47" fmla="*/ 26 h 28"/>
                  <a:gd name="T48" fmla="*/ 114 w 169"/>
                  <a:gd name="T49" fmla="*/ 28 h 28"/>
                  <a:gd name="T50" fmla="*/ 84 w 169"/>
                  <a:gd name="T51" fmla="*/ 26 h 28"/>
                  <a:gd name="T52" fmla="*/ 84 w 169"/>
                  <a:gd name="T53" fmla="*/ 2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69" h="28">
                    <a:moveTo>
                      <a:pt x="84" y="26"/>
                    </a:moveTo>
                    <a:lnTo>
                      <a:pt x="84" y="26"/>
                    </a:lnTo>
                    <a:lnTo>
                      <a:pt x="51" y="28"/>
                    </a:lnTo>
                    <a:lnTo>
                      <a:pt x="19" y="26"/>
                    </a:lnTo>
                    <a:lnTo>
                      <a:pt x="19" y="26"/>
                    </a:lnTo>
                    <a:lnTo>
                      <a:pt x="13" y="24"/>
                    </a:lnTo>
                    <a:lnTo>
                      <a:pt x="9" y="23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9" y="6"/>
                    </a:lnTo>
                    <a:lnTo>
                      <a:pt x="13" y="2"/>
                    </a:lnTo>
                    <a:lnTo>
                      <a:pt x="19" y="2"/>
                    </a:lnTo>
                    <a:lnTo>
                      <a:pt x="19" y="2"/>
                    </a:lnTo>
                    <a:lnTo>
                      <a:pt x="82" y="0"/>
                    </a:lnTo>
                    <a:lnTo>
                      <a:pt x="146" y="2"/>
                    </a:lnTo>
                    <a:lnTo>
                      <a:pt x="146" y="2"/>
                    </a:lnTo>
                    <a:lnTo>
                      <a:pt x="152" y="2"/>
                    </a:lnTo>
                    <a:lnTo>
                      <a:pt x="157" y="6"/>
                    </a:lnTo>
                    <a:lnTo>
                      <a:pt x="169" y="13"/>
                    </a:lnTo>
                    <a:lnTo>
                      <a:pt x="169" y="13"/>
                    </a:lnTo>
                    <a:lnTo>
                      <a:pt x="157" y="21"/>
                    </a:lnTo>
                    <a:lnTo>
                      <a:pt x="152" y="24"/>
                    </a:lnTo>
                    <a:lnTo>
                      <a:pt x="146" y="26"/>
                    </a:lnTo>
                    <a:lnTo>
                      <a:pt x="146" y="26"/>
                    </a:lnTo>
                    <a:lnTo>
                      <a:pt x="114" y="28"/>
                    </a:lnTo>
                    <a:lnTo>
                      <a:pt x="84" y="26"/>
                    </a:lnTo>
                    <a:lnTo>
                      <a:pt x="84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3" name="Freeform 331"/>
              <p:cNvSpPr>
                <a:spLocks/>
              </p:cNvSpPr>
              <p:nvPr/>
            </p:nvSpPr>
            <p:spPr bwMode="auto">
              <a:xfrm>
                <a:off x="10596563" y="5480050"/>
                <a:ext cx="74613" cy="20638"/>
              </a:xfrm>
              <a:custGeom>
                <a:avLst/>
                <a:gdLst>
                  <a:gd name="T0" fmla="*/ 46 w 93"/>
                  <a:gd name="T1" fmla="*/ 24 h 26"/>
                  <a:gd name="T2" fmla="*/ 46 w 93"/>
                  <a:gd name="T3" fmla="*/ 24 h 26"/>
                  <a:gd name="T4" fmla="*/ 28 w 93"/>
                  <a:gd name="T5" fmla="*/ 24 h 26"/>
                  <a:gd name="T6" fmla="*/ 9 w 93"/>
                  <a:gd name="T7" fmla="*/ 24 h 26"/>
                  <a:gd name="T8" fmla="*/ 9 w 93"/>
                  <a:gd name="T9" fmla="*/ 24 h 26"/>
                  <a:gd name="T10" fmla="*/ 7 w 93"/>
                  <a:gd name="T11" fmla="*/ 22 h 26"/>
                  <a:gd name="T12" fmla="*/ 3 w 93"/>
                  <a:gd name="T13" fmla="*/ 20 h 26"/>
                  <a:gd name="T14" fmla="*/ 0 w 93"/>
                  <a:gd name="T15" fmla="*/ 17 h 26"/>
                  <a:gd name="T16" fmla="*/ 0 w 93"/>
                  <a:gd name="T17" fmla="*/ 13 h 26"/>
                  <a:gd name="T18" fmla="*/ 0 w 93"/>
                  <a:gd name="T19" fmla="*/ 13 h 26"/>
                  <a:gd name="T20" fmla="*/ 0 w 93"/>
                  <a:gd name="T21" fmla="*/ 9 h 26"/>
                  <a:gd name="T22" fmla="*/ 3 w 93"/>
                  <a:gd name="T23" fmla="*/ 5 h 26"/>
                  <a:gd name="T24" fmla="*/ 5 w 93"/>
                  <a:gd name="T25" fmla="*/ 2 h 26"/>
                  <a:gd name="T26" fmla="*/ 9 w 93"/>
                  <a:gd name="T27" fmla="*/ 2 h 26"/>
                  <a:gd name="T28" fmla="*/ 9 w 93"/>
                  <a:gd name="T29" fmla="*/ 2 h 26"/>
                  <a:gd name="T30" fmla="*/ 45 w 93"/>
                  <a:gd name="T31" fmla="*/ 0 h 26"/>
                  <a:gd name="T32" fmla="*/ 82 w 93"/>
                  <a:gd name="T33" fmla="*/ 2 h 26"/>
                  <a:gd name="T34" fmla="*/ 82 w 93"/>
                  <a:gd name="T35" fmla="*/ 2 h 26"/>
                  <a:gd name="T36" fmla="*/ 86 w 93"/>
                  <a:gd name="T37" fmla="*/ 2 h 26"/>
                  <a:gd name="T38" fmla="*/ 88 w 93"/>
                  <a:gd name="T39" fmla="*/ 5 h 26"/>
                  <a:gd name="T40" fmla="*/ 93 w 93"/>
                  <a:gd name="T41" fmla="*/ 13 h 26"/>
                  <a:gd name="T42" fmla="*/ 93 w 93"/>
                  <a:gd name="T43" fmla="*/ 13 h 26"/>
                  <a:gd name="T44" fmla="*/ 88 w 93"/>
                  <a:gd name="T45" fmla="*/ 19 h 26"/>
                  <a:gd name="T46" fmla="*/ 84 w 93"/>
                  <a:gd name="T47" fmla="*/ 22 h 26"/>
                  <a:gd name="T48" fmla="*/ 80 w 93"/>
                  <a:gd name="T49" fmla="*/ 24 h 26"/>
                  <a:gd name="T50" fmla="*/ 80 w 93"/>
                  <a:gd name="T51" fmla="*/ 24 h 26"/>
                  <a:gd name="T52" fmla="*/ 63 w 93"/>
                  <a:gd name="T53" fmla="*/ 26 h 26"/>
                  <a:gd name="T54" fmla="*/ 46 w 93"/>
                  <a:gd name="T55" fmla="*/ 24 h 26"/>
                  <a:gd name="T56" fmla="*/ 46 w 93"/>
                  <a:gd name="T57" fmla="*/ 24 h 26"/>
                  <a:gd name="T58" fmla="*/ 46 w 93"/>
                  <a:gd name="T59" fmla="*/ 24 h 26"/>
                  <a:gd name="T60" fmla="*/ 46 w 93"/>
                  <a:gd name="T61" fmla="*/ 2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93" h="26">
                    <a:moveTo>
                      <a:pt x="46" y="24"/>
                    </a:moveTo>
                    <a:lnTo>
                      <a:pt x="46" y="24"/>
                    </a:lnTo>
                    <a:lnTo>
                      <a:pt x="28" y="24"/>
                    </a:lnTo>
                    <a:lnTo>
                      <a:pt x="9" y="24"/>
                    </a:lnTo>
                    <a:lnTo>
                      <a:pt x="9" y="24"/>
                    </a:lnTo>
                    <a:lnTo>
                      <a:pt x="7" y="22"/>
                    </a:lnTo>
                    <a:lnTo>
                      <a:pt x="3" y="20"/>
                    </a:lnTo>
                    <a:lnTo>
                      <a:pt x="0" y="17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0" y="9"/>
                    </a:lnTo>
                    <a:lnTo>
                      <a:pt x="3" y="5"/>
                    </a:lnTo>
                    <a:lnTo>
                      <a:pt x="5" y="2"/>
                    </a:lnTo>
                    <a:lnTo>
                      <a:pt x="9" y="2"/>
                    </a:lnTo>
                    <a:lnTo>
                      <a:pt x="9" y="2"/>
                    </a:lnTo>
                    <a:lnTo>
                      <a:pt x="45" y="0"/>
                    </a:lnTo>
                    <a:lnTo>
                      <a:pt x="82" y="2"/>
                    </a:lnTo>
                    <a:lnTo>
                      <a:pt x="82" y="2"/>
                    </a:lnTo>
                    <a:lnTo>
                      <a:pt x="86" y="2"/>
                    </a:lnTo>
                    <a:lnTo>
                      <a:pt x="88" y="5"/>
                    </a:lnTo>
                    <a:lnTo>
                      <a:pt x="93" y="13"/>
                    </a:lnTo>
                    <a:lnTo>
                      <a:pt x="93" y="13"/>
                    </a:lnTo>
                    <a:lnTo>
                      <a:pt x="88" y="19"/>
                    </a:lnTo>
                    <a:lnTo>
                      <a:pt x="84" y="22"/>
                    </a:lnTo>
                    <a:lnTo>
                      <a:pt x="80" y="24"/>
                    </a:lnTo>
                    <a:lnTo>
                      <a:pt x="80" y="24"/>
                    </a:lnTo>
                    <a:lnTo>
                      <a:pt x="63" y="26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46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4" name="Freeform 332"/>
              <p:cNvSpPr>
                <a:spLocks/>
              </p:cNvSpPr>
              <p:nvPr/>
            </p:nvSpPr>
            <p:spPr bwMode="auto">
              <a:xfrm>
                <a:off x="10815638" y="5289550"/>
                <a:ext cx="68263" cy="17463"/>
              </a:xfrm>
              <a:custGeom>
                <a:avLst/>
                <a:gdLst>
                  <a:gd name="T0" fmla="*/ 41 w 86"/>
                  <a:gd name="T1" fmla="*/ 23 h 23"/>
                  <a:gd name="T2" fmla="*/ 41 w 86"/>
                  <a:gd name="T3" fmla="*/ 23 h 23"/>
                  <a:gd name="T4" fmla="*/ 26 w 86"/>
                  <a:gd name="T5" fmla="*/ 23 h 23"/>
                  <a:gd name="T6" fmla="*/ 11 w 86"/>
                  <a:gd name="T7" fmla="*/ 23 h 23"/>
                  <a:gd name="T8" fmla="*/ 11 w 86"/>
                  <a:gd name="T9" fmla="*/ 23 h 23"/>
                  <a:gd name="T10" fmla="*/ 9 w 86"/>
                  <a:gd name="T11" fmla="*/ 21 h 23"/>
                  <a:gd name="T12" fmla="*/ 5 w 86"/>
                  <a:gd name="T13" fmla="*/ 17 h 23"/>
                  <a:gd name="T14" fmla="*/ 0 w 86"/>
                  <a:gd name="T15" fmla="*/ 11 h 23"/>
                  <a:gd name="T16" fmla="*/ 0 w 86"/>
                  <a:gd name="T17" fmla="*/ 11 h 23"/>
                  <a:gd name="T18" fmla="*/ 5 w 86"/>
                  <a:gd name="T19" fmla="*/ 4 h 23"/>
                  <a:gd name="T20" fmla="*/ 9 w 86"/>
                  <a:gd name="T21" fmla="*/ 2 h 23"/>
                  <a:gd name="T22" fmla="*/ 11 w 86"/>
                  <a:gd name="T23" fmla="*/ 0 h 23"/>
                  <a:gd name="T24" fmla="*/ 11 w 86"/>
                  <a:gd name="T25" fmla="*/ 0 h 23"/>
                  <a:gd name="T26" fmla="*/ 43 w 86"/>
                  <a:gd name="T27" fmla="*/ 0 h 23"/>
                  <a:gd name="T28" fmla="*/ 73 w 86"/>
                  <a:gd name="T29" fmla="*/ 0 h 23"/>
                  <a:gd name="T30" fmla="*/ 73 w 86"/>
                  <a:gd name="T31" fmla="*/ 0 h 23"/>
                  <a:gd name="T32" fmla="*/ 77 w 86"/>
                  <a:gd name="T33" fmla="*/ 2 h 23"/>
                  <a:gd name="T34" fmla="*/ 78 w 86"/>
                  <a:gd name="T35" fmla="*/ 4 h 23"/>
                  <a:gd name="T36" fmla="*/ 86 w 86"/>
                  <a:gd name="T37" fmla="*/ 11 h 23"/>
                  <a:gd name="T38" fmla="*/ 86 w 86"/>
                  <a:gd name="T39" fmla="*/ 11 h 23"/>
                  <a:gd name="T40" fmla="*/ 80 w 86"/>
                  <a:gd name="T41" fmla="*/ 17 h 23"/>
                  <a:gd name="T42" fmla="*/ 77 w 86"/>
                  <a:gd name="T43" fmla="*/ 21 h 23"/>
                  <a:gd name="T44" fmla="*/ 73 w 86"/>
                  <a:gd name="T45" fmla="*/ 23 h 23"/>
                  <a:gd name="T46" fmla="*/ 73 w 86"/>
                  <a:gd name="T47" fmla="*/ 23 h 23"/>
                  <a:gd name="T48" fmla="*/ 58 w 86"/>
                  <a:gd name="T49" fmla="*/ 23 h 23"/>
                  <a:gd name="T50" fmla="*/ 41 w 86"/>
                  <a:gd name="T51" fmla="*/ 23 h 23"/>
                  <a:gd name="T52" fmla="*/ 41 w 86"/>
                  <a:gd name="T5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6" h="23">
                    <a:moveTo>
                      <a:pt x="41" y="23"/>
                    </a:moveTo>
                    <a:lnTo>
                      <a:pt x="41" y="23"/>
                    </a:lnTo>
                    <a:lnTo>
                      <a:pt x="26" y="23"/>
                    </a:lnTo>
                    <a:lnTo>
                      <a:pt x="11" y="23"/>
                    </a:lnTo>
                    <a:lnTo>
                      <a:pt x="11" y="23"/>
                    </a:lnTo>
                    <a:lnTo>
                      <a:pt x="9" y="21"/>
                    </a:lnTo>
                    <a:lnTo>
                      <a:pt x="5" y="17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5" y="4"/>
                    </a:lnTo>
                    <a:lnTo>
                      <a:pt x="9" y="2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43" y="0"/>
                    </a:lnTo>
                    <a:lnTo>
                      <a:pt x="73" y="0"/>
                    </a:lnTo>
                    <a:lnTo>
                      <a:pt x="73" y="0"/>
                    </a:lnTo>
                    <a:lnTo>
                      <a:pt x="77" y="2"/>
                    </a:lnTo>
                    <a:lnTo>
                      <a:pt x="78" y="4"/>
                    </a:lnTo>
                    <a:lnTo>
                      <a:pt x="86" y="11"/>
                    </a:lnTo>
                    <a:lnTo>
                      <a:pt x="86" y="11"/>
                    </a:lnTo>
                    <a:lnTo>
                      <a:pt x="80" y="17"/>
                    </a:lnTo>
                    <a:lnTo>
                      <a:pt x="77" y="21"/>
                    </a:lnTo>
                    <a:lnTo>
                      <a:pt x="73" y="23"/>
                    </a:lnTo>
                    <a:lnTo>
                      <a:pt x="73" y="23"/>
                    </a:lnTo>
                    <a:lnTo>
                      <a:pt x="58" y="23"/>
                    </a:lnTo>
                    <a:lnTo>
                      <a:pt x="41" y="23"/>
                    </a:lnTo>
                    <a:lnTo>
                      <a:pt x="41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5" name="Freeform 333"/>
              <p:cNvSpPr>
                <a:spLocks/>
              </p:cNvSpPr>
              <p:nvPr/>
            </p:nvSpPr>
            <p:spPr bwMode="auto">
              <a:xfrm>
                <a:off x="10594975" y="5335588"/>
                <a:ext cx="66675" cy="19050"/>
              </a:xfrm>
              <a:custGeom>
                <a:avLst/>
                <a:gdLst>
                  <a:gd name="T0" fmla="*/ 43 w 82"/>
                  <a:gd name="T1" fmla="*/ 2 h 25"/>
                  <a:gd name="T2" fmla="*/ 43 w 82"/>
                  <a:gd name="T3" fmla="*/ 2 h 25"/>
                  <a:gd name="T4" fmla="*/ 56 w 82"/>
                  <a:gd name="T5" fmla="*/ 0 h 25"/>
                  <a:gd name="T6" fmla="*/ 69 w 82"/>
                  <a:gd name="T7" fmla="*/ 2 h 25"/>
                  <a:gd name="T8" fmla="*/ 69 w 82"/>
                  <a:gd name="T9" fmla="*/ 2 h 25"/>
                  <a:gd name="T10" fmla="*/ 73 w 82"/>
                  <a:gd name="T11" fmla="*/ 4 h 25"/>
                  <a:gd name="T12" fmla="*/ 77 w 82"/>
                  <a:gd name="T13" fmla="*/ 8 h 25"/>
                  <a:gd name="T14" fmla="*/ 82 w 82"/>
                  <a:gd name="T15" fmla="*/ 13 h 25"/>
                  <a:gd name="T16" fmla="*/ 82 w 82"/>
                  <a:gd name="T17" fmla="*/ 13 h 25"/>
                  <a:gd name="T18" fmla="*/ 77 w 82"/>
                  <a:gd name="T19" fmla="*/ 21 h 25"/>
                  <a:gd name="T20" fmla="*/ 75 w 82"/>
                  <a:gd name="T21" fmla="*/ 23 h 25"/>
                  <a:gd name="T22" fmla="*/ 71 w 82"/>
                  <a:gd name="T23" fmla="*/ 25 h 25"/>
                  <a:gd name="T24" fmla="*/ 71 w 82"/>
                  <a:gd name="T25" fmla="*/ 25 h 25"/>
                  <a:gd name="T26" fmla="*/ 41 w 82"/>
                  <a:gd name="T27" fmla="*/ 25 h 25"/>
                  <a:gd name="T28" fmla="*/ 13 w 82"/>
                  <a:gd name="T29" fmla="*/ 25 h 25"/>
                  <a:gd name="T30" fmla="*/ 13 w 82"/>
                  <a:gd name="T31" fmla="*/ 25 h 25"/>
                  <a:gd name="T32" fmla="*/ 9 w 82"/>
                  <a:gd name="T33" fmla="*/ 23 h 25"/>
                  <a:gd name="T34" fmla="*/ 5 w 82"/>
                  <a:gd name="T35" fmla="*/ 21 h 25"/>
                  <a:gd name="T36" fmla="*/ 0 w 82"/>
                  <a:gd name="T37" fmla="*/ 13 h 25"/>
                  <a:gd name="T38" fmla="*/ 0 w 82"/>
                  <a:gd name="T39" fmla="*/ 13 h 25"/>
                  <a:gd name="T40" fmla="*/ 7 w 82"/>
                  <a:gd name="T41" fmla="*/ 8 h 25"/>
                  <a:gd name="T42" fmla="*/ 9 w 82"/>
                  <a:gd name="T43" fmla="*/ 4 h 25"/>
                  <a:gd name="T44" fmla="*/ 13 w 82"/>
                  <a:gd name="T45" fmla="*/ 2 h 25"/>
                  <a:gd name="T46" fmla="*/ 13 w 82"/>
                  <a:gd name="T47" fmla="*/ 2 h 25"/>
                  <a:gd name="T48" fmla="*/ 28 w 82"/>
                  <a:gd name="T49" fmla="*/ 0 h 25"/>
                  <a:gd name="T50" fmla="*/ 43 w 82"/>
                  <a:gd name="T51" fmla="*/ 2 h 25"/>
                  <a:gd name="T52" fmla="*/ 43 w 82"/>
                  <a:gd name="T53" fmla="*/ 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2" h="25">
                    <a:moveTo>
                      <a:pt x="43" y="2"/>
                    </a:moveTo>
                    <a:lnTo>
                      <a:pt x="43" y="2"/>
                    </a:lnTo>
                    <a:lnTo>
                      <a:pt x="56" y="0"/>
                    </a:lnTo>
                    <a:lnTo>
                      <a:pt x="69" y="2"/>
                    </a:lnTo>
                    <a:lnTo>
                      <a:pt x="69" y="2"/>
                    </a:lnTo>
                    <a:lnTo>
                      <a:pt x="73" y="4"/>
                    </a:lnTo>
                    <a:lnTo>
                      <a:pt x="77" y="8"/>
                    </a:lnTo>
                    <a:lnTo>
                      <a:pt x="82" y="13"/>
                    </a:lnTo>
                    <a:lnTo>
                      <a:pt x="82" y="13"/>
                    </a:lnTo>
                    <a:lnTo>
                      <a:pt x="77" y="21"/>
                    </a:lnTo>
                    <a:lnTo>
                      <a:pt x="75" y="23"/>
                    </a:lnTo>
                    <a:lnTo>
                      <a:pt x="71" y="25"/>
                    </a:lnTo>
                    <a:lnTo>
                      <a:pt x="71" y="25"/>
                    </a:lnTo>
                    <a:lnTo>
                      <a:pt x="41" y="25"/>
                    </a:lnTo>
                    <a:lnTo>
                      <a:pt x="13" y="25"/>
                    </a:lnTo>
                    <a:lnTo>
                      <a:pt x="13" y="25"/>
                    </a:lnTo>
                    <a:lnTo>
                      <a:pt x="9" y="23"/>
                    </a:lnTo>
                    <a:lnTo>
                      <a:pt x="5" y="21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7" y="8"/>
                    </a:lnTo>
                    <a:lnTo>
                      <a:pt x="9" y="4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28" y="0"/>
                    </a:lnTo>
                    <a:lnTo>
                      <a:pt x="43" y="2"/>
                    </a:lnTo>
                    <a:lnTo>
                      <a:pt x="43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6" name="Freeform 334"/>
              <p:cNvSpPr>
                <a:spLocks/>
              </p:cNvSpPr>
              <p:nvPr/>
            </p:nvSpPr>
            <p:spPr bwMode="auto">
              <a:xfrm>
                <a:off x="10594975" y="5383213"/>
                <a:ext cx="47625" cy="22225"/>
              </a:xfrm>
              <a:custGeom>
                <a:avLst/>
                <a:gdLst>
                  <a:gd name="T0" fmla="*/ 30 w 60"/>
                  <a:gd name="T1" fmla="*/ 0 h 28"/>
                  <a:gd name="T2" fmla="*/ 30 w 60"/>
                  <a:gd name="T3" fmla="*/ 0 h 28"/>
                  <a:gd name="T4" fmla="*/ 37 w 60"/>
                  <a:gd name="T5" fmla="*/ 0 h 28"/>
                  <a:gd name="T6" fmla="*/ 45 w 60"/>
                  <a:gd name="T7" fmla="*/ 2 h 28"/>
                  <a:gd name="T8" fmla="*/ 45 w 60"/>
                  <a:gd name="T9" fmla="*/ 2 h 28"/>
                  <a:gd name="T10" fmla="*/ 52 w 60"/>
                  <a:gd name="T11" fmla="*/ 8 h 28"/>
                  <a:gd name="T12" fmla="*/ 60 w 60"/>
                  <a:gd name="T13" fmla="*/ 13 h 28"/>
                  <a:gd name="T14" fmla="*/ 60 w 60"/>
                  <a:gd name="T15" fmla="*/ 13 h 28"/>
                  <a:gd name="T16" fmla="*/ 52 w 60"/>
                  <a:gd name="T17" fmla="*/ 21 h 28"/>
                  <a:gd name="T18" fmla="*/ 48 w 60"/>
                  <a:gd name="T19" fmla="*/ 24 h 28"/>
                  <a:gd name="T20" fmla="*/ 43 w 60"/>
                  <a:gd name="T21" fmla="*/ 26 h 28"/>
                  <a:gd name="T22" fmla="*/ 43 w 60"/>
                  <a:gd name="T23" fmla="*/ 26 h 28"/>
                  <a:gd name="T24" fmla="*/ 30 w 60"/>
                  <a:gd name="T25" fmla="*/ 28 h 28"/>
                  <a:gd name="T26" fmla="*/ 17 w 60"/>
                  <a:gd name="T27" fmla="*/ 26 h 28"/>
                  <a:gd name="T28" fmla="*/ 17 w 60"/>
                  <a:gd name="T29" fmla="*/ 26 h 28"/>
                  <a:gd name="T30" fmla="*/ 13 w 60"/>
                  <a:gd name="T31" fmla="*/ 24 h 28"/>
                  <a:gd name="T32" fmla="*/ 7 w 60"/>
                  <a:gd name="T33" fmla="*/ 21 h 28"/>
                  <a:gd name="T34" fmla="*/ 0 w 60"/>
                  <a:gd name="T35" fmla="*/ 15 h 28"/>
                  <a:gd name="T36" fmla="*/ 0 w 60"/>
                  <a:gd name="T37" fmla="*/ 15 h 28"/>
                  <a:gd name="T38" fmla="*/ 9 w 60"/>
                  <a:gd name="T39" fmla="*/ 8 h 28"/>
                  <a:gd name="T40" fmla="*/ 17 w 60"/>
                  <a:gd name="T41" fmla="*/ 0 h 28"/>
                  <a:gd name="T42" fmla="*/ 17 w 60"/>
                  <a:gd name="T43" fmla="*/ 0 h 28"/>
                  <a:gd name="T44" fmla="*/ 24 w 60"/>
                  <a:gd name="T45" fmla="*/ 0 h 28"/>
                  <a:gd name="T46" fmla="*/ 30 w 60"/>
                  <a:gd name="T47" fmla="*/ 0 h 28"/>
                  <a:gd name="T48" fmla="*/ 30 w 60"/>
                  <a:gd name="T4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0" h="28">
                    <a:moveTo>
                      <a:pt x="30" y="0"/>
                    </a:moveTo>
                    <a:lnTo>
                      <a:pt x="30" y="0"/>
                    </a:lnTo>
                    <a:lnTo>
                      <a:pt x="37" y="0"/>
                    </a:lnTo>
                    <a:lnTo>
                      <a:pt x="45" y="2"/>
                    </a:lnTo>
                    <a:lnTo>
                      <a:pt x="45" y="2"/>
                    </a:lnTo>
                    <a:lnTo>
                      <a:pt x="52" y="8"/>
                    </a:lnTo>
                    <a:lnTo>
                      <a:pt x="60" y="13"/>
                    </a:lnTo>
                    <a:lnTo>
                      <a:pt x="60" y="13"/>
                    </a:lnTo>
                    <a:lnTo>
                      <a:pt x="52" y="21"/>
                    </a:lnTo>
                    <a:lnTo>
                      <a:pt x="48" y="24"/>
                    </a:lnTo>
                    <a:lnTo>
                      <a:pt x="43" y="26"/>
                    </a:lnTo>
                    <a:lnTo>
                      <a:pt x="43" y="26"/>
                    </a:lnTo>
                    <a:lnTo>
                      <a:pt x="30" y="28"/>
                    </a:lnTo>
                    <a:lnTo>
                      <a:pt x="17" y="26"/>
                    </a:lnTo>
                    <a:lnTo>
                      <a:pt x="17" y="26"/>
                    </a:lnTo>
                    <a:lnTo>
                      <a:pt x="13" y="24"/>
                    </a:lnTo>
                    <a:lnTo>
                      <a:pt x="7" y="21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9" y="8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24" y="0"/>
                    </a:lnTo>
                    <a:lnTo>
                      <a:pt x="30" y="0"/>
                    </a:lnTo>
                    <a:lnTo>
                      <a:pt x="3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7" name="Freeform 335"/>
              <p:cNvSpPr>
                <a:spLocks/>
              </p:cNvSpPr>
              <p:nvPr/>
            </p:nvSpPr>
            <p:spPr bwMode="auto">
              <a:xfrm>
                <a:off x="10836275" y="5383213"/>
                <a:ext cx="47625" cy="22225"/>
              </a:xfrm>
              <a:custGeom>
                <a:avLst/>
                <a:gdLst>
                  <a:gd name="T0" fmla="*/ 30 w 60"/>
                  <a:gd name="T1" fmla="*/ 0 h 28"/>
                  <a:gd name="T2" fmla="*/ 30 w 60"/>
                  <a:gd name="T3" fmla="*/ 0 h 28"/>
                  <a:gd name="T4" fmla="*/ 34 w 60"/>
                  <a:gd name="T5" fmla="*/ 0 h 28"/>
                  <a:gd name="T6" fmla="*/ 39 w 60"/>
                  <a:gd name="T7" fmla="*/ 0 h 28"/>
                  <a:gd name="T8" fmla="*/ 39 w 60"/>
                  <a:gd name="T9" fmla="*/ 0 h 28"/>
                  <a:gd name="T10" fmla="*/ 60 w 60"/>
                  <a:gd name="T11" fmla="*/ 15 h 28"/>
                  <a:gd name="T12" fmla="*/ 60 w 60"/>
                  <a:gd name="T13" fmla="*/ 15 h 28"/>
                  <a:gd name="T14" fmla="*/ 51 w 60"/>
                  <a:gd name="T15" fmla="*/ 21 h 28"/>
                  <a:gd name="T16" fmla="*/ 39 w 60"/>
                  <a:gd name="T17" fmla="*/ 26 h 28"/>
                  <a:gd name="T18" fmla="*/ 39 w 60"/>
                  <a:gd name="T19" fmla="*/ 26 h 28"/>
                  <a:gd name="T20" fmla="*/ 28 w 60"/>
                  <a:gd name="T21" fmla="*/ 28 h 28"/>
                  <a:gd name="T22" fmla="*/ 17 w 60"/>
                  <a:gd name="T23" fmla="*/ 26 h 28"/>
                  <a:gd name="T24" fmla="*/ 17 w 60"/>
                  <a:gd name="T25" fmla="*/ 26 h 28"/>
                  <a:gd name="T26" fmla="*/ 13 w 60"/>
                  <a:gd name="T27" fmla="*/ 24 h 28"/>
                  <a:gd name="T28" fmla="*/ 7 w 60"/>
                  <a:gd name="T29" fmla="*/ 21 h 28"/>
                  <a:gd name="T30" fmla="*/ 0 w 60"/>
                  <a:gd name="T31" fmla="*/ 15 h 28"/>
                  <a:gd name="T32" fmla="*/ 0 w 60"/>
                  <a:gd name="T33" fmla="*/ 15 h 28"/>
                  <a:gd name="T34" fmla="*/ 9 w 60"/>
                  <a:gd name="T35" fmla="*/ 8 h 28"/>
                  <a:gd name="T36" fmla="*/ 19 w 60"/>
                  <a:gd name="T37" fmla="*/ 0 h 28"/>
                  <a:gd name="T38" fmla="*/ 19 w 60"/>
                  <a:gd name="T39" fmla="*/ 0 h 28"/>
                  <a:gd name="T40" fmla="*/ 24 w 60"/>
                  <a:gd name="T41" fmla="*/ 0 h 28"/>
                  <a:gd name="T42" fmla="*/ 30 w 60"/>
                  <a:gd name="T43" fmla="*/ 0 h 28"/>
                  <a:gd name="T44" fmla="*/ 30 w 60"/>
                  <a:gd name="T45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0" h="28">
                    <a:moveTo>
                      <a:pt x="30" y="0"/>
                    </a:moveTo>
                    <a:lnTo>
                      <a:pt x="30" y="0"/>
                    </a:lnTo>
                    <a:lnTo>
                      <a:pt x="34" y="0"/>
                    </a:lnTo>
                    <a:lnTo>
                      <a:pt x="39" y="0"/>
                    </a:lnTo>
                    <a:lnTo>
                      <a:pt x="39" y="0"/>
                    </a:lnTo>
                    <a:lnTo>
                      <a:pt x="60" y="15"/>
                    </a:lnTo>
                    <a:lnTo>
                      <a:pt x="60" y="15"/>
                    </a:lnTo>
                    <a:lnTo>
                      <a:pt x="51" y="21"/>
                    </a:lnTo>
                    <a:lnTo>
                      <a:pt x="39" y="26"/>
                    </a:lnTo>
                    <a:lnTo>
                      <a:pt x="39" y="26"/>
                    </a:lnTo>
                    <a:lnTo>
                      <a:pt x="28" y="28"/>
                    </a:lnTo>
                    <a:lnTo>
                      <a:pt x="17" y="26"/>
                    </a:lnTo>
                    <a:lnTo>
                      <a:pt x="17" y="26"/>
                    </a:lnTo>
                    <a:lnTo>
                      <a:pt x="13" y="24"/>
                    </a:lnTo>
                    <a:lnTo>
                      <a:pt x="7" y="21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9" y="8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24" y="0"/>
                    </a:lnTo>
                    <a:lnTo>
                      <a:pt x="30" y="0"/>
                    </a:lnTo>
                    <a:lnTo>
                      <a:pt x="3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8" name="Freeform 336"/>
              <p:cNvSpPr>
                <a:spLocks/>
              </p:cNvSpPr>
              <p:nvPr/>
            </p:nvSpPr>
            <p:spPr bwMode="auto">
              <a:xfrm>
                <a:off x="10701338" y="5481638"/>
                <a:ext cx="28575" cy="23813"/>
              </a:xfrm>
              <a:custGeom>
                <a:avLst/>
                <a:gdLst>
                  <a:gd name="T0" fmla="*/ 17 w 35"/>
                  <a:gd name="T1" fmla="*/ 30 h 30"/>
                  <a:gd name="T2" fmla="*/ 17 w 35"/>
                  <a:gd name="T3" fmla="*/ 30 h 30"/>
                  <a:gd name="T4" fmla="*/ 0 w 35"/>
                  <a:gd name="T5" fmla="*/ 11 h 30"/>
                  <a:gd name="T6" fmla="*/ 0 w 35"/>
                  <a:gd name="T7" fmla="*/ 11 h 30"/>
                  <a:gd name="T8" fmla="*/ 9 w 35"/>
                  <a:gd name="T9" fmla="*/ 3 h 30"/>
                  <a:gd name="T10" fmla="*/ 13 w 35"/>
                  <a:gd name="T11" fmla="*/ 0 h 30"/>
                  <a:gd name="T12" fmla="*/ 17 w 35"/>
                  <a:gd name="T13" fmla="*/ 0 h 30"/>
                  <a:gd name="T14" fmla="*/ 17 w 35"/>
                  <a:gd name="T15" fmla="*/ 0 h 30"/>
                  <a:gd name="T16" fmla="*/ 22 w 35"/>
                  <a:gd name="T17" fmla="*/ 0 h 30"/>
                  <a:gd name="T18" fmla="*/ 26 w 35"/>
                  <a:gd name="T19" fmla="*/ 3 h 30"/>
                  <a:gd name="T20" fmla="*/ 35 w 35"/>
                  <a:gd name="T21" fmla="*/ 11 h 30"/>
                  <a:gd name="T22" fmla="*/ 35 w 35"/>
                  <a:gd name="T23" fmla="*/ 11 h 30"/>
                  <a:gd name="T24" fmla="*/ 17 w 35"/>
                  <a:gd name="T25" fmla="*/ 30 h 30"/>
                  <a:gd name="T26" fmla="*/ 17 w 35"/>
                  <a:gd name="T27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30">
                    <a:moveTo>
                      <a:pt x="17" y="30"/>
                    </a:moveTo>
                    <a:lnTo>
                      <a:pt x="17" y="30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9" y="3"/>
                    </a:lnTo>
                    <a:lnTo>
                      <a:pt x="13" y="0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22" y="0"/>
                    </a:lnTo>
                    <a:lnTo>
                      <a:pt x="26" y="3"/>
                    </a:lnTo>
                    <a:lnTo>
                      <a:pt x="35" y="11"/>
                    </a:lnTo>
                    <a:lnTo>
                      <a:pt x="35" y="11"/>
                    </a:lnTo>
                    <a:lnTo>
                      <a:pt x="17" y="30"/>
                    </a:lnTo>
                    <a:lnTo>
                      <a:pt x="17" y="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</p:grpSp>
      </p:grpSp>
      <p:sp>
        <p:nvSpPr>
          <p:cNvPr id="23" name="TextBox 22"/>
          <p:cNvSpPr txBox="1"/>
          <p:nvPr/>
        </p:nvSpPr>
        <p:spPr>
          <a:xfrm>
            <a:off x="10075715" y="6622529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3829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8" name="Текст 3">
            <a:extLst>
              <a:ext uri="{FF2B5EF4-FFF2-40B4-BE49-F238E27FC236}">
                <a16:creationId xmlns="" xmlns:a16="http://schemas.microsoft.com/office/drawing/2014/main" id="{DEBD7A4E-CA6B-465E-A3CE-ADA9FF1BA1CC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003304" y="2865959"/>
            <a:ext cx="10185392" cy="3506549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dirty="0" smtClean="0"/>
              <a:t>	Контрактом установлено, что исполнитель предоставляет </a:t>
            </a:r>
            <a:r>
              <a:rPr lang="ru-RU" sz="1800" dirty="0"/>
              <a:t>заказчику первичные бухгалтерские документы и (или) иные документы, подтверждающие выполнение подрядчиком работ или наличие понесенных подрядчиком </a:t>
            </a:r>
            <a:r>
              <a:rPr lang="ru-RU" sz="1800" dirty="0" smtClean="0"/>
              <a:t>затрат.</a:t>
            </a:r>
          </a:p>
          <a:p>
            <a:pPr marL="0" indent="0">
              <a:buNone/>
            </a:pPr>
            <a:r>
              <a:rPr lang="ru-RU" sz="1800" dirty="0" smtClean="0"/>
              <a:t>	Данное </a:t>
            </a:r>
            <a:r>
              <a:rPr lang="ru-RU" sz="1800" dirty="0"/>
              <a:t>требование является излишним и не предусмотрено Законом о контрактной </a:t>
            </a:r>
            <a:r>
              <a:rPr lang="ru-RU" sz="1800" dirty="0" smtClean="0"/>
              <a:t>системе.</a:t>
            </a:r>
          </a:p>
          <a:p>
            <a:pPr marL="0" indent="0">
              <a:buNone/>
            </a:pPr>
            <a:endParaRPr lang="ru-RU" sz="1800" dirty="0"/>
          </a:p>
          <a:p>
            <a:pPr marL="0" indent="0">
              <a:buNone/>
            </a:pPr>
            <a:r>
              <a:rPr lang="ru-RU" sz="1800" b="1" i="1" dirty="0" smtClean="0">
                <a:solidFill>
                  <a:srgbClr val="F45967"/>
                </a:solidFill>
              </a:rPr>
              <a:t>Ответственность в соответствии с ч.1.4 ст.7.30 КоАП РФ – 15 т.р. на д.л.</a:t>
            </a:r>
            <a:endParaRPr lang="ru-RU" sz="1800" b="1" i="1" dirty="0">
              <a:solidFill>
                <a:srgbClr val="F45967"/>
              </a:solidFill>
            </a:endParaRPr>
          </a:p>
        </p:txBody>
      </p:sp>
      <p:grpSp>
        <p:nvGrpSpPr>
          <p:cNvPr id="10" name="Группа 9"/>
          <p:cNvGrpSpPr/>
          <p:nvPr/>
        </p:nvGrpSpPr>
        <p:grpSpPr>
          <a:xfrm>
            <a:off x="0" y="1019333"/>
            <a:ext cx="12192000" cy="1662413"/>
            <a:chOff x="0" y="1053893"/>
            <a:chExt cx="12192000" cy="1662413"/>
          </a:xfrm>
        </p:grpSpPr>
        <p:sp>
          <p:nvSpPr>
            <p:cNvPr id="11" name="Прямоугольник: скругленные верхние углы 43">
              <a:extLst>
                <a:ext uri="{FF2B5EF4-FFF2-40B4-BE49-F238E27FC236}">
                  <a16:creationId xmlns:a16="http://schemas.microsoft.com/office/drawing/2014/main" xmlns="" id="{CBA0A588-0084-42D8-AEB0-ED9F3FFFF209}"/>
                </a:ext>
              </a:extLst>
            </p:cNvPr>
            <p:cNvSpPr/>
            <p:nvPr/>
          </p:nvSpPr>
          <p:spPr>
            <a:xfrm rot="5400000">
              <a:off x="5602538" y="-4285533"/>
              <a:ext cx="986924" cy="12192000"/>
            </a:xfrm>
            <a:prstGeom prst="round2SameRect">
              <a:avLst>
                <a:gd name="adj1" fmla="val 4584"/>
                <a:gd name="adj2" fmla="val 0"/>
              </a:avLst>
            </a:prstGeom>
            <a:gradFill>
              <a:gsLst>
                <a:gs pos="52000">
                  <a:schemeClr val="tx2"/>
                </a:gs>
                <a:gs pos="0">
                  <a:srgbClr val="F45967"/>
                </a:gs>
                <a:gs pos="100000">
                  <a:schemeClr val="accent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Скругленный прямоугольник 11"/>
            <p:cNvSpPr/>
            <p:nvPr/>
          </p:nvSpPr>
          <p:spPr>
            <a:xfrm>
              <a:off x="349939" y="1053893"/>
              <a:ext cx="3513849" cy="1662413"/>
            </a:xfrm>
            <a:prstGeom prst="roundRect">
              <a:avLst>
                <a:gd name="adj" fmla="val 4279"/>
              </a:avLst>
            </a:prstGeom>
            <a:solidFill>
              <a:schemeClr val="bg1"/>
            </a:solidFill>
            <a:ln>
              <a:noFill/>
            </a:ln>
            <a:effectLst>
              <a:outerShdw blurRad="1651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3" name="Рисунок 12">
              <a:extLst>
                <a:ext uri="{FF2B5EF4-FFF2-40B4-BE49-F238E27FC236}">
                  <a16:creationId xmlns:a16="http://schemas.microsoft.com/office/drawing/2014/main" xmlns="" id="{CFC62F8F-0FAC-4D04-A622-8E4677A24A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38" r="1417"/>
            <a:stretch/>
          </p:blipFill>
          <p:spPr>
            <a:xfrm>
              <a:off x="478326" y="1222585"/>
              <a:ext cx="3068052" cy="1325028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4097568" y="1501218"/>
              <a:ext cx="640976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>
                  <a:solidFill>
                    <a:schemeClr val="bg1"/>
                  </a:solidFill>
                </a:rPr>
                <a:t>Постановление ФАС России от 07.02.2023 по делу N 28/04/7.30-127/2023</a:t>
              </a:r>
            </a:p>
          </p:txBody>
        </p:sp>
      </p:grp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ДОПОЛНИТЕЛЬНЫЕ ДОКУМЕНТЫ К АКТУ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4767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ПРОЧИЕ НАЧИСЛЕНИЯ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/>
              <a:t>Только для «Принято без расхождения», «Принято с расхождениями»</a:t>
            </a:r>
          </a:p>
          <a:p>
            <a:pPr marL="0" indent="0">
              <a:buNone/>
            </a:pPr>
            <a:endParaRPr lang="ru-RU" b="1" dirty="0"/>
          </a:p>
          <a:p>
            <a:pPr marL="0" indent="0">
              <a:buNone/>
            </a:pPr>
            <a:endParaRPr lang="ru-RU" b="1" dirty="0" smtClean="0"/>
          </a:p>
          <a:p>
            <a:pPr marL="0" indent="0">
              <a:buNone/>
            </a:pPr>
            <a:r>
              <a:rPr lang="ru-RU" b="1" dirty="0" smtClean="0"/>
              <a:t>Налоги и взносы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b="1" dirty="0" smtClean="0"/>
              <a:t>Неустойки (штрафы, пени)</a:t>
            </a:r>
            <a:endParaRPr lang="ru-RU" b="1" dirty="0"/>
          </a:p>
          <a:p>
            <a:pPr marL="0" indent="0">
              <a:buNone/>
            </a:pPr>
            <a:r>
              <a:rPr lang="ru-RU" dirty="0" smtClean="0"/>
              <a:t>	Для удержания </a:t>
            </a:r>
            <a:r>
              <a:rPr lang="ru-RU" b="1" dirty="0" smtClean="0">
                <a:solidFill>
                  <a:srgbClr val="F45967"/>
                </a:solidFill>
              </a:rPr>
              <a:t>ОБЯЗАТЕЛЬНО!</a:t>
            </a:r>
          </a:p>
          <a:p>
            <a:pPr>
              <a:buClr>
                <a:srgbClr val="F45967"/>
              </a:buClr>
              <a:buFont typeface="Wingdings" panose="05000000000000000000" pitchFamily="2" charset="2"/>
              <a:buChar char="ü"/>
            </a:pPr>
            <a:r>
              <a:rPr lang="ru-RU" dirty="0" smtClean="0"/>
              <a:t>Признак «Контрактом предусмотрено удержание суммы неустойки из суммы подлежащей оплате»</a:t>
            </a:r>
          </a:p>
          <a:p>
            <a:pPr>
              <a:buClr>
                <a:srgbClr val="F45967"/>
              </a:buClr>
              <a:buFont typeface="Wingdings" panose="05000000000000000000" pitchFamily="2" charset="2"/>
              <a:buChar char="ü"/>
            </a:pPr>
            <a:r>
              <a:rPr lang="ru-RU" dirty="0" smtClean="0"/>
              <a:t>Аналогичное условия в Контракте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7415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ПРОЧИЕ </a:t>
            </a:r>
            <a:r>
              <a:rPr lang="ru-RU" dirty="0" smtClean="0"/>
              <a:t>НАЧИСЛЕНИЯ (НЕУСТОЙКИ)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t="8113" b="30617"/>
          <a:stretch/>
        </p:blipFill>
        <p:spPr>
          <a:xfrm>
            <a:off x="158350" y="826993"/>
            <a:ext cx="7917694" cy="4413069"/>
          </a:xfrm>
          <a:prstGeom prst="rect">
            <a:avLst/>
          </a:prstGeom>
          <a:ln w="25400">
            <a:solidFill>
              <a:srgbClr val="B6B6B6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t="69111" r="59138"/>
          <a:stretch/>
        </p:blipFill>
        <p:spPr>
          <a:xfrm>
            <a:off x="7517534" y="3614059"/>
            <a:ext cx="4526421" cy="3112670"/>
          </a:xfrm>
          <a:prstGeom prst="rect">
            <a:avLst/>
          </a:prstGeom>
          <a:ln w="25400">
            <a:solidFill>
              <a:srgbClr val="B6B6B6"/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9037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ПРОЧИЕ </a:t>
            </a:r>
            <a:r>
              <a:rPr lang="ru-RU" dirty="0" smtClean="0"/>
              <a:t>НАЧИСЛЕНИЯ (НЕУСТОЙКИ)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1911" y="1672045"/>
            <a:ext cx="10138104" cy="3857897"/>
          </a:xfrm>
          <a:prstGeom prst="rect">
            <a:avLst/>
          </a:prstGeom>
          <a:ln w="25400">
            <a:solidFill>
              <a:srgbClr val="B6B6B6"/>
            </a:solidFill>
          </a:ln>
        </p:spPr>
      </p:pic>
      <p:sp>
        <p:nvSpPr>
          <p:cNvPr id="9" name="TextBox 8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8137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СПИСАНИЕ НЕУСТОЙКИ</a:t>
            </a:r>
            <a:endParaRPr lang="ru-RU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0" y="4085875"/>
            <a:ext cx="12192000" cy="1662413"/>
            <a:chOff x="0" y="2793296"/>
            <a:chExt cx="12192000" cy="1662413"/>
          </a:xfrm>
        </p:grpSpPr>
        <p:grpSp>
          <p:nvGrpSpPr>
            <p:cNvPr id="5" name="Группа 4"/>
            <p:cNvGrpSpPr/>
            <p:nvPr/>
          </p:nvGrpSpPr>
          <p:grpSpPr>
            <a:xfrm>
              <a:off x="0" y="2793296"/>
              <a:ext cx="12192000" cy="1662413"/>
              <a:chOff x="0" y="3044058"/>
              <a:chExt cx="12192000" cy="1662413"/>
            </a:xfrm>
          </p:grpSpPr>
          <p:sp>
            <p:nvSpPr>
              <p:cNvPr id="19" name="Прямоугольник: скругленные верхние углы 43">
                <a:extLst>
                  <a:ext uri="{FF2B5EF4-FFF2-40B4-BE49-F238E27FC236}">
                    <a16:creationId xmlns:a16="http://schemas.microsoft.com/office/drawing/2014/main" xmlns="" id="{CBA0A588-0084-42D8-AEB0-ED9F3FFFF209}"/>
                  </a:ext>
                </a:extLst>
              </p:cNvPr>
              <p:cNvSpPr/>
              <p:nvPr/>
            </p:nvSpPr>
            <p:spPr>
              <a:xfrm rot="5400000">
                <a:off x="5602538" y="-2295368"/>
                <a:ext cx="986924" cy="12192000"/>
              </a:xfrm>
              <a:prstGeom prst="round2SameRect">
                <a:avLst>
                  <a:gd name="adj1" fmla="val 4584"/>
                  <a:gd name="adj2" fmla="val 0"/>
                </a:avLst>
              </a:prstGeom>
              <a:gradFill>
                <a:gsLst>
                  <a:gs pos="52000">
                    <a:schemeClr val="tx2"/>
                  </a:gs>
                  <a:gs pos="0">
                    <a:srgbClr val="F45967"/>
                  </a:gs>
                  <a:gs pos="100000">
                    <a:schemeClr val="accent1"/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0" name="Скругленный прямоугольник 19"/>
              <p:cNvSpPr/>
              <p:nvPr/>
            </p:nvSpPr>
            <p:spPr>
              <a:xfrm>
                <a:off x="349939" y="3044058"/>
                <a:ext cx="1783661" cy="1662413"/>
              </a:xfrm>
              <a:prstGeom prst="roundRect">
                <a:avLst>
                  <a:gd name="adj" fmla="val 4279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1651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2422857" y="3615966"/>
                <a:ext cx="723494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b="1" dirty="0">
                    <a:solidFill>
                      <a:schemeClr val="bg1"/>
                    </a:solidFill>
                  </a:rPr>
                  <a:t>Письмо Минфина России от 11.05.2022 № 24-06-07/42955</a:t>
                </a:r>
              </a:p>
            </p:txBody>
          </p:sp>
        </p:grpSp>
        <p:grpSp>
          <p:nvGrpSpPr>
            <p:cNvPr id="6" name="Группа 5"/>
            <p:cNvGrpSpPr/>
            <p:nvPr/>
          </p:nvGrpSpPr>
          <p:grpSpPr>
            <a:xfrm>
              <a:off x="806544" y="3077512"/>
              <a:ext cx="870449" cy="1093979"/>
              <a:chOff x="10537825" y="5078413"/>
              <a:chExt cx="460375" cy="573088"/>
            </a:xfrm>
            <a:solidFill>
              <a:schemeClr val="tx2"/>
            </a:solidFill>
          </p:grpSpPr>
          <p:sp>
            <p:nvSpPr>
              <p:cNvPr id="7" name="Freeform 325"/>
              <p:cNvSpPr>
                <a:spLocks noEditPoints="1"/>
              </p:cNvSpPr>
              <p:nvPr/>
            </p:nvSpPr>
            <p:spPr bwMode="auto">
              <a:xfrm>
                <a:off x="10537825" y="5078413"/>
                <a:ext cx="460375" cy="573088"/>
              </a:xfrm>
              <a:custGeom>
                <a:avLst/>
                <a:gdLst>
                  <a:gd name="T0" fmla="*/ 54 w 580"/>
                  <a:gd name="T1" fmla="*/ 72 h 723"/>
                  <a:gd name="T2" fmla="*/ 118 w 580"/>
                  <a:gd name="T3" fmla="*/ 10 h 723"/>
                  <a:gd name="T4" fmla="*/ 151 w 580"/>
                  <a:gd name="T5" fmla="*/ 0 h 723"/>
                  <a:gd name="T6" fmla="*/ 456 w 580"/>
                  <a:gd name="T7" fmla="*/ 0 h 723"/>
                  <a:gd name="T8" fmla="*/ 490 w 580"/>
                  <a:gd name="T9" fmla="*/ 6 h 723"/>
                  <a:gd name="T10" fmla="*/ 505 w 580"/>
                  <a:gd name="T11" fmla="*/ 27 h 723"/>
                  <a:gd name="T12" fmla="*/ 509 w 580"/>
                  <a:gd name="T13" fmla="*/ 51 h 723"/>
                  <a:gd name="T14" fmla="*/ 543 w 580"/>
                  <a:gd name="T15" fmla="*/ 73 h 723"/>
                  <a:gd name="T16" fmla="*/ 558 w 580"/>
                  <a:gd name="T17" fmla="*/ 75 h 723"/>
                  <a:gd name="T18" fmla="*/ 573 w 580"/>
                  <a:gd name="T19" fmla="*/ 87 h 723"/>
                  <a:gd name="T20" fmla="*/ 578 w 580"/>
                  <a:gd name="T21" fmla="*/ 105 h 723"/>
                  <a:gd name="T22" fmla="*/ 580 w 580"/>
                  <a:gd name="T23" fmla="*/ 128 h 723"/>
                  <a:gd name="T24" fmla="*/ 580 w 580"/>
                  <a:gd name="T25" fmla="*/ 680 h 723"/>
                  <a:gd name="T26" fmla="*/ 571 w 580"/>
                  <a:gd name="T27" fmla="*/ 710 h 723"/>
                  <a:gd name="T28" fmla="*/ 541 w 580"/>
                  <a:gd name="T29" fmla="*/ 723 h 723"/>
                  <a:gd name="T30" fmla="*/ 325 w 580"/>
                  <a:gd name="T31" fmla="*/ 723 h 723"/>
                  <a:gd name="T32" fmla="*/ 112 w 580"/>
                  <a:gd name="T33" fmla="*/ 723 h 723"/>
                  <a:gd name="T34" fmla="*/ 84 w 580"/>
                  <a:gd name="T35" fmla="*/ 712 h 723"/>
                  <a:gd name="T36" fmla="*/ 73 w 580"/>
                  <a:gd name="T37" fmla="*/ 685 h 723"/>
                  <a:gd name="T38" fmla="*/ 73 w 580"/>
                  <a:gd name="T39" fmla="*/ 663 h 723"/>
                  <a:gd name="T40" fmla="*/ 52 w 580"/>
                  <a:gd name="T41" fmla="*/ 650 h 723"/>
                  <a:gd name="T42" fmla="*/ 15 w 580"/>
                  <a:gd name="T43" fmla="*/ 644 h 723"/>
                  <a:gd name="T44" fmla="*/ 0 w 580"/>
                  <a:gd name="T45" fmla="*/ 627 h 723"/>
                  <a:gd name="T46" fmla="*/ 24 w 580"/>
                  <a:gd name="T47" fmla="*/ 146 h 723"/>
                  <a:gd name="T48" fmla="*/ 22 w 580"/>
                  <a:gd name="T49" fmla="*/ 161 h 723"/>
                  <a:gd name="T50" fmla="*/ 24 w 580"/>
                  <a:gd name="T51" fmla="*/ 614 h 723"/>
                  <a:gd name="T52" fmla="*/ 34 w 580"/>
                  <a:gd name="T53" fmla="*/ 624 h 723"/>
                  <a:gd name="T54" fmla="*/ 50 w 580"/>
                  <a:gd name="T55" fmla="*/ 627 h 723"/>
                  <a:gd name="T56" fmla="*/ 455 w 580"/>
                  <a:gd name="T57" fmla="*/ 627 h 723"/>
                  <a:gd name="T58" fmla="*/ 477 w 580"/>
                  <a:gd name="T59" fmla="*/ 622 h 723"/>
                  <a:gd name="T60" fmla="*/ 483 w 580"/>
                  <a:gd name="T61" fmla="*/ 599 h 723"/>
                  <a:gd name="T62" fmla="*/ 483 w 580"/>
                  <a:gd name="T63" fmla="*/ 51 h 723"/>
                  <a:gd name="T64" fmla="*/ 479 w 580"/>
                  <a:gd name="T65" fmla="*/ 32 h 723"/>
                  <a:gd name="T66" fmla="*/ 466 w 580"/>
                  <a:gd name="T67" fmla="*/ 25 h 723"/>
                  <a:gd name="T68" fmla="*/ 168 w 580"/>
                  <a:gd name="T69" fmla="*/ 25 h 723"/>
                  <a:gd name="T70" fmla="*/ 146 w 580"/>
                  <a:gd name="T71" fmla="*/ 25 h 723"/>
                  <a:gd name="T72" fmla="*/ 146 w 580"/>
                  <a:gd name="T73" fmla="*/ 111 h 723"/>
                  <a:gd name="T74" fmla="*/ 135 w 580"/>
                  <a:gd name="T75" fmla="*/ 135 h 723"/>
                  <a:gd name="T76" fmla="*/ 110 w 580"/>
                  <a:gd name="T77" fmla="*/ 146 h 723"/>
                  <a:gd name="T78" fmla="*/ 24 w 580"/>
                  <a:gd name="T79" fmla="*/ 146 h 723"/>
                  <a:gd name="T80" fmla="*/ 509 w 580"/>
                  <a:gd name="T81" fmla="*/ 98 h 723"/>
                  <a:gd name="T82" fmla="*/ 509 w 580"/>
                  <a:gd name="T83" fmla="*/ 599 h 723"/>
                  <a:gd name="T84" fmla="*/ 505 w 580"/>
                  <a:gd name="T85" fmla="*/ 624 h 723"/>
                  <a:gd name="T86" fmla="*/ 492 w 580"/>
                  <a:gd name="T87" fmla="*/ 644 h 723"/>
                  <a:gd name="T88" fmla="*/ 458 w 580"/>
                  <a:gd name="T89" fmla="*/ 650 h 723"/>
                  <a:gd name="T90" fmla="*/ 121 w 580"/>
                  <a:gd name="T91" fmla="*/ 650 h 723"/>
                  <a:gd name="T92" fmla="*/ 95 w 580"/>
                  <a:gd name="T93" fmla="*/ 678 h 723"/>
                  <a:gd name="T94" fmla="*/ 105 w 580"/>
                  <a:gd name="T95" fmla="*/ 697 h 723"/>
                  <a:gd name="T96" fmla="*/ 140 w 580"/>
                  <a:gd name="T97" fmla="*/ 700 h 723"/>
                  <a:gd name="T98" fmla="*/ 541 w 580"/>
                  <a:gd name="T99" fmla="*/ 699 h 723"/>
                  <a:gd name="T100" fmla="*/ 552 w 580"/>
                  <a:gd name="T101" fmla="*/ 691 h 723"/>
                  <a:gd name="T102" fmla="*/ 556 w 580"/>
                  <a:gd name="T103" fmla="*/ 672 h 723"/>
                  <a:gd name="T104" fmla="*/ 554 w 580"/>
                  <a:gd name="T105" fmla="*/ 113 h 723"/>
                  <a:gd name="T106" fmla="*/ 543 w 580"/>
                  <a:gd name="T107" fmla="*/ 98 h 723"/>
                  <a:gd name="T108" fmla="*/ 509 w 580"/>
                  <a:gd name="T109" fmla="*/ 98 h 723"/>
                  <a:gd name="T110" fmla="*/ 77 w 580"/>
                  <a:gd name="T111" fmla="*/ 120 h 723"/>
                  <a:gd name="T112" fmla="*/ 110 w 580"/>
                  <a:gd name="T113" fmla="*/ 118 h 723"/>
                  <a:gd name="T114" fmla="*/ 118 w 580"/>
                  <a:gd name="T115" fmla="*/ 109 h 723"/>
                  <a:gd name="T116" fmla="*/ 120 w 580"/>
                  <a:gd name="T117" fmla="*/ 47 h 723"/>
                  <a:gd name="T118" fmla="*/ 45 w 580"/>
                  <a:gd name="T119" fmla="*/ 120 h 7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580" h="723">
                    <a:moveTo>
                      <a:pt x="0" y="124"/>
                    </a:moveTo>
                    <a:lnTo>
                      <a:pt x="0" y="124"/>
                    </a:lnTo>
                    <a:lnTo>
                      <a:pt x="54" y="72"/>
                    </a:lnTo>
                    <a:lnTo>
                      <a:pt x="108" y="17"/>
                    </a:lnTo>
                    <a:lnTo>
                      <a:pt x="108" y="17"/>
                    </a:lnTo>
                    <a:lnTo>
                      <a:pt x="118" y="10"/>
                    </a:lnTo>
                    <a:lnTo>
                      <a:pt x="129" y="4"/>
                    </a:lnTo>
                    <a:lnTo>
                      <a:pt x="138" y="2"/>
                    </a:lnTo>
                    <a:lnTo>
                      <a:pt x="151" y="0"/>
                    </a:lnTo>
                    <a:lnTo>
                      <a:pt x="151" y="0"/>
                    </a:lnTo>
                    <a:lnTo>
                      <a:pt x="456" y="0"/>
                    </a:lnTo>
                    <a:lnTo>
                      <a:pt x="456" y="0"/>
                    </a:lnTo>
                    <a:lnTo>
                      <a:pt x="470" y="2"/>
                    </a:lnTo>
                    <a:lnTo>
                      <a:pt x="481" y="4"/>
                    </a:lnTo>
                    <a:lnTo>
                      <a:pt x="490" y="6"/>
                    </a:lnTo>
                    <a:lnTo>
                      <a:pt x="498" y="12"/>
                    </a:lnTo>
                    <a:lnTo>
                      <a:pt x="501" y="19"/>
                    </a:lnTo>
                    <a:lnTo>
                      <a:pt x="505" y="27"/>
                    </a:lnTo>
                    <a:lnTo>
                      <a:pt x="507" y="38"/>
                    </a:lnTo>
                    <a:lnTo>
                      <a:pt x="509" y="51"/>
                    </a:lnTo>
                    <a:lnTo>
                      <a:pt x="509" y="51"/>
                    </a:lnTo>
                    <a:lnTo>
                      <a:pt x="509" y="73"/>
                    </a:lnTo>
                    <a:lnTo>
                      <a:pt x="509" y="73"/>
                    </a:lnTo>
                    <a:lnTo>
                      <a:pt x="543" y="73"/>
                    </a:lnTo>
                    <a:lnTo>
                      <a:pt x="543" y="73"/>
                    </a:lnTo>
                    <a:lnTo>
                      <a:pt x="550" y="73"/>
                    </a:lnTo>
                    <a:lnTo>
                      <a:pt x="558" y="75"/>
                    </a:lnTo>
                    <a:lnTo>
                      <a:pt x="563" y="79"/>
                    </a:lnTo>
                    <a:lnTo>
                      <a:pt x="567" y="83"/>
                    </a:lnTo>
                    <a:lnTo>
                      <a:pt x="573" y="87"/>
                    </a:lnTo>
                    <a:lnTo>
                      <a:pt x="574" y="92"/>
                    </a:lnTo>
                    <a:lnTo>
                      <a:pt x="578" y="105"/>
                    </a:lnTo>
                    <a:lnTo>
                      <a:pt x="578" y="105"/>
                    </a:lnTo>
                    <a:lnTo>
                      <a:pt x="580" y="116"/>
                    </a:lnTo>
                    <a:lnTo>
                      <a:pt x="580" y="128"/>
                    </a:lnTo>
                    <a:lnTo>
                      <a:pt x="580" y="128"/>
                    </a:lnTo>
                    <a:lnTo>
                      <a:pt x="580" y="667"/>
                    </a:lnTo>
                    <a:lnTo>
                      <a:pt x="580" y="667"/>
                    </a:lnTo>
                    <a:lnTo>
                      <a:pt x="580" y="680"/>
                    </a:lnTo>
                    <a:lnTo>
                      <a:pt x="578" y="691"/>
                    </a:lnTo>
                    <a:lnTo>
                      <a:pt x="574" y="702"/>
                    </a:lnTo>
                    <a:lnTo>
                      <a:pt x="571" y="710"/>
                    </a:lnTo>
                    <a:lnTo>
                      <a:pt x="563" y="715"/>
                    </a:lnTo>
                    <a:lnTo>
                      <a:pt x="554" y="719"/>
                    </a:lnTo>
                    <a:lnTo>
                      <a:pt x="541" y="723"/>
                    </a:lnTo>
                    <a:lnTo>
                      <a:pt x="526" y="723"/>
                    </a:lnTo>
                    <a:lnTo>
                      <a:pt x="526" y="723"/>
                    </a:lnTo>
                    <a:lnTo>
                      <a:pt x="325" y="723"/>
                    </a:lnTo>
                    <a:lnTo>
                      <a:pt x="125" y="723"/>
                    </a:lnTo>
                    <a:lnTo>
                      <a:pt x="125" y="723"/>
                    </a:lnTo>
                    <a:lnTo>
                      <a:pt x="112" y="723"/>
                    </a:lnTo>
                    <a:lnTo>
                      <a:pt x="101" y="721"/>
                    </a:lnTo>
                    <a:lnTo>
                      <a:pt x="92" y="717"/>
                    </a:lnTo>
                    <a:lnTo>
                      <a:pt x="84" y="712"/>
                    </a:lnTo>
                    <a:lnTo>
                      <a:pt x="78" y="704"/>
                    </a:lnTo>
                    <a:lnTo>
                      <a:pt x="75" y="697"/>
                    </a:lnTo>
                    <a:lnTo>
                      <a:pt x="73" y="685"/>
                    </a:lnTo>
                    <a:lnTo>
                      <a:pt x="73" y="672"/>
                    </a:lnTo>
                    <a:lnTo>
                      <a:pt x="73" y="672"/>
                    </a:lnTo>
                    <a:lnTo>
                      <a:pt x="73" y="663"/>
                    </a:lnTo>
                    <a:lnTo>
                      <a:pt x="73" y="650"/>
                    </a:lnTo>
                    <a:lnTo>
                      <a:pt x="73" y="650"/>
                    </a:lnTo>
                    <a:lnTo>
                      <a:pt x="52" y="650"/>
                    </a:lnTo>
                    <a:lnTo>
                      <a:pt x="32" y="650"/>
                    </a:lnTo>
                    <a:lnTo>
                      <a:pt x="22" y="648"/>
                    </a:lnTo>
                    <a:lnTo>
                      <a:pt x="15" y="644"/>
                    </a:lnTo>
                    <a:lnTo>
                      <a:pt x="7" y="637"/>
                    </a:lnTo>
                    <a:lnTo>
                      <a:pt x="0" y="627"/>
                    </a:lnTo>
                    <a:lnTo>
                      <a:pt x="0" y="627"/>
                    </a:lnTo>
                    <a:lnTo>
                      <a:pt x="0" y="124"/>
                    </a:lnTo>
                    <a:lnTo>
                      <a:pt x="0" y="124"/>
                    </a:lnTo>
                    <a:close/>
                    <a:moveTo>
                      <a:pt x="24" y="146"/>
                    </a:moveTo>
                    <a:lnTo>
                      <a:pt x="24" y="146"/>
                    </a:lnTo>
                    <a:lnTo>
                      <a:pt x="22" y="161"/>
                    </a:lnTo>
                    <a:lnTo>
                      <a:pt x="22" y="161"/>
                    </a:lnTo>
                    <a:lnTo>
                      <a:pt x="22" y="601"/>
                    </a:lnTo>
                    <a:lnTo>
                      <a:pt x="22" y="601"/>
                    </a:lnTo>
                    <a:lnTo>
                      <a:pt x="24" y="614"/>
                    </a:lnTo>
                    <a:lnTo>
                      <a:pt x="26" y="618"/>
                    </a:lnTo>
                    <a:lnTo>
                      <a:pt x="30" y="622"/>
                    </a:lnTo>
                    <a:lnTo>
                      <a:pt x="34" y="624"/>
                    </a:lnTo>
                    <a:lnTo>
                      <a:pt x="37" y="626"/>
                    </a:lnTo>
                    <a:lnTo>
                      <a:pt x="50" y="627"/>
                    </a:lnTo>
                    <a:lnTo>
                      <a:pt x="50" y="627"/>
                    </a:lnTo>
                    <a:lnTo>
                      <a:pt x="252" y="627"/>
                    </a:lnTo>
                    <a:lnTo>
                      <a:pt x="455" y="627"/>
                    </a:lnTo>
                    <a:lnTo>
                      <a:pt x="455" y="627"/>
                    </a:lnTo>
                    <a:lnTo>
                      <a:pt x="468" y="626"/>
                    </a:lnTo>
                    <a:lnTo>
                      <a:pt x="473" y="624"/>
                    </a:lnTo>
                    <a:lnTo>
                      <a:pt x="477" y="622"/>
                    </a:lnTo>
                    <a:lnTo>
                      <a:pt x="479" y="618"/>
                    </a:lnTo>
                    <a:lnTo>
                      <a:pt x="481" y="612"/>
                    </a:lnTo>
                    <a:lnTo>
                      <a:pt x="483" y="599"/>
                    </a:lnTo>
                    <a:lnTo>
                      <a:pt x="483" y="599"/>
                    </a:lnTo>
                    <a:lnTo>
                      <a:pt x="481" y="326"/>
                    </a:lnTo>
                    <a:lnTo>
                      <a:pt x="483" y="51"/>
                    </a:lnTo>
                    <a:lnTo>
                      <a:pt x="483" y="51"/>
                    </a:lnTo>
                    <a:lnTo>
                      <a:pt x="481" y="38"/>
                    </a:lnTo>
                    <a:lnTo>
                      <a:pt x="479" y="32"/>
                    </a:lnTo>
                    <a:lnTo>
                      <a:pt x="475" y="29"/>
                    </a:lnTo>
                    <a:lnTo>
                      <a:pt x="471" y="27"/>
                    </a:lnTo>
                    <a:lnTo>
                      <a:pt x="466" y="25"/>
                    </a:lnTo>
                    <a:lnTo>
                      <a:pt x="453" y="23"/>
                    </a:lnTo>
                    <a:lnTo>
                      <a:pt x="453" y="23"/>
                    </a:lnTo>
                    <a:lnTo>
                      <a:pt x="168" y="25"/>
                    </a:lnTo>
                    <a:lnTo>
                      <a:pt x="168" y="25"/>
                    </a:lnTo>
                    <a:lnTo>
                      <a:pt x="146" y="25"/>
                    </a:lnTo>
                    <a:lnTo>
                      <a:pt x="146" y="25"/>
                    </a:lnTo>
                    <a:lnTo>
                      <a:pt x="146" y="102"/>
                    </a:lnTo>
                    <a:lnTo>
                      <a:pt x="146" y="102"/>
                    </a:lnTo>
                    <a:lnTo>
                      <a:pt x="146" y="111"/>
                    </a:lnTo>
                    <a:lnTo>
                      <a:pt x="142" y="120"/>
                    </a:lnTo>
                    <a:lnTo>
                      <a:pt x="140" y="128"/>
                    </a:lnTo>
                    <a:lnTo>
                      <a:pt x="135" y="135"/>
                    </a:lnTo>
                    <a:lnTo>
                      <a:pt x="127" y="141"/>
                    </a:lnTo>
                    <a:lnTo>
                      <a:pt x="120" y="143"/>
                    </a:lnTo>
                    <a:lnTo>
                      <a:pt x="110" y="146"/>
                    </a:lnTo>
                    <a:lnTo>
                      <a:pt x="99" y="146"/>
                    </a:lnTo>
                    <a:lnTo>
                      <a:pt x="99" y="146"/>
                    </a:lnTo>
                    <a:lnTo>
                      <a:pt x="24" y="146"/>
                    </a:lnTo>
                    <a:lnTo>
                      <a:pt x="24" y="146"/>
                    </a:lnTo>
                    <a:close/>
                    <a:moveTo>
                      <a:pt x="509" y="98"/>
                    </a:moveTo>
                    <a:lnTo>
                      <a:pt x="509" y="98"/>
                    </a:lnTo>
                    <a:lnTo>
                      <a:pt x="509" y="124"/>
                    </a:lnTo>
                    <a:lnTo>
                      <a:pt x="509" y="124"/>
                    </a:lnTo>
                    <a:lnTo>
                      <a:pt x="509" y="599"/>
                    </a:lnTo>
                    <a:lnTo>
                      <a:pt x="509" y="599"/>
                    </a:lnTo>
                    <a:lnTo>
                      <a:pt x="507" y="612"/>
                    </a:lnTo>
                    <a:lnTo>
                      <a:pt x="505" y="624"/>
                    </a:lnTo>
                    <a:lnTo>
                      <a:pt x="503" y="633"/>
                    </a:lnTo>
                    <a:lnTo>
                      <a:pt x="498" y="639"/>
                    </a:lnTo>
                    <a:lnTo>
                      <a:pt x="492" y="644"/>
                    </a:lnTo>
                    <a:lnTo>
                      <a:pt x="483" y="648"/>
                    </a:lnTo>
                    <a:lnTo>
                      <a:pt x="471" y="650"/>
                    </a:lnTo>
                    <a:lnTo>
                      <a:pt x="458" y="650"/>
                    </a:lnTo>
                    <a:lnTo>
                      <a:pt x="458" y="650"/>
                    </a:lnTo>
                    <a:lnTo>
                      <a:pt x="121" y="650"/>
                    </a:lnTo>
                    <a:lnTo>
                      <a:pt x="121" y="650"/>
                    </a:lnTo>
                    <a:lnTo>
                      <a:pt x="97" y="650"/>
                    </a:lnTo>
                    <a:lnTo>
                      <a:pt x="97" y="650"/>
                    </a:lnTo>
                    <a:lnTo>
                      <a:pt x="95" y="678"/>
                    </a:lnTo>
                    <a:lnTo>
                      <a:pt x="97" y="687"/>
                    </a:lnTo>
                    <a:lnTo>
                      <a:pt x="99" y="693"/>
                    </a:lnTo>
                    <a:lnTo>
                      <a:pt x="105" y="697"/>
                    </a:lnTo>
                    <a:lnTo>
                      <a:pt x="114" y="699"/>
                    </a:lnTo>
                    <a:lnTo>
                      <a:pt x="140" y="700"/>
                    </a:lnTo>
                    <a:lnTo>
                      <a:pt x="140" y="700"/>
                    </a:lnTo>
                    <a:lnTo>
                      <a:pt x="528" y="700"/>
                    </a:lnTo>
                    <a:lnTo>
                      <a:pt x="528" y="700"/>
                    </a:lnTo>
                    <a:lnTo>
                      <a:pt x="541" y="699"/>
                    </a:lnTo>
                    <a:lnTo>
                      <a:pt x="544" y="697"/>
                    </a:lnTo>
                    <a:lnTo>
                      <a:pt x="548" y="695"/>
                    </a:lnTo>
                    <a:lnTo>
                      <a:pt x="552" y="691"/>
                    </a:lnTo>
                    <a:lnTo>
                      <a:pt x="554" y="685"/>
                    </a:lnTo>
                    <a:lnTo>
                      <a:pt x="556" y="672"/>
                    </a:lnTo>
                    <a:lnTo>
                      <a:pt x="556" y="672"/>
                    </a:lnTo>
                    <a:lnTo>
                      <a:pt x="556" y="137"/>
                    </a:lnTo>
                    <a:lnTo>
                      <a:pt x="556" y="137"/>
                    </a:lnTo>
                    <a:lnTo>
                      <a:pt x="554" y="113"/>
                    </a:lnTo>
                    <a:lnTo>
                      <a:pt x="552" y="105"/>
                    </a:lnTo>
                    <a:lnTo>
                      <a:pt x="548" y="100"/>
                    </a:lnTo>
                    <a:lnTo>
                      <a:pt x="543" y="98"/>
                    </a:lnTo>
                    <a:lnTo>
                      <a:pt x="535" y="96"/>
                    </a:lnTo>
                    <a:lnTo>
                      <a:pt x="509" y="98"/>
                    </a:lnTo>
                    <a:lnTo>
                      <a:pt x="509" y="98"/>
                    </a:lnTo>
                    <a:close/>
                    <a:moveTo>
                      <a:pt x="45" y="120"/>
                    </a:moveTo>
                    <a:lnTo>
                      <a:pt x="45" y="120"/>
                    </a:lnTo>
                    <a:lnTo>
                      <a:pt x="77" y="120"/>
                    </a:lnTo>
                    <a:lnTo>
                      <a:pt x="107" y="120"/>
                    </a:lnTo>
                    <a:lnTo>
                      <a:pt x="107" y="120"/>
                    </a:lnTo>
                    <a:lnTo>
                      <a:pt x="110" y="118"/>
                    </a:lnTo>
                    <a:lnTo>
                      <a:pt x="114" y="115"/>
                    </a:lnTo>
                    <a:lnTo>
                      <a:pt x="118" y="113"/>
                    </a:lnTo>
                    <a:lnTo>
                      <a:pt x="118" y="109"/>
                    </a:lnTo>
                    <a:lnTo>
                      <a:pt x="118" y="109"/>
                    </a:lnTo>
                    <a:lnTo>
                      <a:pt x="120" y="79"/>
                    </a:lnTo>
                    <a:lnTo>
                      <a:pt x="120" y="47"/>
                    </a:lnTo>
                    <a:lnTo>
                      <a:pt x="120" y="47"/>
                    </a:lnTo>
                    <a:lnTo>
                      <a:pt x="45" y="120"/>
                    </a:lnTo>
                    <a:lnTo>
                      <a:pt x="45" y="1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8" name="Freeform 326"/>
              <p:cNvSpPr>
                <a:spLocks/>
              </p:cNvSpPr>
              <p:nvPr/>
            </p:nvSpPr>
            <p:spPr bwMode="auto">
              <a:xfrm>
                <a:off x="10596563" y="5430838"/>
                <a:ext cx="287338" cy="22225"/>
              </a:xfrm>
              <a:custGeom>
                <a:avLst/>
                <a:gdLst>
                  <a:gd name="T0" fmla="*/ 177 w 361"/>
                  <a:gd name="T1" fmla="*/ 28 h 28"/>
                  <a:gd name="T2" fmla="*/ 177 w 361"/>
                  <a:gd name="T3" fmla="*/ 28 h 28"/>
                  <a:gd name="T4" fmla="*/ 99 w 361"/>
                  <a:gd name="T5" fmla="*/ 28 h 28"/>
                  <a:gd name="T6" fmla="*/ 22 w 361"/>
                  <a:gd name="T7" fmla="*/ 26 h 28"/>
                  <a:gd name="T8" fmla="*/ 22 w 361"/>
                  <a:gd name="T9" fmla="*/ 26 h 28"/>
                  <a:gd name="T10" fmla="*/ 15 w 361"/>
                  <a:gd name="T11" fmla="*/ 26 h 28"/>
                  <a:gd name="T12" fmla="*/ 7 w 361"/>
                  <a:gd name="T13" fmla="*/ 22 h 28"/>
                  <a:gd name="T14" fmla="*/ 2 w 361"/>
                  <a:gd name="T15" fmla="*/ 19 h 28"/>
                  <a:gd name="T16" fmla="*/ 0 w 361"/>
                  <a:gd name="T17" fmla="*/ 15 h 28"/>
                  <a:gd name="T18" fmla="*/ 0 w 361"/>
                  <a:gd name="T19" fmla="*/ 15 h 28"/>
                  <a:gd name="T20" fmla="*/ 0 w 361"/>
                  <a:gd name="T21" fmla="*/ 9 h 28"/>
                  <a:gd name="T22" fmla="*/ 0 w 361"/>
                  <a:gd name="T23" fmla="*/ 6 h 28"/>
                  <a:gd name="T24" fmla="*/ 3 w 361"/>
                  <a:gd name="T25" fmla="*/ 4 h 28"/>
                  <a:gd name="T26" fmla="*/ 5 w 361"/>
                  <a:gd name="T27" fmla="*/ 2 h 28"/>
                  <a:gd name="T28" fmla="*/ 13 w 361"/>
                  <a:gd name="T29" fmla="*/ 0 h 28"/>
                  <a:gd name="T30" fmla="*/ 22 w 361"/>
                  <a:gd name="T31" fmla="*/ 0 h 28"/>
                  <a:gd name="T32" fmla="*/ 22 w 361"/>
                  <a:gd name="T33" fmla="*/ 0 h 28"/>
                  <a:gd name="T34" fmla="*/ 335 w 361"/>
                  <a:gd name="T35" fmla="*/ 2 h 28"/>
                  <a:gd name="T36" fmla="*/ 335 w 361"/>
                  <a:gd name="T37" fmla="*/ 2 h 28"/>
                  <a:gd name="T38" fmla="*/ 340 w 361"/>
                  <a:gd name="T39" fmla="*/ 2 h 28"/>
                  <a:gd name="T40" fmla="*/ 348 w 361"/>
                  <a:gd name="T41" fmla="*/ 6 h 28"/>
                  <a:gd name="T42" fmla="*/ 361 w 361"/>
                  <a:gd name="T43" fmla="*/ 15 h 28"/>
                  <a:gd name="T44" fmla="*/ 361 w 361"/>
                  <a:gd name="T45" fmla="*/ 15 h 28"/>
                  <a:gd name="T46" fmla="*/ 348 w 361"/>
                  <a:gd name="T47" fmla="*/ 22 h 28"/>
                  <a:gd name="T48" fmla="*/ 340 w 361"/>
                  <a:gd name="T49" fmla="*/ 24 h 28"/>
                  <a:gd name="T50" fmla="*/ 335 w 361"/>
                  <a:gd name="T51" fmla="*/ 26 h 28"/>
                  <a:gd name="T52" fmla="*/ 335 w 361"/>
                  <a:gd name="T53" fmla="*/ 26 h 28"/>
                  <a:gd name="T54" fmla="*/ 256 w 361"/>
                  <a:gd name="T55" fmla="*/ 28 h 28"/>
                  <a:gd name="T56" fmla="*/ 177 w 361"/>
                  <a:gd name="T57" fmla="*/ 28 h 28"/>
                  <a:gd name="T58" fmla="*/ 177 w 361"/>
                  <a:gd name="T5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61" h="28">
                    <a:moveTo>
                      <a:pt x="177" y="28"/>
                    </a:moveTo>
                    <a:lnTo>
                      <a:pt x="177" y="28"/>
                    </a:lnTo>
                    <a:lnTo>
                      <a:pt x="99" y="28"/>
                    </a:lnTo>
                    <a:lnTo>
                      <a:pt x="22" y="26"/>
                    </a:lnTo>
                    <a:lnTo>
                      <a:pt x="22" y="26"/>
                    </a:lnTo>
                    <a:lnTo>
                      <a:pt x="15" y="26"/>
                    </a:lnTo>
                    <a:lnTo>
                      <a:pt x="7" y="22"/>
                    </a:lnTo>
                    <a:lnTo>
                      <a:pt x="2" y="19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0" y="9"/>
                    </a:lnTo>
                    <a:lnTo>
                      <a:pt x="0" y="6"/>
                    </a:lnTo>
                    <a:lnTo>
                      <a:pt x="3" y="4"/>
                    </a:lnTo>
                    <a:lnTo>
                      <a:pt x="5" y="2"/>
                    </a:lnTo>
                    <a:lnTo>
                      <a:pt x="13" y="0"/>
                    </a:lnTo>
                    <a:lnTo>
                      <a:pt x="22" y="0"/>
                    </a:lnTo>
                    <a:lnTo>
                      <a:pt x="22" y="0"/>
                    </a:lnTo>
                    <a:lnTo>
                      <a:pt x="335" y="2"/>
                    </a:lnTo>
                    <a:lnTo>
                      <a:pt x="335" y="2"/>
                    </a:lnTo>
                    <a:lnTo>
                      <a:pt x="340" y="2"/>
                    </a:lnTo>
                    <a:lnTo>
                      <a:pt x="348" y="6"/>
                    </a:lnTo>
                    <a:lnTo>
                      <a:pt x="361" y="15"/>
                    </a:lnTo>
                    <a:lnTo>
                      <a:pt x="361" y="15"/>
                    </a:lnTo>
                    <a:lnTo>
                      <a:pt x="348" y="22"/>
                    </a:lnTo>
                    <a:lnTo>
                      <a:pt x="340" y="24"/>
                    </a:lnTo>
                    <a:lnTo>
                      <a:pt x="335" y="26"/>
                    </a:lnTo>
                    <a:lnTo>
                      <a:pt x="335" y="26"/>
                    </a:lnTo>
                    <a:lnTo>
                      <a:pt x="256" y="28"/>
                    </a:lnTo>
                    <a:lnTo>
                      <a:pt x="177" y="28"/>
                    </a:lnTo>
                    <a:lnTo>
                      <a:pt x="177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9" name="Freeform 327"/>
              <p:cNvSpPr>
                <a:spLocks/>
              </p:cNvSpPr>
              <p:nvPr/>
            </p:nvSpPr>
            <p:spPr bwMode="auto">
              <a:xfrm>
                <a:off x="10594975" y="5241925"/>
                <a:ext cx="288925" cy="17463"/>
              </a:xfrm>
              <a:custGeom>
                <a:avLst/>
                <a:gdLst>
                  <a:gd name="T0" fmla="*/ 181 w 363"/>
                  <a:gd name="T1" fmla="*/ 0 h 23"/>
                  <a:gd name="T2" fmla="*/ 181 w 363"/>
                  <a:gd name="T3" fmla="*/ 0 h 23"/>
                  <a:gd name="T4" fmla="*/ 262 w 363"/>
                  <a:gd name="T5" fmla="*/ 0 h 23"/>
                  <a:gd name="T6" fmla="*/ 340 w 363"/>
                  <a:gd name="T7" fmla="*/ 0 h 23"/>
                  <a:gd name="T8" fmla="*/ 340 w 363"/>
                  <a:gd name="T9" fmla="*/ 0 h 23"/>
                  <a:gd name="T10" fmla="*/ 346 w 363"/>
                  <a:gd name="T11" fmla="*/ 2 h 23"/>
                  <a:gd name="T12" fmla="*/ 352 w 363"/>
                  <a:gd name="T13" fmla="*/ 6 h 23"/>
                  <a:gd name="T14" fmla="*/ 363 w 363"/>
                  <a:gd name="T15" fmla="*/ 12 h 23"/>
                  <a:gd name="T16" fmla="*/ 363 w 363"/>
                  <a:gd name="T17" fmla="*/ 12 h 23"/>
                  <a:gd name="T18" fmla="*/ 352 w 363"/>
                  <a:gd name="T19" fmla="*/ 19 h 23"/>
                  <a:gd name="T20" fmla="*/ 346 w 363"/>
                  <a:gd name="T21" fmla="*/ 21 h 23"/>
                  <a:gd name="T22" fmla="*/ 340 w 363"/>
                  <a:gd name="T23" fmla="*/ 23 h 23"/>
                  <a:gd name="T24" fmla="*/ 340 w 363"/>
                  <a:gd name="T25" fmla="*/ 23 h 23"/>
                  <a:gd name="T26" fmla="*/ 20 w 363"/>
                  <a:gd name="T27" fmla="*/ 23 h 23"/>
                  <a:gd name="T28" fmla="*/ 20 w 363"/>
                  <a:gd name="T29" fmla="*/ 23 h 23"/>
                  <a:gd name="T30" fmla="*/ 17 w 363"/>
                  <a:gd name="T31" fmla="*/ 21 h 23"/>
                  <a:gd name="T32" fmla="*/ 11 w 363"/>
                  <a:gd name="T33" fmla="*/ 19 h 23"/>
                  <a:gd name="T34" fmla="*/ 0 w 363"/>
                  <a:gd name="T35" fmla="*/ 12 h 23"/>
                  <a:gd name="T36" fmla="*/ 0 w 363"/>
                  <a:gd name="T37" fmla="*/ 12 h 23"/>
                  <a:gd name="T38" fmla="*/ 11 w 363"/>
                  <a:gd name="T39" fmla="*/ 4 h 23"/>
                  <a:gd name="T40" fmla="*/ 17 w 363"/>
                  <a:gd name="T41" fmla="*/ 2 h 23"/>
                  <a:gd name="T42" fmla="*/ 20 w 363"/>
                  <a:gd name="T43" fmla="*/ 0 h 23"/>
                  <a:gd name="T44" fmla="*/ 20 w 363"/>
                  <a:gd name="T45" fmla="*/ 0 h 23"/>
                  <a:gd name="T46" fmla="*/ 181 w 363"/>
                  <a:gd name="T47" fmla="*/ 0 h 23"/>
                  <a:gd name="T48" fmla="*/ 181 w 363"/>
                  <a:gd name="T4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63" h="23">
                    <a:moveTo>
                      <a:pt x="181" y="0"/>
                    </a:moveTo>
                    <a:lnTo>
                      <a:pt x="181" y="0"/>
                    </a:lnTo>
                    <a:lnTo>
                      <a:pt x="262" y="0"/>
                    </a:lnTo>
                    <a:lnTo>
                      <a:pt x="340" y="0"/>
                    </a:lnTo>
                    <a:lnTo>
                      <a:pt x="340" y="0"/>
                    </a:lnTo>
                    <a:lnTo>
                      <a:pt x="346" y="2"/>
                    </a:lnTo>
                    <a:lnTo>
                      <a:pt x="352" y="6"/>
                    </a:lnTo>
                    <a:lnTo>
                      <a:pt x="363" y="12"/>
                    </a:lnTo>
                    <a:lnTo>
                      <a:pt x="363" y="12"/>
                    </a:lnTo>
                    <a:lnTo>
                      <a:pt x="352" y="19"/>
                    </a:lnTo>
                    <a:lnTo>
                      <a:pt x="346" y="21"/>
                    </a:lnTo>
                    <a:lnTo>
                      <a:pt x="340" y="23"/>
                    </a:lnTo>
                    <a:lnTo>
                      <a:pt x="340" y="23"/>
                    </a:lnTo>
                    <a:lnTo>
                      <a:pt x="20" y="23"/>
                    </a:lnTo>
                    <a:lnTo>
                      <a:pt x="20" y="23"/>
                    </a:lnTo>
                    <a:lnTo>
                      <a:pt x="17" y="21"/>
                    </a:lnTo>
                    <a:lnTo>
                      <a:pt x="11" y="19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11" y="4"/>
                    </a:lnTo>
                    <a:lnTo>
                      <a:pt x="17" y="2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181" y="0"/>
                    </a:lnTo>
                    <a:lnTo>
                      <a:pt x="18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0" name="Freeform 328"/>
              <p:cNvSpPr>
                <a:spLocks/>
              </p:cNvSpPr>
              <p:nvPr/>
            </p:nvSpPr>
            <p:spPr bwMode="auto">
              <a:xfrm>
                <a:off x="10690225" y="5335588"/>
                <a:ext cx="193675" cy="20638"/>
              </a:xfrm>
              <a:custGeom>
                <a:avLst/>
                <a:gdLst>
                  <a:gd name="T0" fmla="*/ 121 w 243"/>
                  <a:gd name="T1" fmla="*/ 26 h 26"/>
                  <a:gd name="T2" fmla="*/ 121 w 243"/>
                  <a:gd name="T3" fmla="*/ 26 h 26"/>
                  <a:gd name="T4" fmla="*/ 73 w 243"/>
                  <a:gd name="T5" fmla="*/ 26 h 26"/>
                  <a:gd name="T6" fmla="*/ 22 w 243"/>
                  <a:gd name="T7" fmla="*/ 25 h 26"/>
                  <a:gd name="T8" fmla="*/ 22 w 243"/>
                  <a:gd name="T9" fmla="*/ 25 h 26"/>
                  <a:gd name="T10" fmla="*/ 16 w 243"/>
                  <a:gd name="T11" fmla="*/ 25 h 26"/>
                  <a:gd name="T12" fmla="*/ 11 w 243"/>
                  <a:gd name="T13" fmla="*/ 21 h 26"/>
                  <a:gd name="T14" fmla="*/ 0 w 243"/>
                  <a:gd name="T15" fmla="*/ 13 h 26"/>
                  <a:gd name="T16" fmla="*/ 0 w 243"/>
                  <a:gd name="T17" fmla="*/ 13 h 26"/>
                  <a:gd name="T18" fmla="*/ 11 w 243"/>
                  <a:gd name="T19" fmla="*/ 6 h 26"/>
                  <a:gd name="T20" fmla="*/ 18 w 243"/>
                  <a:gd name="T21" fmla="*/ 2 h 26"/>
                  <a:gd name="T22" fmla="*/ 24 w 243"/>
                  <a:gd name="T23" fmla="*/ 2 h 26"/>
                  <a:gd name="T24" fmla="*/ 24 w 243"/>
                  <a:gd name="T25" fmla="*/ 2 h 26"/>
                  <a:gd name="T26" fmla="*/ 121 w 243"/>
                  <a:gd name="T27" fmla="*/ 0 h 26"/>
                  <a:gd name="T28" fmla="*/ 219 w 243"/>
                  <a:gd name="T29" fmla="*/ 2 h 26"/>
                  <a:gd name="T30" fmla="*/ 219 w 243"/>
                  <a:gd name="T31" fmla="*/ 2 h 26"/>
                  <a:gd name="T32" fmla="*/ 224 w 243"/>
                  <a:gd name="T33" fmla="*/ 2 h 26"/>
                  <a:gd name="T34" fmla="*/ 230 w 243"/>
                  <a:gd name="T35" fmla="*/ 6 h 26"/>
                  <a:gd name="T36" fmla="*/ 243 w 243"/>
                  <a:gd name="T37" fmla="*/ 13 h 26"/>
                  <a:gd name="T38" fmla="*/ 243 w 243"/>
                  <a:gd name="T39" fmla="*/ 13 h 26"/>
                  <a:gd name="T40" fmla="*/ 230 w 243"/>
                  <a:gd name="T41" fmla="*/ 21 h 26"/>
                  <a:gd name="T42" fmla="*/ 224 w 243"/>
                  <a:gd name="T43" fmla="*/ 25 h 26"/>
                  <a:gd name="T44" fmla="*/ 217 w 243"/>
                  <a:gd name="T45" fmla="*/ 25 h 26"/>
                  <a:gd name="T46" fmla="*/ 217 w 243"/>
                  <a:gd name="T47" fmla="*/ 25 h 26"/>
                  <a:gd name="T48" fmla="*/ 170 w 243"/>
                  <a:gd name="T49" fmla="*/ 26 h 26"/>
                  <a:gd name="T50" fmla="*/ 121 w 243"/>
                  <a:gd name="T51" fmla="*/ 26 h 26"/>
                  <a:gd name="T52" fmla="*/ 121 w 243"/>
                  <a:gd name="T53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43" h="26">
                    <a:moveTo>
                      <a:pt x="121" y="26"/>
                    </a:moveTo>
                    <a:lnTo>
                      <a:pt x="121" y="26"/>
                    </a:lnTo>
                    <a:lnTo>
                      <a:pt x="73" y="26"/>
                    </a:lnTo>
                    <a:lnTo>
                      <a:pt x="22" y="25"/>
                    </a:lnTo>
                    <a:lnTo>
                      <a:pt x="22" y="25"/>
                    </a:lnTo>
                    <a:lnTo>
                      <a:pt x="16" y="25"/>
                    </a:lnTo>
                    <a:lnTo>
                      <a:pt x="11" y="21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11" y="6"/>
                    </a:lnTo>
                    <a:lnTo>
                      <a:pt x="18" y="2"/>
                    </a:lnTo>
                    <a:lnTo>
                      <a:pt x="24" y="2"/>
                    </a:lnTo>
                    <a:lnTo>
                      <a:pt x="24" y="2"/>
                    </a:lnTo>
                    <a:lnTo>
                      <a:pt x="121" y="0"/>
                    </a:lnTo>
                    <a:lnTo>
                      <a:pt x="219" y="2"/>
                    </a:lnTo>
                    <a:lnTo>
                      <a:pt x="219" y="2"/>
                    </a:lnTo>
                    <a:lnTo>
                      <a:pt x="224" y="2"/>
                    </a:lnTo>
                    <a:lnTo>
                      <a:pt x="230" y="6"/>
                    </a:lnTo>
                    <a:lnTo>
                      <a:pt x="243" y="13"/>
                    </a:lnTo>
                    <a:lnTo>
                      <a:pt x="243" y="13"/>
                    </a:lnTo>
                    <a:lnTo>
                      <a:pt x="230" y="21"/>
                    </a:lnTo>
                    <a:lnTo>
                      <a:pt x="224" y="25"/>
                    </a:lnTo>
                    <a:lnTo>
                      <a:pt x="217" y="25"/>
                    </a:lnTo>
                    <a:lnTo>
                      <a:pt x="217" y="25"/>
                    </a:lnTo>
                    <a:lnTo>
                      <a:pt x="170" y="26"/>
                    </a:lnTo>
                    <a:lnTo>
                      <a:pt x="121" y="26"/>
                    </a:lnTo>
                    <a:lnTo>
                      <a:pt x="121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" name="Freeform 329"/>
              <p:cNvSpPr>
                <a:spLocks/>
              </p:cNvSpPr>
              <p:nvPr/>
            </p:nvSpPr>
            <p:spPr bwMode="auto">
              <a:xfrm>
                <a:off x="10594975" y="5289550"/>
                <a:ext cx="192088" cy="17463"/>
              </a:xfrm>
              <a:custGeom>
                <a:avLst/>
                <a:gdLst>
                  <a:gd name="T0" fmla="*/ 120 w 241"/>
                  <a:gd name="T1" fmla="*/ 23 h 23"/>
                  <a:gd name="T2" fmla="*/ 120 w 241"/>
                  <a:gd name="T3" fmla="*/ 23 h 23"/>
                  <a:gd name="T4" fmla="*/ 69 w 241"/>
                  <a:gd name="T5" fmla="*/ 23 h 23"/>
                  <a:gd name="T6" fmla="*/ 19 w 241"/>
                  <a:gd name="T7" fmla="*/ 23 h 23"/>
                  <a:gd name="T8" fmla="*/ 19 w 241"/>
                  <a:gd name="T9" fmla="*/ 23 h 23"/>
                  <a:gd name="T10" fmla="*/ 15 w 241"/>
                  <a:gd name="T11" fmla="*/ 21 h 23"/>
                  <a:gd name="T12" fmla="*/ 9 w 241"/>
                  <a:gd name="T13" fmla="*/ 19 h 23"/>
                  <a:gd name="T14" fmla="*/ 0 w 241"/>
                  <a:gd name="T15" fmla="*/ 11 h 23"/>
                  <a:gd name="T16" fmla="*/ 0 w 241"/>
                  <a:gd name="T17" fmla="*/ 11 h 23"/>
                  <a:gd name="T18" fmla="*/ 9 w 241"/>
                  <a:gd name="T19" fmla="*/ 4 h 23"/>
                  <a:gd name="T20" fmla="*/ 15 w 241"/>
                  <a:gd name="T21" fmla="*/ 2 h 23"/>
                  <a:gd name="T22" fmla="*/ 19 w 241"/>
                  <a:gd name="T23" fmla="*/ 0 h 23"/>
                  <a:gd name="T24" fmla="*/ 19 w 241"/>
                  <a:gd name="T25" fmla="*/ 0 h 23"/>
                  <a:gd name="T26" fmla="*/ 121 w 241"/>
                  <a:gd name="T27" fmla="*/ 0 h 23"/>
                  <a:gd name="T28" fmla="*/ 223 w 241"/>
                  <a:gd name="T29" fmla="*/ 0 h 23"/>
                  <a:gd name="T30" fmla="*/ 223 w 241"/>
                  <a:gd name="T31" fmla="*/ 0 h 23"/>
                  <a:gd name="T32" fmla="*/ 226 w 241"/>
                  <a:gd name="T33" fmla="*/ 2 h 23"/>
                  <a:gd name="T34" fmla="*/ 232 w 241"/>
                  <a:gd name="T35" fmla="*/ 4 h 23"/>
                  <a:gd name="T36" fmla="*/ 241 w 241"/>
                  <a:gd name="T37" fmla="*/ 11 h 23"/>
                  <a:gd name="T38" fmla="*/ 241 w 241"/>
                  <a:gd name="T39" fmla="*/ 11 h 23"/>
                  <a:gd name="T40" fmla="*/ 232 w 241"/>
                  <a:gd name="T41" fmla="*/ 19 h 23"/>
                  <a:gd name="T42" fmla="*/ 226 w 241"/>
                  <a:gd name="T43" fmla="*/ 21 h 23"/>
                  <a:gd name="T44" fmla="*/ 223 w 241"/>
                  <a:gd name="T45" fmla="*/ 23 h 23"/>
                  <a:gd name="T46" fmla="*/ 223 w 241"/>
                  <a:gd name="T47" fmla="*/ 23 h 23"/>
                  <a:gd name="T48" fmla="*/ 170 w 241"/>
                  <a:gd name="T49" fmla="*/ 23 h 23"/>
                  <a:gd name="T50" fmla="*/ 120 w 241"/>
                  <a:gd name="T51" fmla="*/ 23 h 23"/>
                  <a:gd name="T52" fmla="*/ 120 w 241"/>
                  <a:gd name="T5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41" h="23">
                    <a:moveTo>
                      <a:pt x="120" y="23"/>
                    </a:moveTo>
                    <a:lnTo>
                      <a:pt x="120" y="23"/>
                    </a:lnTo>
                    <a:lnTo>
                      <a:pt x="69" y="23"/>
                    </a:lnTo>
                    <a:lnTo>
                      <a:pt x="19" y="23"/>
                    </a:lnTo>
                    <a:lnTo>
                      <a:pt x="19" y="23"/>
                    </a:lnTo>
                    <a:lnTo>
                      <a:pt x="15" y="21"/>
                    </a:lnTo>
                    <a:lnTo>
                      <a:pt x="9" y="19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9" y="4"/>
                    </a:lnTo>
                    <a:lnTo>
                      <a:pt x="15" y="2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21" y="0"/>
                    </a:lnTo>
                    <a:lnTo>
                      <a:pt x="223" y="0"/>
                    </a:lnTo>
                    <a:lnTo>
                      <a:pt x="223" y="0"/>
                    </a:lnTo>
                    <a:lnTo>
                      <a:pt x="226" y="2"/>
                    </a:lnTo>
                    <a:lnTo>
                      <a:pt x="232" y="4"/>
                    </a:lnTo>
                    <a:lnTo>
                      <a:pt x="241" y="11"/>
                    </a:lnTo>
                    <a:lnTo>
                      <a:pt x="241" y="11"/>
                    </a:lnTo>
                    <a:lnTo>
                      <a:pt x="232" y="19"/>
                    </a:lnTo>
                    <a:lnTo>
                      <a:pt x="226" y="21"/>
                    </a:lnTo>
                    <a:lnTo>
                      <a:pt x="223" y="23"/>
                    </a:lnTo>
                    <a:lnTo>
                      <a:pt x="223" y="23"/>
                    </a:lnTo>
                    <a:lnTo>
                      <a:pt x="170" y="23"/>
                    </a:lnTo>
                    <a:lnTo>
                      <a:pt x="120" y="23"/>
                    </a:lnTo>
                    <a:lnTo>
                      <a:pt x="120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2" name="Freeform 330"/>
              <p:cNvSpPr>
                <a:spLocks/>
              </p:cNvSpPr>
              <p:nvPr/>
            </p:nvSpPr>
            <p:spPr bwMode="auto">
              <a:xfrm>
                <a:off x="10672763" y="5383213"/>
                <a:ext cx="133350" cy="22225"/>
              </a:xfrm>
              <a:custGeom>
                <a:avLst/>
                <a:gdLst>
                  <a:gd name="T0" fmla="*/ 84 w 169"/>
                  <a:gd name="T1" fmla="*/ 26 h 28"/>
                  <a:gd name="T2" fmla="*/ 84 w 169"/>
                  <a:gd name="T3" fmla="*/ 26 h 28"/>
                  <a:gd name="T4" fmla="*/ 51 w 169"/>
                  <a:gd name="T5" fmla="*/ 28 h 28"/>
                  <a:gd name="T6" fmla="*/ 19 w 169"/>
                  <a:gd name="T7" fmla="*/ 26 h 28"/>
                  <a:gd name="T8" fmla="*/ 19 w 169"/>
                  <a:gd name="T9" fmla="*/ 26 h 28"/>
                  <a:gd name="T10" fmla="*/ 13 w 169"/>
                  <a:gd name="T11" fmla="*/ 24 h 28"/>
                  <a:gd name="T12" fmla="*/ 9 w 169"/>
                  <a:gd name="T13" fmla="*/ 23 h 28"/>
                  <a:gd name="T14" fmla="*/ 0 w 169"/>
                  <a:gd name="T15" fmla="*/ 15 h 28"/>
                  <a:gd name="T16" fmla="*/ 0 w 169"/>
                  <a:gd name="T17" fmla="*/ 15 h 28"/>
                  <a:gd name="T18" fmla="*/ 9 w 169"/>
                  <a:gd name="T19" fmla="*/ 6 h 28"/>
                  <a:gd name="T20" fmla="*/ 13 w 169"/>
                  <a:gd name="T21" fmla="*/ 2 h 28"/>
                  <a:gd name="T22" fmla="*/ 19 w 169"/>
                  <a:gd name="T23" fmla="*/ 2 h 28"/>
                  <a:gd name="T24" fmla="*/ 19 w 169"/>
                  <a:gd name="T25" fmla="*/ 2 h 28"/>
                  <a:gd name="T26" fmla="*/ 82 w 169"/>
                  <a:gd name="T27" fmla="*/ 0 h 28"/>
                  <a:gd name="T28" fmla="*/ 146 w 169"/>
                  <a:gd name="T29" fmla="*/ 2 h 28"/>
                  <a:gd name="T30" fmla="*/ 146 w 169"/>
                  <a:gd name="T31" fmla="*/ 2 h 28"/>
                  <a:gd name="T32" fmla="*/ 152 w 169"/>
                  <a:gd name="T33" fmla="*/ 2 h 28"/>
                  <a:gd name="T34" fmla="*/ 157 w 169"/>
                  <a:gd name="T35" fmla="*/ 6 h 28"/>
                  <a:gd name="T36" fmla="*/ 169 w 169"/>
                  <a:gd name="T37" fmla="*/ 13 h 28"/>
                  <a:gd name="T38" fmla="*/ 169 w 169"/>
                  <a:gd name="T39" fmla="*/ 13 h 28"/>
                  <a:gd name="T40" fmla="*/ 157 w 169"/>
                  <a:gd name="T41" fmla="*/ 21 h 28"/>
                  <a:gd name="T42" fmla="*/ 152 w 169"/>
                  <a:gd name="T43" fmla="*/ 24 h 28"/>
                  <a:gd name="T44" fmla="*/ 146 w 169"/>
                  <a:gd name="T45" fmla="*/ 26 h 28"/>
                  <a:gd name="T46" fmla="*/ 146 w 169"/>
                  <a:gd name="T47" fmla="*/ 26 h 28"/>
                  <a:gd name="T48" fmla="*/ 114 w 169"/>
                  <a:gd name="T49" fmla="*/ 28 h 28"/>
                  <a:gd name="T50" fmla="*/ 84 w 169"/>
                  <a:gd name="T51" fmla="*/ 26 h 28"/>
                  <a:gd name="T52" fmla="*/ 84 w 169"/>
                  <a:gd name="T53" fmla="*/ 2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69" h="28">
                    <a:moveTo>
                      <a:pt x="84" y="26"/>
                    </a:moveTo>
                    <a:lnTo>
                      <a:pt x="84" y="26"/>
                    </a:lnTo>
                    <a:lnTo>
                      <a:pt x="51" y="28"/>
                    </a:lnTo>
                    <a:lnTo>
                      <a:pt x="19" y="26"/>
                    </a:lnTo>
                    <a:lnTo>
                      <a:pt x="19" y="26"/>
                    </a:lnTo>
                    <a:lnTo>
                      <a:pt x="13" y="24"/>
                    </a:lnTo>
                    <a:lnTo>
                      <a:pt x="9" y="23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9" y="6"/>
                    </a:lnTo>
                    <a:lnTo>
                      <a:pt x="13" y="2"/>
                    </a:lnTo>
                    <a:lnTo>
                      <a:pt x="19" y="2"/>
                    </a:lnTo>
                    <a:lnTo>
                      <a:pt x="19" y="2"/>
                    </a:lnTo>
                    <a:lnTo>
                      <a:pt x="82" y="0"/>
                    </a:lnTo>
                    <a:lnTo>
                      <a:pt x="146" y="2"/>
                    </a:lnTo>
                    <a:lnTo>
                      <a:pt x="146" y="2"/>
                    </a:lnTo>
                    <a:lnTo>
                      <a:pt x="152" y="2"/>
                    </a:lnTo>
                    <a:lnTo>
                      <a:pt x="157" y="6"/>
                    </a:lnTo>
                    <a:lnTo>
                      <a:pt x="169" y="13"/>
                    </a:lnTo>
                    <a:lnTo>
                      <a:pt x="169" y="13"/>
                    </a:lnTo>
                    <a:lnTo>
                      <a:pt x="157" y="21"/>
                    </a:lnTo>
                    <a:lnTo>
                      <a:pt x="152" y="24"/>
                    </a:lnTo>
                    <a:lnTo>
                      <a:pt x="146" y="26"/>
                    </a:lnTo>
                    <a:lnTo>
                      <a:pt x="146" y="26"/>
                    </a:lnTo>
                    <a:lnTo>
                      <a:pt x="114" y="28"/>
                    </a:lnTo>
                    <a:lnTo>
                      <a:pt x="84" y="26"/>
                    </a:lnTo>
                    <a:lnTo>
                      <a:pt x="84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3" name="Freeform 331"/>
              <p:cNvSpPr>
                <a:spLocks/>
              </p:cNvSpPr>
              <p:nvPr/>
            </p:nvSpPr>
            <p:spPr bwMode="auto">
              <a:xfrm>
                <a:off x="10596563" y="5480050"/>
                <a:ext cx="74613" cy="20638"/>
              </a:xfrm>
              <a:custGeom>
                <a:avLst/>
                <a:gdLst>
                  <a:gd name="T0" fmla="*/ 46 w 93"/>
                  <a:gd name="T1" fmla="*/ 24 h 26"/>
                  <a:gd name="T2" fmla="*/ 46 w 93"/>
                  <a:gd name="T3" fmla="*/ 24 h 26"/>
                  <a:gd name="T4" fmla="*/ 28 w 93"/>
                  <a:gd name="T5" fmla="*/ 24 h 26"/>
                  <a:gd name="T6" fmla="*/ 9 w 93"/>
                  <a:gd name="T7" fmla="*/ 24 h 26"/>
                  <a:gd name="T8" fmla="*/ 9 w 93"/>
                  <a:gd name="T9" fmla="*/ 24 h 26"/>
                  <a:gd name="T10" fmla="*/ 7 w 93"/>
                  <a:gd name="T11" fmla="*/ 22 h 26"/>
                  <a:gd name="T12" fmla="*/ 3 w 93"/>
                  <a:gd name="T13" fmla="*/ 20 h 26"/>
                  <a:gd name="T14" fmla="*/ 0 w 93"/>
                  <a:gd name="T15" fmla="*/ 17 h 26"/>
                  <a:gd name="T16" fmla="*/ 0 w 93"/>
                  <a:gd name="T17" fmla="*/ 13 h 26"/>
                  <a:gd name="T18" fmla="*/ 0 w 93"/>
                  <a:gd name="T19" fmla="*/ 13 h 26"/>
                  <a:gd name="T20" fmla="*/ 0 w 93"/>
                  <a:gd name="T21" fmla="*/ 9 h 26"/>
                  <a:gd name="T22" fmla="*/ 3 w 93"/>
                  <a:gd name="T23" fmla="*/ 5 h 26"/>
                  <a:gd name="T24" fmla="*/ 5 w 93"/>
                  <a:gd name="T25" fmla="*/ 2 h 26"/>
                  <a:gd name="T26" fmla="*/ 9 w 93"/>
                  <a:gd name="T27" fmla="*/ 2 h 26"/>
                  <a:gd name="T28" fmla="*/ 9 w 93"/>
                  <a:gd name="T29" fmla="*/ 2 h 26"/>
                  <a:gd name="T30" fmla="*/ 45 w 93"/>
                  <a:gd name="T31" fmla="*/ 0 h 26"/>
                  <a:gd name="T32" fmla="*/ 82 w 93"/>
                  <a:gd name="T33" fmla="*/ 2 h 26"/>
                  <a:gd name="T34" fmla="*/ 82 w 93"/>
                  <a:gd name="T35" fmla="*/ 2 h 26"/>
                  <a:gd name="T36" fmla="*/ 86 w 93"/>
                  <a:gd name="T37" fmla="*/ 2 h 26"/>
                  <a:gd name="T38" fmla="*/ 88 w 93"/>
                  <a:gd name="T39" fmla="*/ 5 h 26"/>
                  <a:gd name="T40" fmla="*/ 93 w 93"/>
                  <a:gd name="T41" fmla="*/ 13 h 26"/>
                  <a:gd name="T42" fmla="*/ 93 w 93"/>
                  <a:gd name="T43" fmla="*/ 13 h 26"/>
                  <a:gd name="T44" fmla="*/ 88 w 93"/>
                  <a:gd name="T45" fmla="*/ 19 h 26"/>
                  <a:gd name="T46" fmla="*/ 84 w 93"/>
                  <a:gd name="T47" fmla="*/ 22 h 26"/>
                  <a:gd name="T48" fmla="*/ 80 w 93"/>
                  <a:gd name="T49" fmla="*/ 24 h 26"/>
                  <a:gd name="T50" fmla="*/ 80 w 93"/>
                  <a:gd name="T51" fmla="*/ 24 h 26"/>
                  <a:gd name="T52" fmla="*/ 63 w 93"/>
                  <a:gd name="T53" fmla="*/ 26 h 26"/>
                  <a:gd name="T54" fmla="*/ 46 w 93"/>
                  <a:gd name="T55" fmla="*/ 24 h 26"/>
                  <a:gd name="T56" fmla="*/ 46 w 93"/>
                  <a:gd name="T57" fmla="*/ 24 h 26"/>
                  <a:gd name="T58" fmla="*/ 46 w 93"/>
                  <a:gd name="T59" fmla="*/ 24 h 26"/>
                  <a:gd name="T60" fmla="*/ 46 w 93"/>
                  <a:gd name="T61" fmla="*/ 2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93" h="26">
                    <a:moveTo>
                      <a:pt x="46" y="24"/>
                    </a:moveTo>
                    <a:lnTo>
                      <a:pt x="46" y="24"/>
                    </a:lnTo>
                    <a:lnTo>
                      <a:pt x="28" y="24"/>
                    </a:lnTo>
                    <a:lnTo>
                      <a:pt x="9" y="24"/>
                    </a:lnTo>
                    <a:lnTo>
                      <a:pt x="9" y="24"/>
                    </a:lnTo>
                    <a:lnTo>
                      <a:pt x="7" y="22"/>
                    </a:lnTo>
                    <a:lnTo>
                      <a:pt x="3" y="20"/>
                    </a:lnTo>
                    <a:lnTo>
                      <a:pt x="0" y="17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0" y="9"/>
                    </a:lnTo>
                    <a:lnTo>
                      <a:pt x="3" y="5"/>
                    </a:lnTo>
                    <a:lnTo>
                      <a:pt x="5" y="2"/>
                    </a:lnTo>
                    <a:lnTo>
                      <a:pt x="9" y="2"/>
                    </a:lnTo>
                    <a:lnTo>
                      <a:pt x="9" y="2"/>
                    </a:lnTo>
                    <a:lnTo>
                      <a:pt x="45" y="0"/>
                    </a:lnTo>
                    <a:lnTo>
                      <a:pt x="82" y="2"/>
                    </a:lnTo>
                    <a:lnTo>
                      <a:pt x="82" y="2"/>
                    </a:lnTo>
                    <a:lnTo>
                      <a:pt x="86" y="2"/>
                    </a:lnTo>
                    <a:lnTo>
                      <a:pt x="88" y="5"/>
                    </a:lnTo>
                    <a:lnTo>
                      <a:pt x="93" y="13"/>
                    </a:lnTo>
                    <a:lnTo>
                      <a:pt x="93" y="13"/>
                    </a:lnTo>
                    <a:lnTo>
                      <a:pt x="88" y="19"/>
                    </a:lnTo>
                    <a:lnTo>
                      <a:pt x="84" y="22"/>
                    </a:lnTo>
                    <a:lnTo>
                      <a:pt x="80" y="24"/>
                    </a:lnTo>
                    <a:lnTo>
                      <a:pt x="80" y="24"/>
                    </a:lnTo>
                    <a:lnTo>
                      <a:pt x="63" y="26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46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4" name="Freeform 332"/>
              <p:cNvSpPr>
                <a:spLocks/>
              </p:cNvSpPr>
              <p:nvPr/>
            </p:nvSpPr>
            <p:spPr bwMode="auto">
              <a:xfrm>
                <a:off x="10815638" y="5289550"/>
                <a:ext cx="68263" cy="17463"/>
              </a:xfrm>
              <a:custGeom>
                <a:avLst/>
                <a:gdLst>
                  <a:gd name="T0" fmla="*/ 41 w 86"/>
                  <a:gd name="T1" fmla="*/ 23 h 23"/>
                  <a:gd name="T2" fmla="*/ 41 w 86"/>
                  <a:gd name="T3" fmla="*/ 23 h 23"/>
                  <a:gd name="T4" fmla="*/ 26 w 86"/>
                  <a:gd name="T5" fmla="*/ 23 h 23"/>
                  <a:gd name="T6" fmla="*/ 11 w 86"/>
                  <a:gd name="T7" fmla="*/ 23 h 23"/>
                  <a:gd name="T8" fmla="*/ 11 w 86"/>
                  <a:gd name="T9" fmla="*/ 23 h 23"/>
                  <a:gd name="T10" fmla="*/ 9 w 86"/>
                  <a:gd name="T11" fmla="*/ 21 h 23"/>
                  <a:gd name="T12" fmla="*/ 5 w 86"/>
                  <a:gd name="T13" fmla="*/ 17 h 23"/>
                  <a:gd name="T14" fmla="*/ 0 w 86"/>
                  <a:gd name="T15" fmla="*/ 11 h 23"/>
                  <a:gd name="T16" fmla="*/ 0 w 86"/>
                  <a:gd name="T17" fmla="*/ 11 h 23"/>
                  <a:gd name="T18" fmla="*/ 5 w 86"/>
                  <a:gd name="T19" fmla="*/ 4 h 23"/>
                  <a:gd name="T20" fmla="*/ 9 w 86"/>
                  <a:gd name="T21" fmla="*/ 2 h 23"/>
                  <a:gd name="T22" fmla="*/ 11 w 86"/>
                  <a:gd name="T23" fmla="*/ 0 h 23"/>
                  <a:gd name="T24" fmla="*/ 11 w 86"/>
                  <a:gd name="T25" fmla="*/ 0 h 23"/>
                  <a:gd name="T26" fmla="*/ 43 w 86"/>
                  <a:gd name="T27" fmla="*/ 0 h 23"/>
                  <a:gd name="T28" fmla="*/ 73 w 86"/>
                  <a:gd name="T29" fmla="*/ 0 h 23"/>
                  <a:gd name="T30" fmla="*/ 73 w 86"/>
                  <a:gd name="T31" fmla="*/ 0 h 23"/>
                  <a:gd name="T32" fmla="*/ 77 w 86"/>
                  <a:gd name="T33" fmla="*/ 2 h 23"/>
                  <a:gd name="T34" fmla="*/ 78 w 86"/>
                  <a:gd name="T35" fmla="*/ 4 h 23"/>
                  <a:gd name="T36" fmla="*/ 86 w 86"/>
                  <a:gd name="T37" fmla="*/ 11 h 23"/>
                  <a:gd name="T38" fmla="*/ 86 w 86"/>
                  <a:gd name="T39" fmla="*/ 11 h 23"/>
                  <a:gd name="T40" fmla="*/ 80 w 86"/>
                  <a:gd name="T41" fmla="*/ 17 h 23"/>
                  <a:gd name="T42" fmla="*/ 77 w 86"/>
                  <a:gd name="T43" fmla="*/ 21 h 23"/>
                  <a:gd name="T44" fmla="*/ 73 w 86"/>
                  <a:gd name="T45" fmla="*/ 23 h 23"/>
                  <a:gd name="T46" fmla="*/ 73 w 86"/>
                  <a:gd name="T47" fmla="*/ 23 h 23"/>
                  <a:gd name="T48" fmla="*/ 58 w 86"/>
                  <a:gd name="T49" fmla="*/ 23 h 23"/>
                  <a:gd name="T50" fmla="*/ 41 w 86"/>
                  <a:gd name="T51" fmla="*/ 23 h 23"/>
                  <a:gd name="T52" fmla="*/ 41 w 86"/>
                  <a:gd name="T5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6" h="23">
                    <a:moveTo>
                      <a:pt x="41" y="23"/>
                    </a:moveTo>
                    <a:lnTo>
                      <a:pt x="41" y="23"/>
                    </a:lnTo>
                    <a:lnTo>
                      <a:pt x="26" y="23"/>
                    </a:lnTo>
                    <a:lnTo>
                      <a:pt x="11" y="23"/>
                    </a:lnTo>
                    <a:lnTo>
                      <a:pt x="11" y="23"/>
                    </a:lnTo>
                    <a:lnTo>
                      <a:pt x="9" y="21"/>
                    </a:lnTo>
                    <a:lnTo>
                      <a:pt x="5" y="17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5" y="4"/>
                    </a:lnTo>
                    <a:lnTo>
                      <a:pt x="9" y="2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43" y="0"/>
                    </a:lnTo>
                    <a:lnTo>
                      <a:pt x="73" y="0"/>
                    </a:lnTo>
                    <a:lnTo>
                      <a:pt x="73" y="0"/>
                    </a:lnTo>
                    <a:lnTo>
                      <a:pt x="77" y="2"/>
                    </a:lnTo>
                    <a:lnTo>
                      <a:pt x="78" y="4"/>
                    </a:lnTo>
                    <a:lnTo>
                      <a:pt x="86" y="11"/>
                    </a:lnTo>
                    <a:lnTo>
                      <a:pt x="86" y="11"/>
                    </a:lnTo>
                    <a:lnTo>
                      <a:pt x="80" y="17"/>
                    </a:lnTo>
                    <a:lnTo>
                      <a:pt x="77" y="21"/>
                    </a:lnTo>
                    <a:lnTo>
                      <a:pt x="73" y="23"/>
                    </a:lnTo>
                    <a:lnTo>
                      <a:pt x="73" y="23"/>
                    </a:lnTo>
                    <a:lnTo>
                      <a:pt x="58" y="23"/>
                    </a:lnTo>
                    <a:lnTo>
                      <a:pt x="41" y="23"/>
                    </a:lnTo>
                    <a:lnTo>
                      <a:pt x="41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5" name="Freeform 333"/>
              <p:cNvSpPr>
                <a:spLocks/>
              </p:cNvSpPr>
              <p:nvPr/>
            </p:nvSpPr>
            <p:spPr bwMode="auto">
              <a:xfrm>
                <a:off x="10594975" y="5335588"/>
                <a:ext cx="66675" cy="19050"/>
              </a:xfrm>
              <a:custGeom>
                <a:avLst/>
                <a:gdLst>
                  <a:gd name="T0" fmla="*/ 43 w 82"/>
                  <a:gd name="T1" fmla="*/ 2 h 25"/>
                  <a:gd name="T2" fmla="*/ 43 w 82"/>
                  <a:gd name="T3" fmla="*/ 2 h 25"/>
                  <a:gd name="T4" fmla="*/ 56 w 82"/>
                  <a:gd name="T5" fmla="*/ 0 h 25"/>
                  <a:gd name="T6" fmla="*/ 69 w 82"/>
                  <a:gd name="T7" fmla="*/ 2 h 25"/>
                  <a:gd name="T8" fmla="*/ 69 w 82"/>
                  <a:gd name="T9" fmla="*/ 2 h 25"/>
                  <a:gd name="T10" fmla="*/ 73 w 82"/>
                  <a:gd name="T11" fmla="*/ 4 h 25"/>
                  <a:gd name="T12" fmla="*/ 77 w 82"/>
                  <a:gd name="T13" fmla="*/ 8 h 25"/>
                  <a:gd name="T14" fmla="*/ 82 w 82"/>
                  <a:gd name="T15" fmla="*/ 13 h 25"/>
                  <a:gd name="T16" fmla="*/ 82 w 82"/>
                  <a:gd name="T17" fmla="*/ 13 h 25"/>
                  <a:gd name="T18" fmla="*/ 77 w 82"/>
                  <a:gd name="T19" fmla="*/ 21 h 25"/>
                  <a:gd name="T20" fmla="*/ 75 w 82"/>
                  <a:gd name="T21" fmla="*/ 23 h 25"/>
                  <a:gd name="T22" fmla="*/ 71 w 82"/>
                  <a:gd name="T23" fmla="*/ 25 h 25"/>
                  <a:gd name="T24" fmla="*/ 71 w 82"/>
                  <a:gd name="T25" fmla="*/ 25 h 25"/>
                  <a:gd name="T26" fmla="*/ 41 w 82"/>
                  <a:gd name="T27" fmla="*/ 25 h 25"/>
                  <a:gd name="T28" fmla="*/ 13 w 82"/>
                  <a:gd name="T29" fmla="*/ 25 h 25"/>
                  <a:gd name="T30" fmla="*/ 13 w 82"/>
                  <a:gd name="T31" fmla="*/ 25 h 25"/>
                  <a:gd name="T32" fmla="*/ 9 w 82"/>
                  <a:gd name="T33" fmla="*/ 23 h 25"/>
                  <a:gd name="T34" fmla="*/ 5 w 82"/>
                  <a:gd name="T35" fmla="*/ 21 h 25"/>
                  <a:gd name="T36" fmla="*/ 0 w 82"/>
                  <a:gd name="T37" fmla="*/ 13 h 25"/>
                  <a:gd name="T38" fmla="*/ 0 w 82"/>
                  <a:gd name="T39" fmla="*/ 13 h 25"/>
                  <a:gd name="T40" fmla="*/ 7 w 82"/>
                  <a:gd name="T41" fmla="*/ 8 h 25"/>
                  <a:gd name="T42" fmla="*/ 9 w 82"/>
                  <a:gd name="T43" fmla="*/ 4 h 25"/>
                  <a:gd name="T44" fmla="*/ 13 w 82"/>
                  <a:gd name="T45" fmla="*/ 2 h 25"/>
                  <a:gd name="T46" fmla="*/ 13 w 82"/>
                  <a:gd name="T47" fmla="*/ 2 h 25"/>
                  <a:gd name="T48" fmla="*/ 28 w 82"/>
                  <a:gd name="T49" fmla="*/ 0 h 25"/>
                  <a:gd name="T50" fmla="*/ 43 w 82"/>
                  <a:gd name="T51" fmla="*/ 2 h 25"/>
                  <a:gd name="T52" fmla="*/ 43 w 82"/>
                  <a:gd name="T53" fmla="*/ 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2" h="25">
                    <a:moveTo>
                      <a:pt x="43" y="2"/>
                    </a:moveTo>
                    <a:lnTo>
                      <a:pt x="43" y="2"/>
                    </a:lnTo>
                    <a:lnTo>
                      <a:pt x="56" y="0"/>
                    </a:lnTo>
                    <a:lnTo>
                      <a:pt x="69" y="2"/>
                    </a:lnTo>
                    <a:lnTo>
                      <a:pt x="69" y="2"/>
                    </a:lnTo>
                    <a:lnTo>
                      <a:pt x="73" y="4"/>
                    </a:lnTo>
                    <a:lnTo>
                      <a:pt x="77" y="8"/>
                    </a:lnTo>
                    <a:lnTo>
                      <a:pt x="82" y="13"/>
                    </a:lnTo>
                    <a:lnTo>
                      <a:pt x="82" y="13"/>
                    </a:lnTo>
                    <a:lnTo>
                      <a:pt x="77" y="21"/>
                    </a:lnTo>
                    <a:lnTo>
                      <a:pt x="75" y="23"/>
                    </a:lnTo>
                    <a:lnTo>
                      <a:pt x="71" y="25"/>
                    </a:lnTo>
                    <a:lnTo>
                      <a:pt x="71" y="25"/>
                    </a:lnTo>
                    <a:lnTo>
                      <a:pt x="41" y="25"/>
                    </a:lnTo>
                    <a:lnTo>
                      <a:pt x="13" y="25"/>
                    </a:lnTo>
                    <a:lnTo>
                      <a:pt x="13" y="25"/>
                    </a:lnTo>
                    <a:lnTo>
                      <a:pt x="9" y="23"/>
                    </a:lnTo>
                    <a:lnTo>
                      <a:pt x="5" y="21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7" y="8"/>
                    </a:lnTo>
                    <a:lnTo>
                      <a:pt x="9" y="4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28" y="0"/>
                    </a:lnTo>
                    <a:lnTo>
                      <a:pt x="43" y="2"/>
                    </a:lnTo>
                    <a:lnTo>
                      <a:pt x="43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6" name="Freeform 334"/>
              <p:cNvSpPr>
                <a:spLocks/>
              </p:cNvSpPr>
              <p:nvPr/>
            </p:nvSpPr>
            <p:spPr bwMode="auto">
              <a:xfrm>
                <a:off x="10594975" y="5383213"/>
                <a:ext cx="47625" cy="22225"/>
              </a:xfrm>
              <a:custGeom>
                <a:avLst/>
                <a:gdLst>
                  <a:gd name="T0" fmla="*/ 30 w 60"/>
                  <a:gd name="T1" fmla="*/ 0 h 28"/>
                  <a:gd name="T2" fmla="*/ 30 w 60"/>
                  <a:gd name="T3" fmla="*/ 0 h 28"/>
                  <a:gd name="T4" fmla="*/ 37 w 60"/>
                  <a:gd name="T5" fmla="*/ 0 h 28"/>
                  <a:gd name="T6" fmla="*/ 45 w 60"/>
                  <a:gd name="T7" fmla="*/ 2 h 28"/>
                  <a:gd name="T8" fmla="*/ 45 w 60"/>
                  <a:gd name="T9" fmla="*/ 2 h 28"/>
                  <a:gd name="T10" fmla="*/ 52 w 60"/>
                  <a:gd name="T11" fmla="*/ 8 h 28"/>
                  <a:gd name="T12" fmla="*/ 60 w 60"/>
                  <a:gd name="T13" fmla="*/ 13 h 28"/>
                  <a:gd name="T14" fmla="*/ 60 w 60"/>
                  <a:gd name="T15" fmla="*/ 13 h 28"/>
                  <a:gd name="T16" fmla="*/ 52 w 60"/>
                  <a:gd name="T17" fmla="*/ 21 h 28"/>
                  <a:gd name="T18" fmla="*/ 48 w 60"/>
                  <a:gd name="T19" fmla="*/ 24 h 28"/>
                  <a:gd name="T20" fmla="*/ 43 w 60"/>
                  <a:gd name="T21" fmla="*/ 26 h 28"/>
                  <a:gd name="T22" fmla="*/ 43 w 60"/>
                  <a:gd name="T23" fmla="*/ 26 h 28"/>
                  <a:gd name="T24" fmla="*/ 30 w 60"/>
                  <a:gd name="T25" fmla="*/ 28 h 28"/>
                  <a:gd name="T26" fmla="*/ 17 w 60"/>
                  <a:gd name="T27" fmla="*/ 26 h 28"/>
                  <a:gd name="T28" fmla="*/ 17 w 60"/>
                  <a:gd name="T29" fmla="*/ 26 h 28"/>
                  <a:gd name="T30" fmla="*/ 13 w 60"/>
                  <a:gd name="T31" fmla="*/ 24 h 28"/>
                  <a:gd name="T32" fmla="*/ 7 w 60"/>
                  <a:gd name="T33" fmla="*/ 21 h 28"/>
                  <a:gd name="T34" fmla="*/ 0 w 60"/>
                  <a:gd name="T35" fmla="*/ 15 h 28"/>
                  <a:gd name="T36" fmla="*/ 0 w 60"/>
                  <a:gd name="T37" fmla="*/ 15 h 28"/>
                  <a:gd name="T38" fmla="*/ 9 w 60"/>
                  <a:gd name="T39" fmla="*/ 8 h 28"/>
                  <a:gd name="T40" fmla="*/ 17 w 60"/>
                  <a:gd name="T41" fmla="*/ 0 h 28"/>
                  <a:gd name="T42" fmla="*/ 17 w 60"/>
                  <a:gd name="T43" fmla="*/ 0 h 28"/>
                  <a:gd name="T44" fmla="*/ 24 w 60"/>
                  <a:gd name="T45" fmla="*/ 0 h 28"/>
                  <a:gd name="T46" fmla="*/ 30 w 60"/>
                  <a:gd name="T47" fmla="*/ 0 h 28"/>
                  <a:gd name="T48" fmla="*/ 30 w 60"/>
                  <a:gd name="T4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0" h="28">
                    <a:moveTo>
                      <a:pt x="30" y="0"/>
                    </a:moveTo>
                    <a:lnTo>
                      <a:pt x="30" y="0"/>
                    </a:lnTo>
                    <a:lnTo>
                      <a:pt x="37" y="0"/>
                    </a:lnTo>
                    <a:lnTo>
                      <a:pt x="45" y="2"/>
                    </a:lnTo>
                    <a:lnTo>
                      <a:pt x="45" y="2"/>
                    </a:lnTo>
                    <a:lnTo>
                      <a:pt x="52" y="8"/>
                    </a:lnTo>
                    <a:lnTo>
                      <a:pt x="60" y="13"/>
                    </a:lnTo>
                    <a:lnTo>
                      <a:pt x="60" y="13"/>
                    </a:lnTo>
                    <a:lnTo>
                      <a:pt x="52" y="21"/>
                    </a:lnTo>
                    <a:lnTo>
                      <a:pt x="48" y="24"/>
                    </a:lnTo>
                    <a:lnTo>
                      <a:pt x="43" y="26"/>
                    </a:lnTo>
                    <a:lnTo>
                      <a:pt x="43" y="26"/>
                    </a:lnTo>
                    <a:lnTo>
                      <a:pt x="30" y="28"/>
                    </a:lnTo>
                    <a:lnTo>
                      <a:pt x="17" y="26"/>
                    </a:lnTo>
                    <a:lnTo>
                      <a:pt x="17" y="26"/>
                    </a:lnTo>
                    <a:lnTo>
                      <a:pt x="13" y="24"/>
                    </a:lnTo>
                    <a:lnTo>
                      <a:pt x="7" y="21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9" y="8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24" y="0"/>
                    </a:lnTo>
                    <a:lnTo>
                      <a:pt x="30" y="0"/>
                    </a:lnTo>
                    <a:lnTo>
                      <a:pt x="3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7" name="Freeform 335"/>
              <p:cNvSpPr>
                <a:spLocks/>
              </p:cNvSpPr>
              <p:nvPr/>
            </p:nvSpPr>
            <p:spPr bwMode="auto">
              <a:xfrm>
                <a:off x="10836275" y="5383213"/>
                <a:ext cx="47625" cy="22225"/>
              </a:xfrm>
              <a:custGeom>
                <a:avLst/>
                <a:gdLst>
                  <a:gd name="T0" fmla="*/ 30 w 60"/>
                  <a:gd name="T1" fmla="*/ 0 h 28"/>
                  <a:gd name="T2" fmla="*/ 30 w 60"/>
                  <a:gd name="T3" fmla="*/ 0 h 28"/>
                  <a:gd name="T4" fmla="*/ 34 w 60"/>
                  <a:gd name="T5" fmla="*/ 0 h 28"/>
                  <a:gd name="T6" fmla="*/ 39 w 60"/>
                  <a:gd name="T7" fmla="*/ 0 h 28"/>
                  <a:gd name="T8" fmla="*/ 39 w 60"/>
                  <a:gd name="T9" fmla="*/ 0 h 28"/>
                  <a:gd name="T10" fmla="*/ 60 w 60"/>
                  <a:gd name="T11" fmla="*/ 15 h 28"/>
                  <a:gd name="T12" fmla="*/ 60 w 60"/>
                  <a:gd name="T13" fmla="*/ 15 h 28"/>
                  <a:gd name="T14" fmla="*/ 51 w 60"/>
                  <a:gd name="T15" fmla="*/ 21 h 28"/>
                  <a:gd name="T16" fmla="*/ 39 w 60"/>
                  <a:gd name="T17" fmla="*/ 26 h 28"/>
                  <a:gd name="T18" fmla="*/ 39 w 60"/>
                  <a:gd name="T19" fmla="*/ 26 h 28"/>
                  <a:gd name="T20" fmla="*/ 28 w 60"/>
                  <a:gd name="T21" fmla="*/ 28 h 28"/>
                  <a:gd name="T22" fmla="*/ 17 w 60"/>
                  <a:gd name="T23" fmla="*/ 26 h 28"/>
                  <a:gd name="T24" fmla="*/ 17 w 60"/>
                  <a:gd name="T25" fmla="*/ 26 h 28"/>
                  <a:gd name="T26" fmla="*/ 13 w 60"/>
                  <a:gd name="T27" fmla="*/ 24 h 28"/>
                  <a:gd name="T28" fmla="*/ 7 w 60"/>
                  <a:gd name="T29" fmla="*/ 21 h 28"/>
                  <a:gd name="T30" fmla="*/ 0 w 60"/>
                  <a:gd name="T31" fmla="*/ 15 h 28"/>
                  <a:gd name="T32" fmla="*/ 0 w 60"/>
                  <a:gd name="T33" fmla="*/ 15 h 28"/>
                  <a:gd name="T34" fmla="*/ 9 w 60"/>
                  <a:gd name="T35" fmla="*/ 8 h 28"/>
                  <a:gd name="T36" fmla="*/ 19 w 60"/>
                  <a:gd name="T37" fmla="*/ 0 h 28"/>
                  <a:gd name="T38" fmla="*/ 19 w 60"/>
                  <a:gd name="T39" fmla="*/ 0 h 28"/>
                  <a:gd name="T40" fmla="*/ 24 w 60"/>
                  <a:gd name="T41" fmla="*/ 0 h 28"/>
                  <a:gd name="T42" fmla="*/ 30 w 60"/>
                  <a:gd name="T43" fmla="*/ 0 h 28"/>
                  <a:gd name="T44" fmla="*/ 30 w 60"/>
                  <a:gd name="T45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0" h="28">
                    <a:moveTo>
                      <a:pt x="30" y="0"/>
                    </a:moveTo>
                    <a:lnTo>
                      <a:pt x="30" y="0"/>
                    </a:lnTo>
                    <a:lnTo>
                      <a:pt x="34" y="0"/>
                    </a:lnTo>
                    <a:lnTo>
                      <a:pt x="39" y="0"/>
                    </a:lnTo>
                    <a:lnTo>
                      <a:pt x="39" y="0"/>
                    </a:lnTo>
                    <a:lnTo>
                      <a:pt x="60" y="15"/>
                    </a:lnTo>
                    <a:lnTo>
                      <a:pt x="60" y="15"/>
                    </a:lnTo>
                    <a:lnTo>
                      <a:pt x="51" y="21"/>
                    </a:lnTo>
                    <a:lnTo>
                      <a:pt x="39" y="26"/>
                    </a:lnTo>
                    <a:lnTo>
                      <a:pt x="39" y="26"/>
                    </a:lnTo>
                    <a:lnTo>
                      <a:pt x="28" y="28"/>
                    </a:lnTo>
                    <a:lnTo>
                      <a:pt x="17" y="26"/>
                    </a:lnTo>
                    <a:lnTo>
                      <a:pt x="17" y="26"/>
                    </a:lnTo>
                    <a:lnTo>
                      <a:pt x="13" y="24"/>
                    </a:lnTo>
                    <a:lnTo>
                      <a:pt x="7" y="21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9" y="8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24" y="0"/>
                    </a:lnTo>
                    <a:lnTo>
                      <a:pt x="30" y="0"/>
                    </a:lnTo>
                    <a:lnTo>
                      <a:pt x="3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8" name="Freeform 336"/>
              <p:cNvSpPr>
                <a:spLocks/>
              </p:cNvSpPr>
              <p:nvPr/>
            </p:nvSpPr>
            <p:spPr bwMode="auto">
              <a:xfrm>
                <a:off x="10701338" y="5481638"/>
                <a:ext cx="28575" cy="23813"/>
              </a:xfrm>
              <a:custGeom>
                <a:avLst/>
                <a:gdLst>
                  <a:gd name="T0" fmla="*/ 17 w 35"/>
                  <a:gd name="T1" fmla="*/ 30 h 30"/>
                  <a:gd name="T2" fmla="*/ 17 w 35"/>
                  <a:gd name="T3" fmla="*/ 30 h 30"/>
                  <a:gd name="T4" fmla="*/ 0 w 35"/>
                  <a:gd name="T5" fmla="*/ 11 h 30"/>
                  <a:gd name="T6" fmla="*/ 0 w 35"/>
                  <a:gd name="T7" fmla="*/ 11 h 30"/>
                  <a:gd name="T8" fmla="*/ 9 w 35"/>
                  <a:gd name="T9" fmla="*/ 3 h 30"/>
                  <a:gd name="T10" fmla="*/ 13 w 35"/>
                  <a:gd name="T11" fmla="*/ 0 h 30"/>
                  <a:gd name="T12" fmla="*/ 17 w 35"/>
                  <a:gd name="T13" fmla="*/ 0 h 30"/>
                  <a:gd name="T14" fmla="*/ 17 w 35"/>
                  <a:gd name="T15" fmla="*/ 0 h 30"/>
                  <a:gd name="T16" fmla="*/ 22 w 35"/>
                  <a:gd name="T17" fmla="*/ 0 h 30"/>
                  <a:gd name="T18" fmla="*/ 26 w 35"/>
                  <a:gd name="T19" fmla="*/ 3 h 30"/>
                  <a:gd name="T20" fmla="*/ 35 w 35"/>
                  <a:gd name="T21" fmla="*/ 11 h 30"/>
                  <a:gd name="T22" fmla="*/ 35 w 35"/>
                  <a:gd name="T23" fmla="*/ 11 h 30"/>
                  <a:gd name="T24" fmla="*/ 17 w 35"/>
                  <a:gd name="T25" fmla="*/ 30 h 30"/>
                  <a:gd name="T26" fmla="*/ 17 w 35"/>
                  <a:gd name="T27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30">
                    <a:moveTo>
                      <a:pt x="17" y="30"/>
                    </a:moveTo>
                    <a:lnTo>
                      <a:pt x="17" y="30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9" y="3"/>
                    </a:lnTo>
                    <a:lnTo>
                      <a:pt x="13" y="0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22" y="0"/>
                    </a:lnTo>
                    <a:lnTo>
                      <a:pt x="26" y="3"/>
                    </a:lnTo>
                    <a:lnTo>
                      <a:pt x="35" y="11"/>
                    </a:lnTo>
                    <a:lnTo>
                      <a:pt x="35" y="11"/>
                    </a:lnTo>
                    <a:lnTo>
                      <a:pt x="17" y="30"/>
                    </a:lnTo>
                    <a:lnTo>
                      <a:pt x="17" y="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</p:grpSp>
      </p:grpSp>
      <p:grpSp>
        <p:nvGrpSpPr>
          <p:cNvPr id="22" name="Группа 21"/>
          <p:cNvGrpSpPr/>
          <p:nvPr/>
        </p:nvGrpSpPr>
        <p:grpSpPr>
          <a:xfrm>
            <a:off x="0" y="1161762"/>
            <a:ext cx="12192000" cy="1662413"/>
            <a:chOff x="0" y="2793296"/>
            <a:chExt cx="12192000" cy="1662413"/>
          </a:xfrm>
        </p:grpSpPr>
        <p:grpSp>
          <p:nvGrpSpPr>
            <p:cNvPr id="23" name="Группа 22"/>
            <p:cNvGrpSpPr/>
            <p:nvPr/>
          </p:nvGrpSpPr>
          <p:grpSpPr>
            <a:xfrm>
              <a:off x="0" y="2793296"/>
              <a:ext cx="12192000" cy="1662413"/>
              <a:chOff x="0" y="3044058"/>
              <a:chExt cx="12192000" cy="1662413"/>
            </a:xfrm>
          </p:grpSpPr>
          <p:sp>
            <p:nvSpPr>
              <p:cNvPr id="37" name="Прямоугольник: скругленные верхние углы 43">
                <a:extLst>
                  <a:ext uri="{FF2B5EF4-FFF2-40B4-BE49-F238E27FC236}">
                    <a16:creationId xmlns:a16="http://schemas.microsoft.com/office/drawing/2014/main" xmlns="" id="{CBA0A588-0084-42D8-AEB0-ED9F3FFFF209}"/>
                  </a:ext>
                </a:extLst>
              </p:cNvPr>
              <p:cNvSpPr/>
              <p:nvPr/>
            </p:nvSpPr>
            <p:spPr>
              <a:xfrm rot="5400000">
                <a:off x="5602538" y="-2295368"/>
                <a:ext cx="986924" cy="12192000"/>
              </a:xfrm>
              <a:prstGeom prst="round2SameRect">
                <a:avLst>
                  <a:gd name="adj1" fmla="val 4584"/>
                  <a:gd name="adj2" fmla="val 0"/>
                </a:avLst>
              </a:prstGeom>
              <a:gradFill>
                <a:gsLst>
                  <a:gs pos="52000">
                    <a:schemeClr val="tx2"/>
                  </a:gs>
                  <a:gs pos="0">
                    <a:srgbClr val="F45967"/>
                  </a:gs>
                  <a:gs pos="100000">
                    <a:schemeClr val="accent1"/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8" name="Скругленный прямоугольник 37"/>
              <p:cNvSpPr/>
              <p:nvPr/>
            </p:nvSpPr>
            <p:spPr>
              <a:xfrm>
                <a:off x="349939" y="3044058"/>
                <a:ext cx="1783661" cy="1662413"/>
              </a:xfrm>
              <a:prstGeom prst="roundRect">
                <a:avLst>
                  <a:gd name="adj" fmla="val 4279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1651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9" name="TextBox 38"/>
              <p:cNvSpPr txBox="1"/>
              <p:nvPr/>
            </p:nvSpPr>
            <p:spPr>
              <a:xfrm>
                <a:off x="2421749" y="3615966"/>
                <a:ext cx="84454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b="1" dirty="0">
                    <a:solidFill>
                      <a:schemeClr val="bg1"/>
                    </a:solidFill>
                  </a:rPr>
                  <a:t>ПП РФ №783 от 04.07.2018 «О списании начисленных неустоек …»</a:t>
                </a:r>
              </a:p>
            </p:txBody>
          </p:sp>
        </p:grpSp>
        <p:grpSp>
          <p:nvGrpSpPr>
            <p:cNvPr id="24" name="Группа 23"/>
            <p:cNvGrpSpPr/>
            <p:nvPr/>
          </p:nvGrpSpPr>
          <p:grpSpPr>
            <a:xfrm>
              <a:off x="806544" y="3077512"/>
              <a:ext cx="870449" cy="1093979"/>
              <a:chOff x="10537825" y="5078413"/>
              <a:chExt cx="460375" cy="573088"/>
            </a:xfrm>
            <a:solidFill>
              <a:schemeClr val="tx2"/>
            </a:solidFill>
          </p:grpSpPr>
          <p:sp>
            <p:nvSpPr>
              <p:cNvPr id="25" name="Freeform 325"/>
              <p:cNvSpPr>
                <a:spLocks noEditPoints="1"/>
              </p:cNvSpPr>
              <p:nvPr/>
            </p:nvSpPr>
            <p:spPr bwMode="auto">
              <a:xfrm>
                <a:off x="10537825" y="5078413"/>
                <a:ext cx="460375" cy="573088"/>
              </a:xfrm>
              <a:custGeom>
                <a:avLst/>
                <a:gdLst>
                  <a:gd name="T0" fmla="*/ 54 w 580"/>
                  <a:gd name="T1" fmla="*/ 72 h 723"/>
                  <a:gd name="T2" fmla="*/ 118 w 580"/>
                  <a:gd name="T3" fmla="*/ 10 h 723"/>
                  <a:gd name="T4" fmla="*/ 151 w 580"/>
                  <a:gd name="T5" fmla="*/ 0 h 723"/>
                  <a:gd name="T6" fmla="*/ 456 w 580"/>
                  <a:gd name="T7" fmla="*/ 0 h 723"/>
                  <a:gd name="T8" fmla="*/ 490 w 580"/>
                  <a:gd name="T9" fmla="*/ 6 h 723"/>
                  <a:gd name="T10" fmla="*/ 505 w 580"/>
                  <a:gd name="T11" fmla="*/ 27 h 723"/>
                  <a:gd name="T12" fmla="*/ 509 w 580"/>
                  <a:gd name="T13" fmla="*/ 51 h 723"/>
                  <a:gd name="T14" fmla="*/ 543 w 580"/>
                  <a:gd name="T15" fmla="*/ 73 h 723"/>
                  <a:gd name="T16" fmla="*/ 558 w 580"/>
                  <a:gd name="T17" fmla="*/ 75 h 723"/>
                  <a:gd name="T18" fmla="*/ 573 w 580"/>
                  <a:gd name="T19" fmla="*/ 87 h 723"/>
                  <a:gd name="T20" fmla="*/ 578 w 580"/>
                  <a:gd name="T21" fmla="*/ 105 h 723"/>
                  <a:gd name="T22" fmla="*/ 580 w 580"/>
                  <a:gd name="T23" fmla="*/ 128 h 723"/>
                  <a:gd name="T24" fmla="*/ 580 w 580"/>
                  <a:gd name="T25" fmla="*/ 680 h 723"/>
                  <a:gd name="T26" fmla="*/ 571 w 580"/>
                  <a:gd name="T27" fmla="*/ 710 h 723"/>
                  <a:gd name="T28" fmla="*/ 541 w 580"/>
                  <a:gd name="T29" fmla="*/ 723 h 723"/>
                  <a:gd name="T30" fmla="*/ 325 w 580"/>
                  <a:gd name="T31" fmla="*/ 723 h 723"/>
                  <a:gd name="T32" fmla="*/ 112 w 580"/>
                  <a:gd name="T33" fmla="*/ 723 h 723"/>
                  <a:gd name="T34" fmla="*/ 84 w 580"/>
                  <a:gd name="T35" fmla="*/ 712 h 723"/>
                  <a:gd name="T36" fmla="*/ 73 w 580"/>
                  <a:gd name="T37" fmla="*/ 685 h 723"/>
                  <a:gd name="T38" fmla="*/ 73 w 580"/>
                  <a:gd name="T39" fmla="*/ 663 h 723"/>
                  <a:gd name="T40" fmla="*/ 52 w 580"/>
                  <a:gd name="T41" fmla="*/ 650 h 723"/>
                  <a:gd name="T42" fmla="*/ 15 w 580"/>
                  <a:gd name="T43" fmla="*/ 644 h 723"/>
                  <a:gd name="T44" fmla="*/ 0 w 580"/>
                  <a:gd name="T45" fmla="*/ 627 h 723"/>
                  <a:gd name="T46" fmla="*/ 24 w 580"/>
                  <a:gd name="T47" fmla="*/ 146 h 723"/>
                  <a:gd name="T48" fmla="*/ 22 w 580"/>
                  <a:gd name="T49" fmla="*/ 161 h 723"/>
                  <a:gd name="T50" fmla="*/ 24 w 580"/>
                  <a:gd name="T51" fmla="*/ 614 h 723"/>
                  <a:gd name="T52" fmla="*/ 34 w 580"/>
                  <a:gd name="T53" fmla="*/ 624 h 723"/>
                  <a:gd name="T54" fmla="*/ 50 w 580"/>
                  <a:gd name="T55" fmla="*/ 627 h 723"/>
                  <a:gd name="T56" fmla="*/ 455 w 580"/>
                  <a:gd name="T57" fmla="*/ 627 h 723"/>
                  <a:gd name="T58" fmla="*/ 477 w 580"/>
                  <a:gd name="T59" fmla="*/ 622 h 723"/>
                  <a:gd name="T60" fmla="*/ 483 w 580"/>
                  <a:gd name="T61" fmla="*/ 599 h 723"/>
                  <a:gd name="T62" fmla="*/ 483 w 580"/>
                  <a:gd name="T63" fmla="*/ 51 h 723"/>
                  <a:gd name="T64" fmla="*/ 479 w 580"/>
                  <a:gd name="T65" fmla="*/ 32 h 723"/>
                  <a:gd name="T66" fmla="*/ 466 w 580"/>
                  <a:gd name="T67" fmla="*/ 25 h 723"/>
                  <a:gd name="T68" fmla="*/ 168 w 580"/>
                  <a:gd name="T69" fmla="*/ 25 h 723"/>
                  <a:gd name="T70" fmla="*/ 146 w 580"/>
                  <a:gd name="T71" fmla="*/ 25 h 723"/>
                  <a:gd name="T72" fmla="*/ 146 w 580"/>
                  <a:gd name="T73" fmla="*/ 111 h 723"/>
                  <a:gd name="T74" fmla="*/ 135 w 580"/>
                  <a:gd name="T75" fmla="*/ 135 h 723"/>
                  <a:gd name="T76" fmla="*/ 110 w 580"/>
                  <a:gd name="T77" fmla="*/ 146 h 723"/>
                  <a:gd name="T78" fmla="*/ 24 w 580"/>
                  <a:gd name="T79" fmla="*/ 146 h 723"/>
                  <a:gd name="T80" fmla="*/ 509 w 580"/>
                  <a:gd name="T81" fmla="*/ 98 h 723"/>
                  <a:gd name="T82" fmla="*/ 509 w 580"/>
                  <a:gd name="T83" fmla="*/ 599 h 723"/>
                  <a:gd name="T84" fmla="*/ 505 w 580"/>
                  <a:gd name="T85" fmla="*/ 624 h 723"/>
                  <a:gd name="T86" fmla="*/ 492 w 580"/>
                  <a:gd name="T87" fmla="*/ 644 h 723"/>
                  <a:gd name="T88" fmla="*/ 458 w 580"/>
                  <a:gd name="T89" fmla="*/ 650 h 723"/>
                  <a:gd name="T90" fmla="*/ 121 w 580"/>
                  <a:gd name="T91" fmla="*/ 650 h 723"/>
                  <a:gd name="T92" fmla="*/ 95 w 580"/>
                  <a:gd name="T93" fmla="*/ 678 h 723"/>
                  <a:gd name="T94" fmla="*/ 105 w 580"/>
                  <a:gd name="T95" fmla="*/ 697 h 723"/>
                  <a:gd name="T96" fmla="*/ 140 w 580"/>
                  <a:gd name="T97" fmla="*/ 700 h 723"/>
                  <a:gd name="T98" fmla="*/ 541 w 580"/>
                  <a:gd name="T99" fmla="*/ 699 h 723"/>
                  <a:gd name="T100" fmla="*/ 552 w 580"/>
                  <a:gd name="T101" fmla="*/ 691 h 723"/>
                  <a:gd name="T102" fmla="*/ 556 w 580"/>
                  <a:gd name="T103" fmla="*/ 672 h 723"/>
                  <a:gd name="T104" fmla="*/ 554 w 580"/>
                  <a:gd name="T105" fmla="*/ 113 h 723"/>
                  <a:gd name="T106" fmla="*/ 543 w 580"/>
                  <a:gd name="T107" fmla="*/ 98 h 723"/>
                  <a:gd name="T108" fmla="*/ 509 w 580"/>
                  <a:gd name="T109" fmla="*/ 98 h 723"/>
                  <a:gd name="T110" fmla="*/ 77 w 580"/>
                  <a:gd name="T111" fmla="*/ 120 h 723"/>
                  <a:gd name="T112" fmla="*/ 110 w 580"/>
                  <a:gd name="T113" fmla="*/ 118 h 723"/>
                  <a:gd name="T114" fmla="*/ 118 w 580"/>
                  <a:gd name="T115" fmla="*/ 109 h 723"/>
                  <a:gd name="T116" fmla="*/ 120 w 580"/>
                  <a:gd name="T117" fmla="*/ 47 h 723"/>
                  <a:gd name="T118" fmla="*/ 45 w 580"/>
                  <a:gd name="T119" fmla="*/ 120 h 7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580" h="723">
                    <a:moveTo>
                      <a:pt x="0" y="124"/>
                    </a:moveTo>
                    <a:lnTo>
                      <a:pt x="0" y="124"/>
                    </a:lnTo>
                    <a:lnTo>
                      <a:pt x="54" y="72"/>
                    </a:lnTo>
                    <a:lnTo>
                      <a:pt x="108" y="17"/>
                    </a:lnTo>
                    <a:lnTo>
                      <a:pt x="108" y="17"/>
                    </a:lnTo>
                    <a:lnTo>
                      <a:pt x="118" y="10"/>
                    </a:lnTo>
                    <a:lnTo>
                      <a:pt x="129" y="4"/>
                    </a:lnTo>
                    <a:lnTo>
                      <a:pt x="138" y="2"/>
                    </a:lnTo>
                    <a:lnTo>
                      <a:pt x="151" y="0"/>
                    </a:lnTo>
                    <a:lnTo>
                      <a:pt x="151" y="0"/>
                    </a:lnTo>
                    <a:lnTo>
                      <a:pt x="456" y="0"/>
                    </a:lnTo>
                    <a:lnTo>
                      <a:pt x="456" y="0"/>
                    </a:lnTo>
                    <a:lnTo>
                      <a:pt x="470" y="2"/>
                    </a:lnTo>
                    <a:lnTo>
                      <a:pt x="481" y="4"/>
                    </a:lnTo>
                    <a:lnTo>
                      <a:pt x="490" y="6"/>
                    </a:lnTo>
                    <a:lnTo>
                      <a:pt x="498" y="12"/>
                    </a:lnTo>
                    <a:lnTo>
                      <a:pt x="501" y="19"/>
                    </a:lnTo>
                    <a:lnTo>
                      <a:pt x="505" y="27"/>
                    </a:lnTo>
                    <a:lnTo>
                      <a:pt x="507" y="38"/>
                    </a:lnTo>
                    <a:lnTo>
                      <a:pt x="509" y="51"/>
                    </a:lnTo>
                    <a:lnTo>
                      <a:pt x="509" y="51"/>
                    </a:lnTo>
                    <a:lnTo>
                      <a:pt x="509" y="73"/>
                    </a:lnTo>
                    <a:lnTo>
                      <a:pt x="509" y="73"/>
                    </a:lnTo>
                    <a:lnTo>
                      <a:pt x="543" y="73"/>
                    </a:lnTo>
                    <a:lnTo>
                      <a:pt x="543" y="73"/>
                    </a:lnTo>
                    <a:lnTo>
                      <a:pt x="550" y="73"/>
                    </a:lnTo>
                    <a:lnTo>
                      <a:pt x="558" y="75"/>
                    </a:lnTo>
                    <a:lnTo>
                      <a:pt x="563" y="79"/>
                    </a:lnTo>
                    <a:lnTo>
                      <a:pt x="567" y="83"/>
                    </a:lnTo>
                    <a:lnTo>
                      <a:pt x="573" y="87"/>
                    </a:lnTo>
                    <a:lnTo>
                      <a:pt x="574" y="92"/>
                    </a:lnTo>
                    <a:lnTo>
                      <a:pt x="578" y="105"/>
                    </a:lnTo>
                    <a:lnTo>
                      <a:pt x="578" y="105"/>
                    </a:lnTo>
                    <a:lnTo>
                      <a:pt x="580" y="116"/>
                    </a:lnTo>
                    <a:lnTo>
                      <a:pt x="580" y="128"/>
                    </a:lnTo>
                    <a:lnTo>
                      <a:pt x="580" y="128"/>
                    </a:lnTo>
                    <a:lnTo>
                      <a:pt x="580" y="667"/>
                    </a:lnTo>
                    <a:lnTo>
                      <a:pt x="580" y="667"/>
                    </a:lnTo>
                    <a:lnTo>
                      <a:pt x="580" y="680"/>
                    </a:lnTo>
                    <a:lnTo>
                      <a:pt x="578" y="691"/>
                    </a:lnTo>
                    <a:lnTo>
                      <a:pt x="574" y="702"/>
                    </a:lnTo>
                    <a:lnTo>
                      <a:pt x="571" y="710"/>
                    </a:lnTo>
                    <a:lnTo>
                      <a:pt x="563" y="715"/>
                    </a:lnTo>
                    <a:lnTo>
                      <a:pt x="554" y="719"/>
                    </a:lnTo>
                    <a:lnTo>
                      <a:pt x="541" y="723"/>
                    </a:lnTo>
                    <a:lnTo>
                      <a:pt x="526" y="723"/>
                    </a:lnTo>
                    <a:lnTo>
                      <a:pt x="526" y="723"/>
                    </a:lnTo>
                    <a:lnTo>
                      <a:pt x="325" y="723"/>
                    </a:lnTo>
                    <a:lnTo>
                      <a:pt x="125" y="723"/>
                    </a:lnTo>
                    <a:lnTo>
                      <a:pt x="125" y="723"/>
                    </a:lnTo>
                    <a:lnTo>
                      <a:pt x="112" y="723"/>
                    </a:lnTo>
                    <a:lnTo>
                      <a:pt x="101" y="721"/>
                    </a:lnTo>
                    <a:lnTo>
                      <a:pt x="92" y="717"/>
                    </a:lnTo>
                    <a:lnTo>
                      <a:pt x="84" y="712"/>
                    </a:lnTo>
                    <a:lnTo>
                      <a:pt x="78" y="704"/>
                    </a:lnTo>
                    <a:lnTo>
                      <a:pt x="75" y="697"/>
                    </a:lnTo>
                    <a:lnTo>
                      <a:pt x="73" y="685"/>
                    </a:lnTo>
                    <a:lnTo>
                      <a:pt x="73" y="672"/>
                    </a:lnTo>
                    <a:lnTo>
                      <a:pt x="73" y="672"/>
                    </a:lnTo>
                    <a:lnTo>
                      <a:pt x="73" y="663"/>
                    </a:lnTo>
                    <a:lnTo>
                      <a:pt x="73" y="650"/>
                    </a:lnTo>
                    <a:lnTo>
                      <a:pt x="73" y="650"/>
                    </a:lnTo>
                    <a:lnTo>
                      <a:pt x="52" y="650"/>
                    </a:lnTo>
                    <a:lnTo>
                      <a:pt x="32" y="650"/>
                    </a:lnTo>
                    <a:lnTo>
                      <a:pt x="22" y="648"/>
                    </a:lnTo>
                    <a:lnTo>
                      <a:pt x="15" y="644"/>
                    </a:lnTo>
                    <a:lnTo>
                      <a:pt x="7" y="637"/>
                    </a:lnTo>
                    <a:lnTo>
                      <a:pt x="0" y="627"/>
                    </a:lnTo>
                    <a:lnTo>
                      <a:pt x="0" y="627"/>
                    </a:lnTo>
                    <a:lnTo>
                      <a:pt x="0" y="124"/>
                    </a:lnTo>
                    <a:lnTo>
                      <a:pt x="0" y="124"/>
                    </a:lnTo>
                    <a:close/>
                    <a:moveTo>
                      <a:pt x="24" y="146"/>
                    </a:moveTo>
                    <a:lnTo>
                      <a:pt x="24" y="146"/>
                    </a:lnTo>
                    <a:lnTo>
                      <a:pt x="22" y="161"/>
                    </a:lnTo>
                    <a:lnTo>
                      <a:pt x="22" y="161"/>
                    </a:lnTo>
                    <a:lnTo>
                      <a:pt x="22" y="601"/>
                    </a:lnTo>
                    <a:lnTo>
                      <a:pt x="22" y="601"/>
                    </a:lnTo>
                    <a:lnTo>
                      <a:pt x="24" y="614"/>
                    </a:lnTo>
                    <a:lnTo>
                      <a:pt x="26" y="618"/>
                    </a:lnTo>
                    <a:lnTo>
                      <a:pt x="30" y="622"/>
                    </a:lnTo>
                    <a:lnTo>
                      <a:pt x="34" y="624"/>
                    </a:lnTo>
                    <a:lnTo>
                      <a:pt x="37" y="626"/>
                    </a:lnTo>
                    <a:lnTo>
                      <a:pt x="50" y="627"/>
                    </a:lnTo>
                    <a:lnTo>
                      <a:pt x="50" y="627"/>
                    </a:lnTo>
                    <a:lnTo>
                      <a:pt x="252" y="627"/>
                    </a:lnTo>
                    <a:lnTo>
                      <a:pt x="455" y="627"/>
                    </a:lnTo>
                    <a:lnTo>
                      <a:pt x="455" y="627"/>
                    </a:lnTo>
                    <a:lnTo>
                      <a:pt x="468" y="626"/>
                    </a:lnTo>
                    <a:lnTo>
                      <a:pt x="473" y="624"/>
                    </a:lnTo>
                    <a:lnTo>
                      <a:pt x="477" y="622"/>
                    </a:lnTo>
                    <a:lnTo>
                      <a:pt x="479" y="618"/>
                    </a:lnTo>
                    <a:lnTo>
                      <a:pt x="481" y="612"/>
                    </a:lnTo>
                    <a:lnTo>
                      <a:pt x="483" y="599"/>
                    </a:lnTo>
                    <a:lnTo>
                      <a:pt x="483" y="599"/>
                    </a:lnTo>
                    <a:lnTo>
                      <a:pt x="481" y="326"/>
                    </a:lnTo>
                    <a:lnTo>
                      <a:pt x="483" y="51"/>
                    </a:lnTo>
                    <a:lnTo>
                      <a:pt x="483" y="51"/>
                    </a:lnTo>
                    <a:lnTo>
                      <a:pt x="481" y="38"/>
                    </a:lnTo>
                    <a:lnTo>
                      <a:pt x="479" y="32"/>
                    </a:lnTo>
                    <a:lnTo>
                      <a:pt x="475" y="29"/>
                    </a:lnTo>
                    <a:lnTo>
                      <a:pt x="471" y="27"/>
                    </a:lnTo>
                    <a:lnTo>
                      <a:pt x="466" y="25"/>
                    </a:lnTo>
                    <a:lnTo>
                      <a:pt x="453" y="23"/>
                    </a:lnTo>
                    <a:lnTo>
                      <a:pt x="453" y="23"/>
                    </a:lnTo>
                    <a:lnTo>
                      <a:pt x="168" y="25"/>
                    </a:lnTo>
                    <a:lnTo>
                      <a:pt x="168" y="25"/>
                    </a:lnTo>
                    <a:lnTo>
                      <a:pt x="146" y="25"/>
                    </a:lnTo>
                    <a:lnTo>
                      <a:pt x="146" y="25"/>
                    </a:lnTo>
                    <a:lnTo>
                      <a:pt x="146" y="102"/>
                    </a:lnTo>
                    <a:lnTo>
                      <a:pt x="146" y="102"/>
                    </a:lnTo>
                    <a:lnTo>
                      <a:pt x="146" y="111"/>
                    </a:lnTo>
                    <a:lnTo>
                      <a:pt x="142" y="120"/>
                    </a:lnTo>
                    <a:lnTo>
                      <a:pt x="140" y="128"/>
                    </a:lnTo>
                    <a:lnTo>
                      <a:pt x="135" y="135"/>
                    </a:lnTo>
                    <a:lnTo>
                      <a:pt x="127" y="141"/>
                    </a:lnTo>
                    <a:lnTo>
                      <a:pt x="120" y="143"/>
                    </a:lnTo>
                    <a:lnTo>
                      <a:pt x="110" y="146"/>
                    </a:lnTo>
                    <a:lnTo>
                      <a:pt x="99" y="146"/>
                    </a:lnTo>
                    <a:lnTo>
                      <a:pt x="99" y="146"/>
                    </a:lnTo>
                    <a:lnTo>
                      <a:pt x="24" y="146"/>
                    </a:lnTo>
                    <a:lnTo>
                      <a:pt x="24" y="146"/>
                    </a:lnTo>
                    <a:close/>
                    <a:moveTo>
                      <a:pt x="509" y="98"/>
                    </a:moveTo>
                    <a:lnTo>
                      <a:pt x="509" y="98"/>
                    </a:lnTo>
                    <a:lnTo>
                      <a:pt x="509" y="124"/>
                    </a:lnTo>
                    <a:lnTo>
                      <a:pt x="509" y="124"/>
                    </a:lnTo>
                    <a:lnTo>
                      <a:pt x="509" y="599"/>
                    </a:lnTo>
                    <a:lnTo>
                      <a:pt x="509" y="599"/>
                    </a:lnTo>
                    <a:lnTo>
                      <a:pt x="507" y="612"/>
                    </a:lnTo>
                    <a:lnTo>
                      <a:pt x="505" y="624"/>
                    </a:lnTo>
                    <a:lnTo>
                      <a:pt x="503" y="633"/>
                    </a:lnTo>
                    <a:lnTo>
                      <a:pt x="498" y="639"/>
                    </a:lnTo>
                    <a:lnTo>
                      <a:pt x="492" y="644"/>
                    </a:lnTo>
                    <a:lnTo>
                      <a:pt x="483" y="648"/>
                    </a:lnTo>
                    <a:lnTo>
                      <a:pt x="471" y="650"/>
                    </a:lnTo>
                    <a:lnTo>
                      <a:pt x="458" y="650"/>
                    </a:lnTo>
                    <a:lnTo>
                      <a:pt x="458" y="650"/>
                    </a:lnTo>
                    <a:lnTo>
                      <a:pt x="121" y="650"/>
                    </a:lnTo>
                    <a:lnTo>
                      <a:pt x="121" y="650"/>
                    </a:lnTo>
                    <a:lnTo>
                      <a:pt x="97" y="650"/>
                    </a:lnTo>
                    <a:lnTo>
                      <a:pt x="97" y="650"/>
                    </a:lnTo>
                    <a:lnTo>
                      <a:pt x="95" y="678"/>
                    </a:lnTo>
                    <a:lnTo>
                      <a:pt x="97" y="687"/>
                    </a:lnTo>
                    <a:lnTo>
                      <a:pt x="99" y="693"/>
                    </a:lnTo>
                    <a:lnTo>
                      <a:pt x="105" y="697"/>
                    </a:lnTo>
                    <a:lnTo>
                      <a:pt x="114" y="699"/>
                    </a:lnTo>
                    <a:lnTo>
                      <a:pt x="140" y="700"/>
                    </a:lnTo>
                    <a:lnTo>
                      <a:pt x="140" y="700"/>
                    </a:lnTo>
                    <a:lnTo>
                      <a:pt x="528" y="700"/>
                    </a:lnTo>
                    <a:lnTo>
                      <a:pt x="528" y="700"/>
                    </a:lnTo>
                    <a:lnTo>
                      <a:pt x="541" y="699"/>
                    </a:lnTo>
                    <a:lnTo>
                      <a:pt x="544" y="697"/>
                    </a:lnTo>
                    <a:lnTo>
                      <a:pt x="548" y="695"/>
                    </a:lnTo>
                    <a:lnTo>
                      <a:pt x="552" y="691"/>
                    </a:lnTo>
                    <a:lnTo>
                      <a:pt x="554" y="685"/>
                    </a:lnTo>
                    <a:lnTo>
                      <a:pt x="556" y="672"/>
                    </a:lnTo>
                    <a:lnTo>
                      <a:pt x="556" y="672"/>
                    </a:lnTo>
                    <a:lnTo>
                      <a:pt x="556" y="137"/>
                    </a:lnTo>
                    <a:lnTo>
                      <a:pt x="556" y="137"/>
                    </a:lnTo>
                    <a:lnTo>
                      <a:pt x="554" y="113"/>
                    </a:lnTo>
                    <a:lnTo>
                      <a:pt x="552" y="105"/>
                    </a:lnTo>
                    <a:lnTo>
                      <a:pt x="548" y="100"/>
                    </a:lnTo>
                    <a:lnTo>
                      <a:pt x="543" y="98"/>
                    </a:lnTo>
                    <a:lnTo>
                      <a:pt x="535" y="96"/>
                    </a:lnTo>
                    <a:lnTo>
                      <a:pt x="509" y="98"/>
                    </a:lnTo>
                    <a:lnTo>
                      <a:pt x="509" y="98"/>
                    </a:lnTo>
                    <a:close/>
                    <a:moveTo>
                      <a:pt x="45" y="120"/>
                    </a:moveTo>
                    <a:lnTo>
                      <a:pt x="45" y="120"/>
                    </a:lnTo>
                    <a:lnTo>
                      <a:pt x="77" y="120"/>
                    </a:lnTo>
                    <a:lnTo>
                      <a:pt x="107" y="120"/>
                    </a:lnTo>
                    <a:lnTo>
                      <a:pt x="107" y="120"/>
                    </a:lnTo>
                    <a:lnTo>
                      <a:pt x="110" y="118"/>
                    </a:lnTo>
                    <a:lnTo>
                      <a:pt x="114" y="115"/>
                    </a:lnTo>
                    <a:lnTo>
                      <a:pt x="118" y="113"/>
                    </a:lnTo>
                    <a:lnTo>
                      <a:pt x="118" y="109"/>
                    </a:lnTo>
                    <a:lnTo>
                      <a:pt x="118" y="109"/>
                    </a:lnTo>
                    <a:lnTo>
                      <a:pt x="120" y="79"/>
                    </a:lnTo>
                    <a:lnTo>
                      <a:pt x="120" y="47"/>
                    </a:lnTo>
                    <a:lnTo>
                      <a:pt x="120" y="47"/>
                    </a:lnTo>
                    <a:lnTo>
                      <a:pt x="45" y="120"/>
                    </a:lnTo>
                    <a:lnTo>
                      <a:pt x="45" y="1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6" name="Freeform 326"/>
              <p:cNvSpPr>
                <a:spLocks/>
              </p:cNvSpPr>
              <p:nvPr/>
            </p:nvSpPr>
            <p:spPr bwMode="auto">
              <a:xfrm>
                <a:off x="10596563" y="5430838"/>
                <a:ext cx="287338" cy="22225"/>
              </a:xfrm>
              <a:custGeom>
                <a:avLst/>
                <a:gdLst>
                  <a:gd name="T0" fmla="*/ 177 w 361"/>
                  <a:gd name="T1" fmla="*/ 28 h 28"/>
                  <a:gd name="T2" fmla="*/ 177 w 361"/>
                  <a:gd name="T3" fmla="*/ 28 h 28"/>
                  <a:gd name="T4" fmla="*/ 99 w 361"/>
                  <a:gd name="T5" fmla="*/ 28 h 28"/>
                  <a:gd name="T6" fmla="*/ 22 w 361"/>
                  <a:gd name="T7" fmla="*/ 26 h 28"/>
                  <a:gd name="T8" fmla="*/ 22 w 361"/>
                  <a:gd name="T9" fmla="*/ 26 h 28"/>
                  <a:gd name="T10" fmla="*/ 15 w 361"/>
                  <a:gd name="T11" fmla="*/ 26 h 28"/>
                  <a:gd name="T12" fmla="*/ 7 w 361"/>
                  <a:gd name="T13" fmla="*/ 22 h 28"/>
                  <a:gd name="T14" fmla="*/ 2 w 361"/>
                  <a:gd name="T15" fmla="*/ 19 h 28"/>
                  <a:gd name="T16" fmla="*/ 0 w 361"/>
                  <a:gd name="T17" fmla="*/ 15 h 28"/>
                  <a:gd name="T18" fmla="*/ 0 w 361"/>
                  <a:gd name="T19" fmla="*/ 15 h 28"/>
                  <a:gd name="T20" fmla="*/ 0 w 361"/>
                  <a:gd name="T21" fmla="*/ 9 h 28"/>
                  <a:gd name="T22" fmla="*/ 0 w 361"/>
                  <a:gd name="T23" fmla="*/ 6 h 28"/>
                  <a:gd name="T24" fmla="*/ 3 w 361"/>
                  <a:gd name="T25" fmla="*/ 4 h 28"/>
                  <a:gd name="T26" fmla="*/ 5 w 361"/>
                  <a:gd name="T27" fmla="*/ 2 h 28"/>
                  <a:gd name="T28" fmla="*/ 13 w 361"/>
                  <a:gd name="T29" fmla="*/ 0 h 28"/>
                  <a:gd name="T30" fmla="*/ 22 w 361"/>
                  <a:gd name="T31" fmla="*/ 0 h 28"/>
                  <a:gd name="T32" fmla="*/ 22 w 361"/>
                  <a:gd name="T33" fmla="*/ 0 h 28"/>
                  <a:gd name="T34" fmla="*/ 335 w 361"/>
                  <a:gd name="T35" fmla="*/ 2 h 28"/>
                  <a:gd name="T36" fmla="*/ 335 w 361"/>
                  <a:gd name="T37" fmla="*/ 2 h 28"/>
                  <a:gd name="T38" fmla="*/ 340 w 361"/>
                  <a:gd name="T39" fmla="*/ 2 h 28"/>
                  <a:gd name="T40" fmla="*/ 348 w 361"/>
                  <a:gd name="T41" fmla="*/ 6 h 28"/>
                  <a:gd name="T42" fmla="*/ 361 w 361"/>
                  <a:gd name="T43" fmla="*/ 15 h 28"/>
                  <a:gd name="T44" fmla="*/ 361 w 361"/>
                  <a:gd name="T45" fmla="*/ 15 h 28"/>
                  <a:gd name="T46" fmla="*/ 348 w 361"/>
                  <a:gd name="T47" fmla="*/ 22 h 28"/>
                  <a:gd name="T48" fmla="*/ 340 w 361"/>
                  <a:gd name="T49" fmla="*/ 24 h 28"/>
                  <a:gd name="T50" fmla="*/ 335 w 361"/>
                  <a:gd name="T51" fmla="*/ 26 h 28"/>
                  <a:gd name="T52" fmla="*/ 335 w 361"/>
                  <a:gd name="T53" fmla="*/ 26 h 28"/>
                  <a:gd name="T54" fmla="*/ 256 w 361"/>
                  <a:gd name="T55" fmla="*/ 28 h 28"/>
                  <a:gd name="T56" fmla="*/ 177 w 361"/>
                  <a:gd name="T57" fmla="*/ 28 h 28"/>
                  <a:gd name="T58" fmla="*/ 177 w 361"/>
                  <a:gd name="T5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61" h="28">
                    <a:moveTo>
                      <a:pt x="177" y="28"/>
                    </a:moveTo>
                    <a:lnTo>
                      <a:pt x="177" y="28"/>
                    </a:lnTo>
                    <a:lnTo>
                      <a:pt x="99" y="28"/>
                    </a:lnTo>
                    <a:lnTo>
                      <a:pt x="22" y="26"/>
                    </a:lnTo>
                    <a:lnTo>
                      <a:pt x="22" y="26"/>
                    </a:lnTo>
                    <a:lnTo>
                      <a:pt x="15" y="26"/>
                    </a:lnTo>
                    <a:lnTo>
                      <a:pt x="7" y="22"/>
                    </a:lnTo>
                    <a:lnTo>
                      <a:pt x="2" y="19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0" y="9"/>
                    </a:lnTo>
                    <a:lnTo>
                      <a:pt x="0" y="6"/>
                    </a:lnTo>
                    <a:lnTo>
                      <a:pt x="3" y="4"/>
                    </a:lnTo>
                    <a:lnTo>
                      <a:pt x="5" y="2"/>
                    </a:lnTo>
                    <a:lnTo>
                      <a:pt x="13" y="0"/>
                    </a:lnTo>
                    <a:lnTo>
                      <a:pt x="22" y="0"/>
                    </a:lnTo>
                    <a:lnTo>
                      <a:pt x="22" y="0"/>
                    </a:lnTo>
                    <a:lnTo>
                      <a:pt x="335" y="2"/>
                    </a:lnTo>
                    <a:lnTo>
                      <a:pt x="335" y="2"/>
                    </a:lnTo>
                    <a:lnTo>
                      <a:pt x="340" y="2"/>
                    </a:lnTo>
                    <a:lnTo>
                      <a:pt x="348" y="6"/>
                    </a:lnTo>
                    <a:lnTo>
                      <a:pt x="361" y="15"/>
                    </a:lnTo>
                    <a:lnTo>
                      <a:pt x="361" y="15"/>
                    </a:lnTo>
                    <a:lnTo>
                      <a:pt x="348" y="22"/>
                    </a:lnTo>
                    <a:lnTo>
                      <a:pt x="340" y="24"/>
                    </a:lnTo>
                    <a:lnTo>
                      <a:pt x="335" y="26"/>
                    </a:lnTo>
                    <a:lnTo>
                      <a:pt x="335" y="26"/>
                    </a:lnTo>
                    <a:lnTo>
                      <a:pt x="256" y="28"/>
                    </a:lnTo>
                    <a:lnTo>
                      <a:pt x="177" y="28"/>
                    </a:lnTo>
                    <a:lnTo>
                      <a:pt x="177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7" name="Freeform 327"/>
              <p:cNvSpPr>
                <a:spLocks/>
              </p:cNvSpPr>
              <p:nvPr/>
            </p:nvSpPr>
            <p:spPr bwMode="auto">
              <a:xfrm>
                <a:off x="10594975" y="5241925"/>
                <a:ext cx="288925" cy="17463"/>
              </a:xfrm>
              <a:custGeom>
                <a:avLst/>
                <a:gdLst>
                  <a:gd name="T0" fmla="*/ 181 w 363"/>
                  <a:gd name="T1" fmla="*/ 0 h 23"/>
                  <a:gd name="T2" fmla="*/ 181 w 363"/>
                  <a:gd name="T3" fmla="*/ 0 h 23"/>
                  <a:gd name="T4" fmla="*/ 262 w 363"/>
                  <a:gd name="T5" fmla="*/ 0 h 23"/>
                  <a:gd name="T6" fmla="*/ 340 w 363"/>
                  <a:gd name="T7" fmla="*/ 0 h 23"/>
                  <a:gd name="T8" fmla="*/ 340 w 363"/>
                  <a:gd name="T9" fmla="*/ 0 h 23"/>
                  <a:gd name="T10" fmla="*/ 346 w 363"/>
                  <a:gd name="T11" fmla="*/ 2 h 23"/>
                  <a:gd name="T12" fmla="*/ 352 w 363"/>
                  <a:gd name="T13" fmla="*/ 6 h 23"/>
                  <a:gd name="T14" fmla="*/ 363 w 363"/>
                  <a:gd name="T15" fmla="*/ 12 h 23"/>
                  <a:gd name="T16" fmla="*/ 363 w 363"/>
                  <a:gd name="T17" fmla="*/ 12 h 23"/>
                  <a:gd name="T18" fmla="*/ 352 w 363"/>
                  <a:gd name="T19" fmla="*/ 19 h 23"/>
                  <a:gd name="T20" fmla="*/ 346 w 363"/>
                  <a:gd name="T21" fmla="*/ 21 h 23"/>
                  <a:gd name="T22" fmla="*/ 340 w 363"/>
                  <a:gd name="T23" fmla="*/ 23 h 23"/>
                  <a:gd name="T24" fmla="*/ 340 w 363"/>
                  <a:gd name="T25" fmla="*/ 23 h 23"/>
                  <a:gd name="T26" fmla="*/ 20 w 363"/>
                  <a:gd name="T27" fmla="*/ 23 h 23"/>
                  <a:gd name="T28" fmla="*/ 20 w 363"/>
                  <a:gd name="T29" fmla="*/ 23 h 23"/>
                  <a:gd name="T30" fmla="*/ 17 w 363"/>
                  <a:gd name="T31" fmla="*/ 21 h 23"/>
                  <a:gd name="T32" fmla="*/ 11 w 363"/>
                  <a:gd name="T33" fmla="*/ 19 h 23"/>
                  <a:gd name="T34" fmla="*/ 0 w 363"/>
                  <a:gd name="T35" fmla="*/ 12 h 23"/>
                  <a:gd name="T36" fmla="*/ 0 w 363"/>
                  <a:gd name="T37" fmla="*/ 12 h 23"/>
                  <a:gd name="T38" fmla="*/ 11 w 363"/>
                  <a:gd name="T39" fmla="*/ 4 h 23"/>
                  <a:gd name="T40" fmla="*/ 17 w 363"/>
                  <a:gd name="T41" fmla="*/ 2 h 23"/>
                  <a:gd name="T42" fmla="*/ 20 w 363"/>
                  <a:gd name="T43" fmla="*/ 0 h 23"/>
                  <a:gd name="T44" fmla="*/ 20 w 363"/>
                  <a:gd name="T45" fmla="*/ 0 h 23"/>
                  <a:gd name="T46" fmla="*/ 181 w 363"/>
                  <a:gd name="T47" fmla="*/ 0 h 23"/>
                  <a:gd name="T48" fmla="*/ 181 w 363"/>
                  <a:gd name="T4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63" h="23">
                    <a:moveTo>
                      <a:pt x="181" y="0"/>
                    </a:moveTo>
                    <a:lnTo>
                      <a:pt x="181" y="0"/>
                    </a:lnTo>
                    <a:lnTo>
                      <a:pt x="262" y="0"/>
                    </a:lnTo>
                    <a:lnTo>
                      <a:pt x="340" y="0"/>
                    </a:lnTo>
                    <a:lnTo>
                      <a:pt x="340" y="0"/>
                    </a:lnTo>
                    <a:lnTo>
                      <a:pt x="346" y="2"/>
                    </a:lnTo>
                    <a:lnTo>
                      <a:pt x="352" y="6"/>
                    </a:lnTo>
                    <a:lnTo>
                      <a:pt x="363" y="12"/>
                    </a:lnTo>
                    <a:lnTo>
                      <a:pt x="363" y="12"/>
                    </a:lnTo>
                    <a:lnTo>
                      <a:pt x="352" y="19"/>
                    </a:lnTo>
                    <a:lnTo>
                      <a:pt x="346" y="21"/>
                    </a:lnTo>
                    <a:lnTo>
                      <a:pt x="340" y="23"/>
                    </a:lnTo>
                    <a:lnTo>
                      <a:pt x="340" y="23"/>
                    </a:lnTo>
                    <a:lnTo>
                      <a:pt x="20" y="23"/>
                    </a:lnTo>
                    <a:lnTo>
                      <a:pt x="20" y="23"/>
                    </a:lnTo>
                    <a:lnTo>
                      <a:pt x="17" y="21"/>
                    </a:lnTo>
                    <a:lnTo>
                      <a:pt x="11" y="19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11" y="4"/>
                    </a:lnTo>
                    <a:lnTo>
                      <a:pt x="17" y="2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181" y="0"/>
                    </a:lnTo>
                    <a:lnTo>
                      <a:pt x="18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8" name="Freeform 328"/>
              <p:cNvSpPr>
                <a:spLocks/>
              </p:cNvSpPr>
              <p:nvPr/>
            </p:nvSpPr>
            <p:spPr bwMode="auto">
              <a:xfrm>
                <a:off x="10690225" y="5335588"/>
                <a:ext cx="193675" cy="20638"/>
              </a:xfrm>
              <a:custGeom>
                <a:avLst/>
                <a:gdLst>
                  <a:gd name="T0" fmla="*/ 121 w 243"/>
                  <a:gd name="T1" fmla="*/ 26 h 26"/>
                  <a:gd name="T2" fmla="*/ 121 w 243"/>
                  <a:gd name="T3" fmla="*/ 26 h 26"/>
                  <a:gd name="T4" fmla="*/ 73 w 243"/>
                  <a:gd name="T5" fmla="*/ 26 h 26"/>
                  <a:gd name="T6" fmla="*/ 22 w 243"/>
                  <a:gd name="T7" fmla="*/ 25 h 26"/>
                  <a:gd name="T8" fmla="*/ 22 w 243"/>
                  <a:gd name="T9" fmla="*/ 25 h 26"/>
                  <a:gd name="T10" fmla="*/ 16 w 243"/>
                  <a:gd name="T11" fmla="*/ 25 h 26"/>
                  <a:gd name="T12" fmla="*/ 11 w 243"/>
                  <a:gd name="T13" fmla="*/ 21 h 26"/>
                  <a:gd name="T14" fmla="*/ 0 w 243"/>
                  <a:gd name="T15" fmla="*/ 13 h 26"/>
                  <a:gd name="T16" fmla="*/ 0 w 243"/>
                  <a:gd name="T17" fmla="*/ 13 h 26"/>
                  <a:gd name="T18" fmla="*/ 11 w 243"/>
                  <a:gd name="T19" fmla="*/ 6 h 26"/>
                  <a:gd name="T20" fmla="*/ 18 w 243"/>
                  <a:gd name="T21" fmla="*/ 2 h 26"/>
                  <a:gd name="T22" fmla="*/ 24 w 243"/>
                  <a:gd name="T23" fmla="*/ 2 h 26"/>
                  <a:gd name="T24" fmla="*/ 24 w 243"/>
                  <a:gd name="T25" fmla="*/ 2 h 26"/>
                  <a:gd name="T26" fmla="*/ 121 w 243"/>
                  <a:gd name="T27" fmla="*/ 0 h 26"/>
                  <a:gd name="T28" fmla="*/ 219 w 243"/>
                  <a:gd name="T29" fmla="*/ 2 h 26"/>
                  <a:gd name="T30" fmla="*/ 219 w 243"/>
                  <a:gd name="T31" fmla="*/ 2 h 26"/>
                  <a:gd name="T32" fmla="*/ 224 w 243"/>
                  <a:gd name="T33" fmla="*/ 2 h 26"/>
                  <a:gd name="T34" fmla="*/ 230 w 243"/>
                  <a:gd name="T35" fmla="*/ 6 h 26"/>
                  <a:gd name="T36" fmla="*/ 243 w 243"/>
                  <a:gd name="T37" fmla="*/ 13 h 26"/>
                  <a:gd name="T38" fmla="*/ 243 w 243"/>
                  <a:gd name="T39" fmla="*/ 13 h 26"/>
                  <a:gd name="T40" fmla="*/ 230 w 243"/>
                  <a:gd name="T41" fmla="*/ 21 h 26"/>
                  <a:gd name="T42" fmla="*/ 224 w 243"/>
                  <a:gd name="T43" fmla="*/ 25 h 26"/>
                  <a:gd name="T44" fmla="*/ 217 w 243"/>
                  <a:gd name="T45" fmla="*/ 25 h 26"/>
                  <a:gd name="T46" fmla="*/ 217 w 243"/>
                  <a:gd name="T47" fmla="*/ 25 h 26"/>
                  <a:gd name="T48" fmla="*/ 170 w 243"/>
                  <a:gd name="T49" fmla="*/ 26 h 26"/>
                  <a:gd name="T50" fmla="*/ 121 w 243"/>
                  <a:gd name="T51" fmla="*/ 26 h 26"/>
                  <a:gd name="T52" fmla="*/ 121 w 243"/>
                  <a:gd name="T53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43" h="26">
                    <a:moveTo>
                      <a:pt x="121" y="26"/>
                    </a:moveTo>
                    <a:lnTo>
                      <a:pt x="121" y="26"/>
                    </a:lnTo>
                    <a:lnTo>
                      <a:pt x="73" y="26"/>
                    </a:lnTo>
                    <a:lnTo>
                      <a:pt x="22" y="25"/>
                    </a:lnTo>
                    <a:lnTo>
                      <a:pt x="22" y="25"/>
                    </a:lnTo>
                    <a:lnTo>
                      <a:pt x="16" y="25"/>
                    </a:lnTo>
                    <a:lnTo>
                      <a:pt x="11" y="21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11" y="6"/>
                    </a:lnTo>
                    <a:lnTo>
                      <a:pt x="18" y="2"/>
                    </a:lnTo>
                    <a:lnTo>
                      <a:pt x="24" y="2"/>
                    </a:lnTo>
                    <a:lnTo>
                      <a:pt x="24" y="2"/>
                    </a:lnTo>
                    <a:lnTo>
                      <a:pt x="121" y="0"/>
                    </a:lnTo>
                    <a:lnTo>
                      <a:pt x="219" y="2"/>
                    </a:lnTo>
                    <a:lnTo>
                      <a:pt x="219" y="2"/>
                    </a:lnTo>
                    <a:lnTo>
                      <a:pt x="224" y="2"/>
                    </a:lnTo>
                    <a:lnTo>
                      <a:pt x="230" y="6"/>
                    </a:lnTo>
                    <a:lnTo>
                      <a:pt x="243" y="13"/>
                    </a:lnTo>
                    <a:lnTo>
                      <a:pt x="243" y="13"/>
                    </a:lnTo>
                    <a:lnTo>
                      <a:pt x="230" y="21"/>
                    </a:lnTo>
                    <a:lnTo>
                      <a:pt x="224" y="25"/>
                    </a:lnTo>
                    <a:lnTo>
                      <a:pt x="217" y="25"/>
                    </a:lnTo>
                    <a:lnTo>
                      <a:pt x="217" y="25"/>
                    </a:lnTo>
                    <a:lnTo>
                      <a:pt x="170" y="26"/>
                    </a:lnTo>
                    <a:lnTo>
                      <a:pt x="121" y="26"/>
                    </a:lnTo>
                    <a:lnTo>
                      <a:pt x="121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9" name="Freeform 329"/>
              <p:cNvSpPr>
                <a:spLocks/>
              </p:cNvSpPr>
              <p:nvPr/>
            </p:nvSpPr>
            <p:spPr bwMode="auto">
              <a:xfrm>
                <a:off x="10594975" y="5289550"/>
                <a:ext cx="192088" cy="17463"/>
              </a:xfrm>
              <a:custGeom>
                <a:avLst/>
                <a:gdLst>
                  <a:gd name="T0" fmla="*/ 120 w 241"/>
                  <a:gd name="T1" fmla="*/ 23 h 23"/>
                  <a:gd name="T2" fmla="*/ 120 w 241"/>
                  <a:gd name="T3" fmla="*/ 23 h 23"/>
                  <a:gd name="T4" fmla="*/ 69 w 241"/>
                  <a:gd name="T5" fmla="*/ 23 h 23"/>
                  <a:gd name="T6" fmla="*/ 19 w 241"/>
                  <a:gd name="T7" fmla="*/ 23 h 23"/>
                  <a:gd name="T8" fmla="*/ 19 w 241"/>
                  <a:gd name="T9" fmla="*/ 23 h 23"/>
                  <a:gd name="T10" fmla="*/ 15 w 241"/>
                  <a:gd name="T11" fmla="*/ 21 h 23"/>
                  <a:gd name="T12" fmla="*/ 9 w 241"/>
                  <a:gd name="T13" fmla="*/ 19 h 23"/>
                  <a:gd name="T14" fmla="*/ 0 w 241"/>
                  <a:gd name="T15" fmla="*/ 11 h 23"/>
                  <a:gd name="T16" fmla="*/ 0 w 241"/>
                  <a:gd name="T17" fmla="*/ 11 h 23"/>
                  <a:gd name="T18" fmla="*/ 9 w 241"/>
                  <a:gd name="T19" fmla="*/ 4 h 23"/>
                  <a:gd name="T20" fmla="*/ 15 w 241"/>
                  <a:gd name="T21" fmla="*/ 2 h 23"/>
                  <a:gd name="T22" fmla="*/ 19 w 241"/>
                  <a:gd name="T23" fmla="*/ 0 h 23"/>
                  <a:gd name="T24" fmla="*/ 19 w 241"/>
                  <a:gd name="T25" fmla="*/ 0 h 23"/>
                  <a:gd name="T26" fmla="*/ 121 w 241"/>
                  <a:gd name="T27" fmla="*/ 0 h 23"/>
                  <a:gd name="T28" fmla="*/ 223 w 241"/>
                  <a:gd name="T29" fmla="*/ 0 h 23"/>
                  <a:gd name="T30" fmla="*/ 223 w 241"/>
                  <a:gd name="T31" fmla="*/ 0 h 23"/>
                  <a:gd name="T32" fmla="*/ 226 w 241"/>
                  <a:gd name="T33" fmla="*/ 2 h 23"/>
                  <a:gd name="T34" fmla="*/ 232 w 241"/>
                  <a:gd name="T35" fmla="*/ 4 h 23"/>
                  <a:gd name="T36" fmla="*/ 241 w 241"/>
                  <a:gd name="T37" fmla="*/ 11 h 23"/>
                  <a:gd name="T38" fmla="*/ 241 w 241"/>
                  <a:gd name="T39" fmla="*/ 11 h 23"/>
                  <a:gd name="T40" fmla="*/ 232 w 241"/>
                  <a:gd name="T41" fmla="*/ 19 h 23"/>
                  <a:gd name="T42" fmla="*/ 226 w 241"/>
                  <a:gd name="T43" fmla="*/ 21 h 23"/>
                  <a:gd name="T44" fmla="*/ 223 w 241"/>
                  <a:gd name="T45" fmla="*/ 23 h 23"/>
                  <a:gd name="T46" fmla="*/ 223 w 241"/>
                  <a:gd name="T47" fmla="*/ 23 h 23"/>
                  <a:gd name="T48" fmla="*/ 170 w 241"/>
                  <a:gd name="T49" fmla="*/ 23 h 23"/>
                  <a:gd name="T50" fmla="*/ 120 w 241"/>
                  <a:gd name="T51" fmla="*/ 23 h 23"/>
                  <a:gd name="T52" fmla="*/ 120 w 241"/>
                  <a:gd name="T5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41" h="23">
                    <a:moveTo>
                      <a:pt x="120" y="23"/>
                    </a:moveTo>
                    <a:lnTo>
                      <a:pt x="120" y="23"/>
                    </a:lnTo>
                    <a:lnTo>
                      <a:pt x="69" y="23"/>
                    </a:lnTo>
                    <a:lnTo>
                      <a:pt x="19" y="23"/>
                    </a:lnTo>
                    <a:lnTo>
                      <a:pt x="19" y="23"/>
                    </a:lnTo>
                    <a:lnTo>
                      <a:pt x="15" y="21"/>
                    </a:lnTo>
                    <a:lnTo>
                      <a:pt x="9" y="19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9" y="4"/>
                    </a:lnTo>
                    <a:lnTo>
                      <a:pt x="15" y="2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21" y="0"/>
                    </a:lnTo>
                    <a:lnTo>
                      <a:pt x="223" y="0"/>
                    </a:lnTo>
                    <a:lnTo>
                      <a:pt x="223" y="0"/>
                    </a:lnTo>
                    <a:lnTo>
                      <a:pt x="226" y="2"/>
                    </a:lnTo>
                    <a:lnTo>
                      <a:pt x="232" y="4"/>
                    </a:lnTo>
                    <a:lnTo>
                      <a:pt x="241" y="11"/>
                    </a:lnTo>
                    <a:lnTo>
                      <a:pt x="241" y="11"/>
                    </a:lnTo>
                    <a:lnTo>
                      <a:pt x="232" y="19"/>
                    </a:lnTo>
                    <a:lnTo>
                      <a:pt x="226" y="21"/>
                    </a:lnTo>
                    <a:lnTo>
                      <a:pt x="223" y="23"/>
                    </a:lnTo>
                    <a:lnTo>
                      <a:pt x="223" y="23"/>
                    </a:lnTo>
                    <a:lnTo>
                      <a:pt x="170" y="23"/>
                    </a:lnTo>
                    <a:lnTo>
                      <a:pt x="120" y="23"/>
                    </a:lnTo>
                    <a:lnTo>
                      <a:pt x="120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0" name="Freeform 330"/>
              <p:cNvSpPr>
                <a:spLocks/>
              </p:cNvSpPr>
              <p:nvPr/>
            </p:nvSpPr>
            <p:spPr bwMode="auto">
              <a:xfrm>
                <a:off x="10672763" y="5383213"/>
                <a:ext cx="133350" cy="22225"/>
              </a:xfrm>
              <a:custGeom>
                <a:avLst/>
                <a:gdLst>
                  <a:gd name="T0" fmla="*/ 84 w 169"/>
                  <a:gd name="T1" fmla="*/ 26 h 28"/>
                  <a:gd name="T2" fmla="*/ 84 w 169"/>
                  <a:gd name="T3" fmla="*/ 26 h 28"/>
                  <a:gd name="T4" fmla="*/ 51 w 169"/>
                  <a:gd name="T5" fmla="*/ 28 h 28"/>
                  <a:gd name="T6" fmla="*/ 19 w 169"/>
                  <a:gd name="T7" fmla="*/ 26 h 28"/>
                  <a:gd name="T8" fmla="*/ 19 w 169"/>
                  <a:gd name="T9" fmla="*/ 26 h 28"/>
                  <a:gd name="T10" fmla="*/ 13 w 169"/>
                  <a:gd name="T11" fmla="*/ 24 h 28"/>
                  <a:gd name="T12" fmla="*/ 9 w 169"/>
                  <a:gd name="T13" fmla="*/ 23 h 28"/>
                  <a:gd name="T14" fmla="*/ 0 w 169"/>
                  <a:gd name="T15" fmla="*/ 15 h 28"/>
                  <a:gd name="T16" fmla="*/ 0 w 169"/>
                  <a:gd name="T17" fmla="*/ 15 h 28"/>
                  <a:gd name="T18" fmla="*/ 9 w 169"/>
                  <a:gd name="T19" fmla="*/ 6 h 28"/>
                  <a:gd name="T20" fmla="*/ 13 w 169"/>
                  <a:gd name="T21" fmla="*/ 2 h 28"/>
                  <a:gd name="T22" fmla="*/ 19 w 169"/>
                  <a:gd name="T23" fmla="*/ 2 h 28"/>
                  <a:gd name="T24" fmla="*/ 19 w 169"/>
                  <a:gd name="T25" fmla="*/ 2 h 28"/>
                  <a:gd name="T26" fmla="*/ 82 w 169"/>
                  <a:gd name="T27" fmla="*/ 0 h 28"/>
                  <a:gd name="T28" fmla="*/ 146 w 169"/>
                  <a:gd name="T29" fmla="*/ 2 h 28"/>
                  <a:gd name="T30" fmla="*/ 146 w 169"/>
                  <a:gd name="T31" fmla="*/ 2 h 28"/>
                  <a:gd name="T32" fmla="*/ 152 w 169"/>
                  <a:gd name="T33" fmla="*/ 2 h 28"/>
                  <a:gd name="T34" fmla="*/ 157 w 169"/>
                  <a:gd name="T35" fmla="*/ 6 h 28"/>
                  <a:gd name="T36" fmla="*/ 169 w 169"/>
                  <a:gd name="T37" fmla="*/ 13 h 28"/>
                  <a:gd name="T38" fmla="*/ 169 w 169"/>
                  <a:gd name="T39" fmla="*/ 13 h 28"/>
                  <a:gd name="T40" fmla="*/ 157 w 169"/>
                  <a:gd name="T41" fmla="*/ 21 h 28"/>
                  <a:gd name="T42" fmla="*/ 152 w 169"/>
                  <a:gd name="T43" fmla="*/ 24 h 28"/>
                  <a:gd name="T44" fmla="*/ 146 w 169"/>
                  <a:gd name="T45" fmla="*/ 26 h 28"/>
                  <a:gd name="T46" fmla="*/ 146 w 169"/>
                  <a:gd name="T47" fmla="*/ 26 h 28"/>
                  <a:gd name="T48" fmla="*/ 114 w 169"/>
                  <a:gd name="T49" fmla="*/ 28 h 28"/>
                  <a:gd name="T50" fmla="*/ 84 w 169"/>
                  <a:gd name="T51" fmla="*/ 26 h 28"/>
                  <a:gd name="T52" fmla="*/ 84 w 169"/>
                  <a:gd name="T53" fmla="*/ 2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69" h="28">
                    <a:moveTo>
                      <a:pt x="84" y="26"/>
                    </a:moveTo>
                    <a:lnTo>
                      <a:pt x="84" y="26"/>
                    </a:lnTo>
                    <a:lnTo>
                      <a:pt x="51" y="28"/>
                    </a:lnTo>
                    <a:lnTo>
                      <a:pt x="19" y="26"/>
                    </a:lnTo>
                    <a:lnTo>
                      <a:pt x="19" y="26"/>
                    </a:lnTo>
                    <a:lnTo>
                      <a:pt x="13" y="24"/>
                    </a:lnTo>
                    <a:lnTo>
                      <a:pt x="9" y="23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9" y="6"/>
                    </a:lnTo>
                    <a:lnTo>
                      <a:pt x="13" y="2"/>
                    </a:lnTo>
                    <a:lnTo>
                      <a:pt x="19" y="2"/>
                    </a:lnTo>
                    <a:lnTo>
                      <a:pt x="19" y="2"/>
                    </a:lnTo>
                    <a:lnTo>
                      <a:pt x="82" y="0"/>
                    </a:lnTo>
                    <a:lnTo>
                      <a:pt x="146" y="2"/>
                    </a:lnTo>
                    <a:lnTo>
                      <a:pt x="146" y="2"/>
                    </a:lnTo>
                    <a:lnTo>
                      <a:pt x="152" y="2"/>
                    </a:lnTo>
                    <a:lnTo>
                      <a:pt x="157" y="6"/>
                    </a:lnTo>
                    <a:lnTo>
                      <a:pt x="169" y="13"/>
                    </a:lnTo>
                    <a:lnTo>
                      <a:pt x="169" y="13"/>
                    </a:lnTo>
                    <a:lnTo>
                      <a:pt x="157" y="21"/>
                    </a:lnTo>
                    <a:lnTo>
                      <a:pt x="152" y="24"/>
                    </a:lnTo>
                    <a:lnTo>
                      <a:pt x="146" y="26"/>
                    </a:lnTo>
                    <a:lnTo>
                      <a:pt x="146" y="26"/>
                    </a:lnTo>
                    <a:lnTo>
                      <a:pt x="114" y="28"/>
                    </a:lnTo>
                    <a:lnTo>
                      <a:pt x="84" y="26"/>
                    </a:lnTo>
                    <a:lnTo>
                      <a:pt x="84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" name="Freeform 331"/>
              <p:cNvSpPr>
                <a:spLocks/>
              </p:cNvSpPr>
              <p:nvPr/>
            </p:nvSpPr>
            <p:spPr bwMode="auto">
              <a:xfrm>
                <a:off x="10596563" y="5480050"/>
                <a:ext cx="74613" cy="20638"/>
              </a:xfrm>
              <a:custGeom>
                <a:avLst/>
                <a:gdLst>
                  <a:gd name="T0" fmla="*/ 46 w 93"/>
                  <a:gd name="T1" fmla="*/ 24 h 26"/>
                  <a:gd name="T2" fmla="*/ 46 w 93"/>
                  <a:gd name="T3" fmla="*/ 24 h 26"/>
                  <a:gd name="T4" fmla="*/ 28 w 93"/>
                  <a:gd name="T5" fmla="*/ 24 h 26"/>
                  <a:gd name="T6" fmla="*/ 9 w 93"/>
                  <a:gd name="T7" fmla="*/ 24 h 26"/>
                  <a:gd name="T8" fmla="*/ 9 w 93"/>
                  <a:gd name="T9" fmla="*/ 24 h 26"/>
                  <a:gd name="T10" fmla="*/ 7 w 93"/>
                  <a:gd name="T11" fmla="*/ 22 h 26"/>
                  <a:gd name="T12" fmla="*/ 3 w 93"/>
                  <a:gd name="T13" fmla="*/ 20 h 26"/>
                  <a:gd name="T14" fmla="*/ 0 w 93"/>
                  <a:gd name="T15" fmla="*/ 17 h 26"/>
                  <a:gd name="T16" fmla="*/ 0 w 93"/>
                  <a:gd name="T17" fmla="*/ 13 h 26"/>
                  <a:gd name="T18" fmla="*/ 0 w 93"/>
                  <a:gd name="T19" fmla="*/ 13 h 26"/>
                  <a:gd name="T20" fmla="*/ 0 w 93"/>
                  <a:gd name="T21" fmla="*/ 9 h 26"/>
                  <a:gd name="T22" fmla="*/ 3 w 93"/>
                  <a:gd name="T23" fmla="*/ 5 h 26"/>
                  <a:gd name="T24" fmla="*/ 5 w 93"/>
                  <a:gd name="T25" fmla="*/ 2 h 26"/>
                  <a:gd name="T26" fmla="*/ 9 w 93"/>
                  <a:gd name="T27" fmla="*/ 2 h 26"/>
                  <a:gd name="T28" fmla="*/ 9 w 93"/>
                  <a:gd name="T29" fmla="*/ 2 h 26"/>
                  <a:gd name="T30" fmla="*/ 45 w 93"/>
                  <a:gd name="T31" fmla="*/ 0 h 26"/>
                  <a:gd name="T32" fmla="*/ 82 w 93"/>
                  <a:gd name="T33" fmla="*/ 2 h 26"/>
                  <a:gd name="T34" fmla="*/ 82 w 93"/>
                  <a:gd name="T35" fmla="*/ 2 h 26"/>
                  <a:gd name="T36" fmla="*/ 86 w 93"/>
                  <a:gd name="T37" fmla="*/ 2 h 26"/>
                  <a:gd name="T38" fmla="*/ 88 w 93"/>
                  <a:gd name="T39" fmla="*/ 5 h 26"/>
                  <a:gd name="T40" fmla="*/ 93 w 93"/>
                  <a:gd name="T41" fmla="*/ 13 h 26"/>
                  <a:gd name="T42" fmla="*/ 93 w 93"/>
                  <a:gd name="T43" fmla="*/ 13 h 26"/>
                  <a:gd name="T44" fmla="*/ 88 w 93"/>
                  <a:gd name="T45" fmla="*/ 19 h 26"/>
                  <a:gd name="T46" fmla="*/ 84 w 93"/>
                  <a:gd name="T47" fmla="*/ 22 h 26"/>
                  <a:gd name="T48" fmla="*/ 80 w 93"/>
                  <a:gd name="T49" fmla="*/ 24 h 26"/>
                  <a:gd name="T50" fmla="*/ 80 w 93"/>
                  <a:gd name="T51" fmla="*/ 24 h 26"/>
                  <a:gd name="T52" fmla="*/ 63 w 93"/>
                  <a:gd name="T53" fmla="*/ 26 h 26"/>
                  <a:gd name="T54" fmla="*/ 46 w 93"/>
                  <a:gd name="T55" fmla="*/ 24 h 26"/>
                  <a:gd name="T56" fmla="*/ 46 w 93"/>
                  <a:gd name="T57" fmla="*/ 24 h 26"/>
                  <a:gd name="T58" fmla="*/ 46 w 93"/>
                  <a:gd name="T59" fmla="*/ 24 h 26"/>
                  <a:gd name="T60" fmla="*/ 46 w 93"/>
                  <a:gd name="T61" fmla="*/ 2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93" h="26">
                    <a:moveTo>
                      <a:pt x="46" y="24"/>
                    </a:moveTo>
                    <a:lnTo>
                      <a:pt x="46" y="24"/>
                    </a:lnTo>
                    <a:lnTo>
                      <a:pt x="28" y="24"/>
                    </a:lnTo>
                    <a:lnTo>
                      <a:pt x="9" y="24"/>
                    </a:lnTo>
                    <a:lnTo>
                      <a:pt x="9" y="24"/>
                    </a:lnTo>
                    <a:lnTo>
                      <a:pt x="7" y="22"/>
                    </a:lnTo>
                    <a:lnTo>
                      <a:pt x="3" y="20"/>
                    </a:lnTo>
                    <a:lnTo>
                      <a:pt x="0" y="17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0" y="9"/>
                    </a:lnTo>
                    <a:lnTo>
                      <a:pt x="3" y="5"/>
                    </a:lnTo>
                    <a:lnTo>
                      <a:pt x="5" y="2"/>
                    </a:lnTo>
                    <a:lnTo>
                      <a:pt x="9" y="2"/>
                    </a:lnTo>
                    <a:lnTo>
                      <a:pt x="9" y="2"/>
                    </a:lnTo>
                    <a:lnTo>
                      <a:pt x="45" y="0"/>
                    </a:lnTo>
                    <a:lnTo>
                      <a:pt x="82" y="2"/>
                    </a:lnTo>
                    <a:lnTo>
                      <a:pt x="82" y="2"/>
                    </a:lnTo>
                    <a:lnTo>
                      <a:pt x="86" y="2"/>
                    </a:lnTo>
                    <a:lnTo>
                      <a:pt x="88" y="5"/>
                    </a:lnTo>
                    <a:lnTo>
                      <a:pt x="93" y="13"/>
                    </a:lnTo>
                    <a:lnTo>
                      <a:pt x="93" y="13"/>
                    </a:lnTo>
                    <a:lnTo>
                      <a:pt x="88" y="19"/>
                    </a:lnTo>
                    <a:lnTo>
                      <a:pt x="84" y="22"/>
                    </a:lnTo>
                    <a:lnTo>
                      <a:pt x="80" y="24"/>
                    </a:lnTo>
                    <a:lnTo>
                      <a:pt x="80" y="24"/>
                    </a:lnTo>
                    <a:lnTo>
                      <a:pt x="63" y="26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46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" name="Freeform 332"/>
              <p:cNvSpPr>
                <a:spLocks/>
              </p:cNvSpPr>
              <p:nvPr/>
            </p:nvSpPr>
            <p:spPr bwMode="auto">
              <a:xfrm>
                <a:off x="10815638" y="5289550"/>
                <a:ext cx="68263" cy="17463"/>
              </a:xfrm>
              <a:custGeom>
                <a:avLst/>
                <a:gdLst>
                  <a:gd name="T0" fmla="*/ 41 w 86"/>
                  <a:gd name="T1" fmla="*/ 23 h 23"/>
                  <a:gd name="T2" fmla="*/ 41 w 86"/>
                  <a:gd name="T3" fmla="*/ 23 h 23"/>
                  <a:gd name="T4" fmla="*/ 26 w 86"/>
                  <a:gd name="T5" fmla="*/ 23 h 23"/>
                  <a:gd name="T6" fmla="*/ 11 w 86"/>
                  <a:gd name="T7" fmla="*/ 23 h 23"/>
                  <a:gd name="T8" fmla="*/ 11 w 86"/>
                  <a:gd name="T9" fmla="*/ 23 h 23"/>
                  <a:gd name="T10" fmla="*/ 9 w 86"/>
                  <a:gd name="T11" fmla="*/ 21 h 23"/>
                  <a:gd name="T12" fmla="*/ 5 w 86"/>
                  <a:gd name="T13" fmla="*/ 17 h 23"/>
                  <a:gd name="T14" fmla="*/ 0 w 86"/>
                  <a:gd name="T15" fmla="*/ 11 h 23"/>
                  <a:gd name="T16" fmla="*/ 0 w 86"/>
                  <a:gd name="T17" fmla="*/ 11 h 23"/>
                  <a:gd name="T18" fmla="*/ 5 w 86"/>
                  <a:gd name="T19" fmla="*/ 4 h 23"/>
                  <a:gd name="T20" fmla="*/ 9 w 86"/>
                  <a:gd name="T21" fmla="*/ 2 h 23"/>
                  <a:gd name="T22" fmla="*/ 11 w 86"/>
                  <a:gd name="T23" fmla="*/ 0 h 23"/>
                  <a:gd name="T24" fmla="*/ 11 w 86"/>
                  <a:gd name="T25" fmla="*/ 0 h 23"/>
                  <a:gd name="T26" fmla="*/ 43 w 86"/>
                  <a:gd name="T27" fmla="*/ 0 h 23"/>
                  <a:gd name="T28" fmla="*/ 73 w 86"/>
                  <a:gd name="T29" fmla="*/ 0 h 23"/>
                  <a:gd name="T30" fmla="*/ 73 w 86"/>
                  <a:gd name="T31" fmla="*/ 0 h 23"/>
                  <a:gd name="T32" fmla="*/ 77 w 86"/>
                  <a:gd name="T33" fmla="*/ 2 h 23"/>
                  <a:gd name="T34" fmla="*/ 78 w 86"/>
                  <a:gd name="T35" fmla="*/ 4 h 23"/>
                  <a:gd name="T36" fmla="*/ 86 w 86"/>
                  <a:gd name="T37" fmla="*/ 11 h 23"/>
                  <a:gd name="T38" fmla="*/ 86 w 86"/>
                  <a:gd name="T39" fmla="*/ 11 h 23"/>
                  <a:gd name="T40" fmla="*/ 80 w 86"/>
                  <a:gd name="T41" fmla="*/ 17 h 23"/>
                  <a:gd name="T42" fmla="*/ 77 w 86"/>
                  <a:gd name="T43" fmla="*/ 21 h 23"/>
                  <a:gd name="T44" fmla="*/ 73 w 86"/>
                  <a:gd name="T45" fmla="*/ 23 h 23"/>
                  <a:gd name="T46" fmla="*/ 73 w 86"/>
                  <a:gd name="T47" fmla="*/ 23 h 23"/>
                  <a:gd name="T48" fmla="*/ 58 w 86"/>
                  <a:gd name="T49" fmla="*/ 23 h 23"/>
                  <a:gd name="T50" fmla="*/ 41 w 86"/>
                  <a:gd name="T51" fmla="*/ 23 h 23"/>
                  <a:gd name="T52" fmla="*/ 41 w 86"/>
                  <a:gd name="T5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6" h="23">
                    <a:moveTo>
                      <a:pt x="41" y="23"/>
                    </a:moveTo>
                    <a:lnTo>
                      <a:pt x="41" y="23"/>
                    </a:lnTo>
                    <a:lnTo>
                      <a:pt x="26" y="23"/>
                    </a:lnTo>
                    <a:lnTo>
                      <a:pt x="11" y="23"/>
                    </a:lnTo>
                    <a:lnTo>
                      <a:pt x="11" y="23"/>
                    </a:lnTo>
                    <a:lnTo>
                      <a:pt x="9" y="21"/>
                    </a:lnTo>
                    <a:lnTo>
                      <a:pt x="5" y="17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5" y="4"/>
                    </a:lnTo>
                    <a:lnTo>
                      <a:pt x="9" y="2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43" y="0"/>
                    </a:lnTo>
                    <a:lnTo>
                      <a:pt x="73" y="0"/>
                    </a:lnTo>
                    <a:lnTo>
                      <a:pt x="73" y="0"/>
                    </a:lnTo>
                    <a:lnTo>
                      <a:pt x="77" y="2"/>
                    </a:lnTo>
                    <a:lnTo>
                      <a:pt x="78" y="4"/>
                    </a:lnTo>
                    <a:lnTo>
                      <a:pt x="86" y="11"/>
                    </a:lnTo>
                    <a:lnTo>
                      <a:pt x="86" y="11"/>
                    </a:lnTo>
                    <a:lnTo>
                      <a:pt x="80" y="17"/>
                    </a:lnTo>
                    <a:lnTo>
                      <a:pt x="77" y="21"/>
                    </a:lnTo>
                    <a:lnTo>
                      <a:pt x="73" y="23"/>
                    </a:lnTo>
                    <a:lnTo>
                      <a:pt x="73" y="23"/>
                    </a:lnTo>
                    <a:lnTo>
                      <a:pt x="58" y="23"/>
                    </a:lnTo>
                    <a:lnTo>
                      <a:pt x="41" y="23"/>
                    </a:lnTo>
                    <a:lnTo>
                      <a:pt x="41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3" name="Freeform 333"/>
              <p:cNvSpPr>
                <a:spLocks/>
              </p:cNvSpPr>
              <p:nvPr/>
            </p:nvSpPr>
            <p:spPr bwMode="auto">
              <a:xfrm>
                <a:off x="10594975" y="5335588"/>
                <a:ext cx="66675" cy="19050"/>
              </a:xfrm>
              <a:custGeom>
                <a:avLst/>
                <a:gdLst>
                  <a:gd name="T0" fmla="*/ 43 w 82"/>
                  <a:gd name="T1" fmla="*/ 2 h 25"/>
                  <a:gd name="T2" fmla="*/ 43 w 82"/>
                  <a:gd name="T3" fmla="*/ 2 h 25"/>
                  <a:gd name="T4" fmla="*/ 56 w 82"/>
                  <a:gd name="T5" fmla="*/ 0 h 25"/>
                  <a:gd name="T6" fmla="*/ 69 w 82"/>
                  <a:gd name="T7" fmla="*/ 2 h 25"/>
                  <a:gd name="T8" fmla="*/ 69 w 82"/>
                  <a:gd name="T9" fmla="*/ 2 h 25"/>
                  <a:gd name="T10" fmla="*/ 73 w 82"/>
                  <a:gd name="T11" fmla="*/ 4 h 25"/>
                  <a:gd name="T12" fmla="*/ 77 w 82"/>
                  <a:gd name="T13" fmla="*/ 8 h 25"/>
                  <a:gd name="T14" fmla="*/ 82 w 82"/>
                  <a:gd name="T15" fmla="*/ 13 h 25"/>
                  <a:gd name="T16" fmla="*/ 82 w 82"/>
                  <a:gd name="T17" fmla="*/ 13 h 25"/>
                  <a:gd name="T18" fmla="*/ 77 w 82"/>
                  <a:gd name="T19" fmla="*/ 21 h 25"/>
                  <a:gd name="T20" fmla="*/ 75 w 82"/>
                  <a:gd name="T21" fmla="*/ 23 h 25"/>
                  <a:gd name="T22" fmla="*/ 71 w 82"/>
                  <a:gd name="T23" fmla="*/ 25 h 25"/>
                  <a:gd name="T24" fmla="*/ 71 w 82"/>
                  <a:gd name="T25" fmla="*/ 25 h 25"/>
                  <a:gd name="T26" fmla="*/ 41 w 82"/>
                  <a:gd name="T27" fmla="*/ 25 h 25"/>
                  <a:gd name="T28" fmla="*/ 13 w 82"/>
                  <a:gd name="T29" fmla="*/ 25 h 25"/>
                  <a:gd name="T30" fmla="*/ 13 w 82"/>
                  <a:gd name="T31" fmla="*/ 25 h 25"/>
                  <a:gd name="T32" fmla="*/ 9 w 82"/>
                  <a:gd name="T33" fmla="*/ 23 h 25"/>
                  <a:gd name="T34" fmla="*/ 5 w 82"/>
                  <a:gd name="T35" fmla="*/ 21 h 25"/>
                  <a:gd name="T36" fmla="*/ 0 w 82"/>
                  <a:gd name="T37" fmla="*/ 13 h 25"/>
                  <a:gd name="T38" fmla="*/ 0 w 82"/>
                  <a:gd name="T39" fmla="*/ 13 h 25"/>
                  <a:gd name="T40" fmla="*/ 7 w 82"/>
                  <a:gd name="T41" fmla="*/ 8 h 25"/>
                  <a:gd name="T42" fmla="*/ 9 w 82"/>
                  <a:gd name="T43" fmla="*/ 4 h 25"/>
                  <a:gd name="T44" fmla="*/ 13 w 82"/>
                  <a:gd name="T45" fmla="*/ 2 h 25"/>
                  <a:gd name="T46" fmla="*/ 13 w 82"/>
                  <a:gd name="T47" fmla="*/ 2 h 25"/>
                  <a:gd name="T48" fmla="*/ 28 w 82"/>
                  <a:gd name="T49" fmla="*/ 0 h 25"/>
                  <a:gd name="T50" fmla="*/ 43 w 82"/>
                  <a:gd name="T51" fmla="*/ 2 h 25"/>
                  <a:gd name="T52" fmla="*/ 43 w 82"/>
                  <a:gd name="T53" fmla="*/ 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2" h="25">
                    <a:moveTo>
                      <a:pt x="43" y="2"/>
                    </a:moveTo>
                    <a:lnTo>
                      <a:pt x="43" y="2"/>
                    </a:lnTo>
                    <a:lnTo>
                      <a:pt x="56" y="0"/>
                    </a:lnTo>
                    <a:lnTo>
                      <a:pt x="69" y="2"/>
                    </a:lnTo>
                    <a:lnTo>
                      <a:pt x="69" y="2"/>
                    </a:lnTo>
                    <a:lnTo>
                      <a:pt x="73" y="4"/>
                    </a:lnTo>
                    <a:lnTo>
                      <a:pt x="77" y="8"/>
                    </a:lnTo>
                    <a:lnTo>
                      <a:pt x="82" y="13"/>
                    </a:lnTo>
                    <a:lnTo>
                      <a:pt x="82" y="13"/>
                    </a:lnTo>
                    <a:lnTo>
                      <a:pt x="77" y="21"/>
                    </a:lnTo>
                    <a:lnTo>
                      <a:pt x="75" y="23"/>
                    </a:lnTo>
                    <a:lnTo>
                      <a:pt x="71" y="25"/>
                    </a:lnTo>
                    <a:lnTo>
                      <a:pt x="71" y="25"/>
                    </a:lnTo>
                    <a:lnTo>
                      <a:pt x="41" y="25"/>
                    </a:lnTo>
                    <a:lnTo>
                      <a:pt x="13" y="25"/>
                    </a:lnTo>
                    <a:lnTo>
                      <a:pt x="13" y="25"/>
                    </a:lnTo>
                    <a:lnTo>
                      <a:pt x="9" y="23"/>
                    </a:lnTo>
                    <a:lnTo>
                      <a:pt x="5" y="21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7" y="8"/>
                    </a:lnTo>
                    <a:lnTo>
                      <a:pt x="9" y="4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28" y="0"/>
                    </a:lnTo>
                    <a:lnTo>
                      <a:pt x="43" y="2"/>
                    </a:lnTo>
                    <a:lnTo>
                      <a:pt x="43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4" name="Freeform 334"/>
              <p:cNvSpPr>
                <a:spLocks/>
              </p:cNvSpPr>
              <p:nvPr/>
            </p:nvSpPr>
            <p:spPr bwMode="auto">
              <a:xfrm>
                <a:off x="10594975" y="5383213"/>
                <a:ext cx="47625" cy="22225"/>
              </a:xfrm>
              <a:custGeom>
                <a:avLst/>
                <a:gdLst>
                  <a:gd name="T0" fmla="*/ 30 w 60"/>
                  <a:gd name="T1" fmla="*/ 0 h 28"/>
                  <a:gd name="T2" fmla="*/ 30 w 60"/>
                  <a:gd name="T3" fmla="*/ 0 h 28"/>
                  <a:gd name="T4" fmla="*/ 37 w 60"/>
                  <a:gd name="T5" fmla="*/ 0 h 28"/>
                  <a:gd name="T6" fmla="*/ 45 w 60"/>
                  <a:gd name="T7" fmla="*/ 2 h 28"/>
                  <a:gd name="T8" fmla="*/ 45 w 60"/>
                  <a:gd name="T9" fmla="*/ 2 h 28"/>
                  <a:gd name="T10" fmla="*/ 52 w 60"/>
                  <a:gd name="T11" fmla="*/ 8 h 28"/>
                  <a:gd name="T12" fmla="*/ 60 w 60"/>
                  <a:gd name="T13" fmla="*/ 13 h 28"/>
                  <a:gd name="T14" fmla="*/ 60 w 60"/>
                  <a:gd name="T15" fmla="*/ 13 h 28"/>
                  <a:gd name="T16" fmla="*/ 52 w 60"/>
                  <a:gd name="T17" fmla="*/ 21 h 28"/>
                  <a:gd name="T18" fmla="*/ 48 w 60"/>
                  <a:gd name="T19" fmla="*/ 24 h 28"/>
                  <a:gd name="T20" fmla="*/ 43 w 60"/>
                  <a:gd name="T21" fmla="*/ 26 h 28"/>
                  <a:gd name="T22" fmla="*/ 43 w 60"/>
                  <a:gd name="T23" fmla="*/ 26 h 28"/>
                  <a:gd name="T24" fmla="*/ 30 w 60"/>
                  <a:gd name="T25" fmla="*/ 28 h 28"/>
                  <a:gd name="T26" fmla="*/ 17 w 60"/>
                  <a:gd name="T27" fmla="*/ 26 h 28"/>
                  <a:gd name="T28" fmla="*/ 17 w 60"/>
                  <a:gd name="T29" fmla="*/ 26 h 28"/>
                  <a:gd name="T30" fmla="*/ 13 w 60"/>
                  <a:gd name="T31" fmla="*/ 24 h 28"/>
                  <a:gd name="T32" fmla="*/ 7 w 60"/>
                  <a:gd name="T33" fmla="*/ 21 h 28"/>
                  <a:gd name="T34" fmla="*/ 0 w 60"/>
                  <a:gd name="T35" fmla="*/ 15 h 28"/>
                  <a:gd name="T36" fmla="*/ 0 w 60"/>
                  <a:gd name="T37" fmla="*/ 15 h 28"/>
                  <a:gd name="T38" fmla="*/ 9 w 60"/>
                  <a:gd name="T39" fmla="*/ 8 h 28"/>
                  <a:gd name="T40" fmla="*/ 17 w 60"/>
                  <a:gd name="T41" fmla="*/ 0 h 28"/>
                  <a:gd name="T42" fmla="*/ 17 w 60"/>
                  <a:gd name="T43" fmla="*/ 0 h 28"/>
                  <a:gd name="T44" fmla="*/ 24 w 60"/>
                  <a:gd name="T45" fmla="*/ 0 h 28"/>
                  <a:gd name="T46" fmla="*/ 30 w 60"/>
                  <a:gd name="T47" fmla="*/ 0 h 28"/>
                  <a:gd name="T48" fmla="*/ 30 w 60"/>
                  <a:gd name="T4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0" h="28">
                    <a:moveTo>
                      <a:pt x="30" y="0"/>
                    </a:moveTo>
                    <a:lnTo>
                      <a:pt x="30" y="0"/>
                    </a:lnTo>
                    <a:lnTo>
                      <a:pt x="37" y="0"/>
                    </a:lnTo>
                    <a:lnTo>
                      <a:pt x="45" y="2"/>
                    </a:lnTo>
                    <a:lnTo>
                      <a:pt x="45" y="2"/>
                    </a:lnTo>
                    <a:lnTo>
                      <a:pt x="52" y="8"/>
                    </a:lnTo>
                    <a:lnTo>
                      <a:pt x="60" y="13"/>
                    </a:lnTo>
                    <a:lnTo>
                      <a:pt x="60" y="13"/>
                    </a:lnTo>
                    <a:lnTo>
                      <a:pt x="52" y="21"/>
                    </a:lnTo>
                    <a:lnTo>
                      <a:pt x="48" y="24"/>
                    </a:lnTo>
                    <a:lnTo>
                      <a:pt x="43" y="26"/>
                    </a:lnTo>
                    <a:lnTo>
                      <a:pt x="43" y="26"/>
                    </a:lnTo>
                    <a:lnTo>
                      <a:pt x="30" y="28"/>
                    </a:lnTo>
                    <a:lnTo>
                      <a:pt x="17" y="26"/>
                    </a:lnTo>
                    <a:lnTo>
                      <a:pt x="17" y="26"/>
                    </a:lnTo>
                    <a:lnTo>
                      <a:pt x="13" y="24"/>
                    </a:lnTo>
                    <a:lnTo>
                      <a:pt x="7" y="21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9" y="8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24" y="0"/>
                    </a:lnTo>
                    <a:lnTo>
                      <a:pt x="30" y="0"/>
                    </a:lnTo>
                    <a:lnTo>
                      <a:pt x="3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5" name="Freeform 335"/>
              <p:cNvSpPr>
                <a:spLocks/>
              </p:cNvSpPr>
              <p:nvPr/>
            </p:nvSpPr>
            <p:spPr bwMode="auto">
              <a:xfrm>
                <a:off x="10836275" y="5383213"/>
                <a:ext cx="47625" cy="22225"/>
              </a:xfrm>
              <a:custGeom>
                <a:avLst/>
                <a:gdLst>
                  <a:gd name="T0" fmla="*/ 30 w 60"/>
                  <a:gd name="T1" fmla="*/ 0 h 28"/>
                  <a:gd name="T2" fmla="*/ 30 w 60"/>
                  <a:gd name="T3" fmla="*/ 0 h 28"/>
                  <a:gd name="T4" fmla="*/ 34 w 60"/>
                  <a:gd name="T5" fmla="*/ 0 h 28"/>
                  <a:gd name="T6" fmla="*/ 39 w 60"/>
                  <a:gd name="T7" fmla="*/ 0 h 28"/>
                  <a:gd name="T8" fmla="*/ 39 w 60"/>
                  <a:gd name="T9" fmla="*/ 0 h 28"/>
                  <a:gd name="T10" fmla="*/ 60 w 60"/>
                  <a:gd name="T11" fmla="*/ 15 h 28"/>
                  <a:gd name="T12" fmla="*/ 60 w 60"/>
                  <a:gd name="T13" fmla="*/ 15 h 28"/>
                  <a:gd name="T14" fmla="*/ 51 w 60"/>
                  <a:gd name="T15" fmla="*/ 21 h 28"/>
                  <a:gd name="T16" fmla="*/ 39 w 60"/>
                  <a:gd name="T17" fmla="*/ 26 h 28"/>
                  <a:gd name="T18" fmla="*/ 39 w 60"/>
                  <a:gd name="T19" fmla="*/ 26 h 28"/>
                  <a:gd name="T20" fmla="*/ 28 w 60"/>
                  <a:gd name="T21" fmla="*/ 28 h 28"/>
                  <a:gd name="T22" fmla="*/ 17 w 60"/>
                  <a:gd name="T23" fmla="*/ 26 h 28"/>
                  <a:gd name="T24" fmla="*/ 17 w 60"/>
                  <a:gd name="T25" fmla="*/ 26 h 28"/>
                  <a:gd name="T26" fmla="*/ 13 w 60"/>
                  <a:gd name="T27" fmla="*/ 24 h 28"/>
                  <a:gd name="T28" fmla="*/ 7 w 60"/>
                  <a:gd name="T29" fmla="*/ 21 h 28"/>
                  <a:gd name="T30" fmla="*/ 0 w 60"/>
                  <a:gd name="T31" fmla="*/ 15 h 28"/>
                  <a:gd name="T32" fmla="*/ 0 w 60"/>
                  <a:gd name="T33" fmla="*/ 15 h 28"/>
                  <a:gd name="T34" fmla="*/ 9 w 60"/>
                  <a:gd name="T35" fmla="*/ 8 h 28"/>
                  <a:gd name="T36" fmla="*/ 19 w 60"/>
                  <a:gd name="T37" fmla="*/ 0 h 28"/>
                  <a:gd name="T38" fmla="*/ 19 w 60"/>
                  <a:gd name="T39" fmla="*/ 0 h 28"/>
                  <a:gd name="T40" fmla="*/ 24 w 60"/>
                  <a:gd name="T41" fmla="*/ 0 h 28"/>
                  <a:gd name="T42" fmla="*/ 30 w 60"/>
                  <a:gd name="T43" fmla="*/ 0 h 28"/>
                  <a:gd name="T44" fmla="*/ 30 w 60"/>
                  <a:gd name="T45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0" h="28">
                    <a:moveTo>
                      <a:pt x="30" y="0"/>
                    </a:moveTo>
                    <a:lnTo>
                      <a:pt x="30" y="0"/>
                    </a:lnTo>
                    <a:lnTo>
                      <a:pt x="34" y="0"/>
                    </a:lnTo>
                    <a:lnTo>
                      <a:pt x="39" y="0"/>
                    </a:lnTo>
                    <a:lnTo>
                      <a:pt x="39" y="0"/>
                    </a:lnTo>
                    <a:lnTo>
                      <a:pt x="60" y="15"/>
                    </a:lnTo>
                    <a:lnTo>
                      <a:pt x="60" y="15"/>
                    </a:lnTo>
                    <a:lnTo>
                      <a:pt x="51" y="21"/>
                    </a:lnTo>
                    <a:lnTo>
                      <a:pt x="39" y="26"/>
                    </a:lnTo>
                    <a:lnTo>
                      <a:pt x="39" y="26"/>
                    </a:lnTo>
                    <a:lnTo>
                      <a:pt x="28" y="28"/>
                    </a:lnTo>
                    <a:lnTo>
                      <a:pt x="17" y="26"/>
                    </a:lnTo>
                    <a:lnTo>
                      <a:pt x="17" y="26"/>
                    </a:lnTo>
                    <a:lnTo>
                      <a:pt x="13" y="24"/>
                    </a:lnTo>
                    <a:lnTo>
                      <a:pt x="7" y="21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9" y="8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24" y="0"/>
                    </a:lnTo>
                    <a:lnTo>
                      <a:pt x="30" y="0"/>
                    </a:lnTo>
                    <a:lnTo>
                      <a:pt x="3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6" name="Freeform 336"/>
              <p:cNvSpPr>
                <a:spLocks/>
              </p:cNvSpPr>
              <p:nvPr/>
            </p:nvSpPr>
            <p:spPr bwMode="auto">
              <a:xfrm>
                <a:off x="10701338" y="5481638"/>
                <a:ext cx="28575" cy="23813"/>
              </a:xfrm>
              <a:custGeom>
                <a:avLst/>
                <a:gdLst>
                  <a:gd name="T0" fmla="*/ 17 w 35"/>
                  <a:gd name="T1" fmla="*/ 30 h 30"/>
                  <a:gd name="T2" fmla="*/ 17 w 35"/>
                  <a:gd name="T3" fmla="*/ 30 h 30"/>
                  <a:gd name="T4" fmla="*/ 0 w 35"/>
                  <a:gd name="T5" fmla="*/ 11 h 30"/>
                  <a:gd name="T6" fmla="*/ 0 w 35"/>
                  <a:gd name="T7" fmla="*/ 11 h 30"/>
                  <a:gd name="T8" fmla="*/ 9 w 35"/>
                  <a:gd name="T9" fmla="*/ 3 h 30"/>
                  <a:gd name="T10" fmla="*/ 13 w 35"/>
                  <a:gd name="T11" fmla="*/ 0 h 30"/>
                  <a:gd name="T12" fmla="*/ 17 w 35"/>
                  <a:gd name="T13" fmla="*/ 0 h 30"/>
                  <a:gd name="T14" fmla="*/ 17 w 35"/>
                  <a:gd name="T15" fmla="*/ 0 h 30"/>
                  <a:gd name="T16" fmla="*/ 22 w 35"/>
                  <a:gd name="T17" fmla="*/ 0 h 30"/>
                  <a:gd name="T18" fmla="*/ 26 w 35"/>
                  <a:gd name="T19" fmla="*/ 3 h 30"/>
                  <a:gd name="T20" fmla="*/ 35 w 35"/>
                  <a:gd name="T21" fmla="*/ 11 h 30"/>
                  <a:gd name="T22" fmla="*/ 35 w 35"/>
                  <a:gd name="T23" fmla="*/ 11 h 30"/>
                  <a:gd name="T24" fmla="*/ 17 w 35"/>
                  <a:gd name="T25" fmla="*/ 30 h 30"/>
                  <a:gd name="T26" fmla="*/ 17 w 35"/>
                  <a:gd name="T27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30">
                    <a:moveTo>
                      <a:pt x="17" y="30"/>
                    </a:moveTo>
                    <a:lnTo>
                      <a:pt x="17" y="30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9" y="3"/>
                    </a:lnTo>
                    <a:lnTo>
                      <a:pt x="13" y="0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22" y="0"/>
                    </a:lnTo>
                    <a:lnTo>
                      <a:pt x="26" y="3"/>
                    </a:lnTo>
                    <a:lnTo>
                      <a:pt x="35" y="11"/>
                    </a:lnTo>
                    <a:lnTo>
                      <a:pt x="35" y="11"/>
                    </a:lnTo>
                    <a:lnTo>
                      <a:pt x="17" y="30"/>
                    </a:lnTo>
                    <a:lnTo>
                      <a:pt x="17" y="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</p:grpSp>
      </p:grpSp>
      <p:sp>
        <p:nvSpPr>
          <p:cNvPr id="41" name="TextBox 40"/>
          <p:cNvSpPr txBox="1"/>
          <p:nvPr/>
        </p:nvSpPr>
        <p:spPr>
          <a:xfrm>
            <a:off x="2620048" y="2720595"/>
            <a:ext cx="3475952" cy="87203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Clr>
                <a:srgbClr val="F45967"/>
              </a:buClr>
              <a:buFont typeface="Wingdings" panose="05000000000000000000" pitchFamily="2" charset="2"/>
              <a:buChar char="Ø"/>
            </a:pPr>
            <a:r>
              <a:rPr lang="ru-RU" dirty="0" smtClean="0"/>
              <a:t>Правила списания неустоек</a:t>
            </a:r>
          </a:p>
          <a:p>
            <a:pPr marL="285750" indent="-285750">
              <a:lnSpc>
                <a:spcPct val="150000"/>
              </a:lnSpc>
              <a:buClr>
                <a:srgbClr val="F45967"/>
              </a:buClr>
              <a:buFont typeface="Wingdings" panose="05000000000000000000" pitchFamily="2" charset="2"/>
              <a:buChar char="Ø"/>
            </a:pPr>
            <a:r>
              <a:rPr lang="ru-RU" dirty="0" smtClean="0"/>
              <a:t>Уведомление о списании</a:t>
            </a:r>
            <a:endParaRPr lang="ru-RU" dirty="0"/>
          </a:p>
        </p:txBody>
      </p:sp>
      <p:sp>
        <p:nvSpPr>
          <p:cNvPr id="42" name="TextBox 41"/>
          <p:cNvSpPr txBox="1"/>
          <p:nvPr/>
        </p:nvSpPr>
        <p:spPr>
          <a:xfrm>
            <a:off x="2620048" y="5486665"/>
            <a:ext cx="544944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Clr>
                <a:srgbClr val="F45967"/>
              </a:buClr>
              <a:buFont typeface="Wingdings" panose="05000000000000000000" pitchFamily="2" charset="2"/>
              <a:buChar char="Ø"/>
            </a:pPr>
            <a:r>
              <a:rPr lang="ru-RU" dirty="0" smtClean="0"/>
              <a:t>Направлять ли требование перед списанием?</a:t>
            </a:r>
          </a:p>
          <a:p>
            <a:pPr marL="285750" indent="-285750">
              <a:lnSpc>
                <a:spcPct val="150000"/>
              </a:lnSpc>
              <a:buClr>
                <a:srgbClr val="F45967"/>
              </a:buClr>
              <a:buFont typeface="Wingdings" panose="05000000000000000000" pitchFamily="2" charset="2"/>
              <a:buChar char="Ø"/>
            </a:pPr>
            <a:r>
              <a:rPr lang="ru-RU" dirty="0" smtClean="0"/>
              <a:t>Обязан ли заказчик …?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5852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СПИСАНИЕ НЕУСТОЙКИ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897500" y="1492738"/>
            <a:ext cx="9545638" cy="138423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	«Сторона </a:t>
            </a:r>
            <a:r>
              <a:rPr lang="ru-RU" dirty="0"/>
              <a:t>освобождается от уплаты неустойки (штрафа, пени), если докажет, что неисполнение или ненадлежащее исполнение обязательства, предусмотренного контрактом, произошло вследствие непреодолимой силы или по вине другой стороны</a:t>
            </a:r>
            <a:r>
              <a:rPr lang="ru-RU" dirty="0" smtClean="0"/>
              <a:t>.»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9894498" y="1123406"/>
            <a:ext cx="19529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F45967"/>
                </a:solidFill>
              </a:rPr>
              <a:t>ч.9 ст.34 44-ФЗ</a:t>
            </a:r>
            <a:endParaRPr lang="ru-RU" b="1" i="1" dirty="0">
              <a:solidFill>
                <a:srgbClr val="F45967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829932" y="3432312"/>
            <a:ext cx="3098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Списание осуществляется:</a:t>
            </a:r>
            <a:endParaRPr lang="ru-RU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/>
          </p:nvPr>
        </p:nvGraphicFramePr>
        <p:xfrm>
          <a:off x="2315138" y="4396735"/>
          <a:ext cx="8128000" cy="1483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128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По контрактам исполненным в полном объеме …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Независящие от сторон обстоятельства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Невозможность исполнения без изменения условий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Введение</a:t>
                      </a:r>
                      <a:r>
                        <a:rPr lang="ru-RU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мобилизации, санкций</a:t>
                      </a:r>
                      <a:endParaRPr lang="ru-RU" dirty="0" smtClean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/>
          </p:nvPr>
        </p:nvGraphicFramePr>
        <p:xfrm>
          <a:off x="2315138" y="3822273"/>
          <a:ext cx="8128000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128000"/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/>
                        <a:t>По контрактам исполненным в полном объеме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Плюс 7"/>
          <p:cNvSpPr/>
          <p:nvPr/>
        </p:nvSpPr>
        <p:spPr>
          <a:xfrm>
            <a:off x="2045172" y="4815840"/>
            <a:ext cx="269966" cy="252906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люс 8"/>
          <p:cNvSpPr/>
          <p:nvPr/>
        </p:nvSpPr>
        <p:spPr>
          <a:xfrm>
            <a:off x="2045172" y="5176932"/>
            <a:ext cx="269966" cy="252906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люс 9"/>
          <p:cNvSpPr/>
          <p:nvPr/>
        </p:nvSpPr>
        <p:spPr>
          <a:xfrm>
            <a:off x="2045172" y="5538024"/>
            <a:ext cx="269966" cy="252906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2211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СПИСАНИЕ НЕУСТОЙКИ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70873" y="914830"/>
            <a:ext cx="45002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1">
                    <a:lumMod val="50000"/>
                  </a:schemeClr>
                </a:solidFill>
              </a:rPr>
              <a:t>СПИСАТЬ ВОЗМОЖНО НЕУСТОЙКУ …</a:t>
            </a:r>
            <a:endParaRPr lang="ru-RU" b="1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/>
          </p:nvPr>
        </p:nvGraphicFramePr>
        <p:xfrm>
          <a:off x="733116" y="1904031"/>
          <a:ext cx="10361604" cy="36955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180802"/>
                <a:gridCol w="5180802"/>
              </a:tblGrid>
              <a:tr h="513862">
                <a:tc>
                  <a:txBody>
                    <a:bodyPr/>
                    <a:lstStyle/>
                    <a:p>
                      <a:r>
                        <a:rPr lang="ru-RU" dirty="0" smtClean="0"/>
                        <a:t>Списывается всё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сумма</a:t>
                      </a:r>
                      <a:r>
                        <a:rPr lang="ru-RU" baseline="0" dirty="0" smtClean="0"/>
                        <a:t> не превышает 5% от ЦК</a:t>
                      </a:r>
                      <a:endParaRPr lang="ru-RU" dirty="0" smtClean="0"/>
                    </a:p>
                  </a:txBody>
                  <a:tcPr/>
                </a:tc>
              </a:tr>
              <a:tr h="513862">
                <a:tc>
                  <a:txBody>
                    <a:bodyPr/>
                    <a:lstStyle/>
                    <a:p>
                      <a:r>
                        <a:rPr lang="ru-RU" dirty="0" smtClean="0"/>
                        <a:t>Списывает половину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сумма от 5 до 20% от ЦК</a:t>
                      </a:r>
                      <a:endParaRPr lang="ru-RU" dirty="0"/>
                    </a:p>
                  </a:txBody>
                  <a:tcPr/>
                </a:tc>
              </a:tr>
              <a:tr h="5138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solidFill>
                            <a:srgbClr val="FFC000"/>
                          </a:solidFill>
                        </a:rPr>
                        <a:t>Списывается всё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C000"/>
                          </a:solidFill>
                        </a:rPr>
                        <a:t>в</a:t>
                      </a:r>
                      <a:r>
                        <a:rPr lang="ru-RU" baseline="0" dirty="0" smtClean="0">
                          <a:solidFill>
                            <a:srgbClr val="FFC000"/>
                          </a:solidFill>
                        </a:rPr>
                        <a:t> следствии Коровновируса</a:t>
                      </a:r>
                      <a:endParaRPr lang="ru-RU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</a:tr>
              <a:tr h="126705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solidFill>
                            <a:srgbClr val="FFC000"/>
                          </a:solidFill>
                        </a:rPr>
                        <a:t>Списывается всё,</a:t>
                      </a:r>
                      <a:r>
                        <a:rPr lang="ru-RU" baseline="0" dirty="0" smtClean="0">
                          <a:solidFill>
                            <a:srgbClr val="FFC000"/>
                          </a:solidFill>
                        </a:rPr>
                        <a:t> с даты заключения до даты предложения изменения существенных условий</a:t>
                      </a:r>
                      <a:endParaRPr lang="ru-RU" dirty="0" smtClean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C000"/>
                          </a:solidFill>
                        </a:rPr>
                        <a:t>в следствии повышения цен на строительные ресурсы в 21-22 годах</a:t>
                      </a:r>
                      <a:endParaRPr lang="ru-RU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</a:tr>
              <a:tr h="8869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Списывается всё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 следствии мобилизации, санкций,</a:t>
                      </a:r>
                      <a:r>
                        <a:rPr lang="ru-RU" baseline="0" dirty="0" smtClean="0"/>
                        <a:t> мер ограничительного характера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349939" y="1968137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36F656"/>
                </a:solidFill>
              </a:rPr>
              <a:t>1</a:t>
            </a:r>
            <a:endParaRPr lang="ru-RU" b="1" dirty="0">
              <a:solidFill>
                <a:srgbClr val="36F656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49939" y="2460171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36F656"/>
                </a:solidFill>
              </a:rPr>
              <a:t>2</a:t>
            </a:r>
            <a:endParaRPr lang="ru-RU" b="1" dirty="0">
              <a:solidFill>
                <a:srgbClr val="36F656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49939" y="2982255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36F656"/>
                </a:solidFill>
              </a:rPr>
              <a:t>3</a:t>
            </a:r>
            <a:endParaRPr lang="ru-RU" b="1" dirty="0">
              <a:solidFill>
                <a:srgbClr val="36F656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49939" y="3483925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36F656"/>
                </a:solidFill>
              </a:rPr>
              <a:t>4</a:t>
            </a:r>
            <a:endParaRPr lang="ru-RU" b="1" dirty="0">
              <a:solidFill>
                <a:srgbClr val="36F656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49939" y="4741817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36F656"/>
                </a:solidFill>
              </a:rPr>
              <a:t>5</a:t>
            </a:r>
            <a:endParaRPr lang="ru-RU" b="1" dirty="0">
              <a:solidFill>
                <a:srgbClr val="36F656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9545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СПИСАНИЕ НЕУСТОЙКИ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70873" y="914830"/>
            <a:ext cx="37709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1">
                    <a:lumMod val="50000"/>
                  </a:schemeClr>
                </a:solidFill>
              </a:rPr>
              <a:t>СПИСАНИЕ НА ОСНОВАНИИ …</a:t>
            </a:r>
            <a:endParaRPr lang="ru-RU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90597" y="1387504"/>
            <a:ext cx="82182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u="sng" dirty="0" smtClean="0">
                <a:solidFill>
                  <a:srgbClr val="F45967"/>
                </a:solidFill>
              </a:rPr>
              <a:t>документарного подтверждения сумм согласованных с поставщиком</a:t>
            </a:r>
            <a:endParaRPr lang="ru-RU" b="1" u="sng" dirty="0">
              <a:solidFill>
                <a:srgbClr val="F45967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/>
          </p:nvPr>
        </p:nvGraphicFramePr>
        <p:xfrm>
          <a:off x="1419497" y="2337469"/>
          <a:ext cx="9501051" cy="3749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501051"/>
              </a:tblGrid>
              <a:tr h="35027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dirty="0" smtClean="0"/>
                        <a:t>Акт приемки или иной документ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dirty="0" smtClean="0"/>
                        <a:t>Акт приемки</a:t>
                      </a:r>
                      <a:r>
                        <a:rPr lang="ru-RU" baseline="0" dirty="0" smtClean="0"/>
                        <a:t> или иной документ + информация администратора доходов о зачислении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dirty="0" smtClean="0">
                          <a:solidFill>
                            <a:srgbClr val="FFC000"/>
                          </a:solidFill>
                        </a:rPr>
                        <a:t>Акт приемки или иной документ + исполнение в 2020 году + обоснование неисполнения в письменной форме</a:t>
                      </a:r>
                      <a:endParaRPr lang="ru-RU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dirty="0" smtClean="0">
                          <a:solidFill>
                            <a:srgbClr val="FFC000"/>
                          </a:solidFill>
                        </a:rPr>
                        <a:t>Изменение</a:t>
                      </a:r>
                      <a:r>
                        <a:rPr lang="ru-RU" baseline="0" dirty="0" smtClean="0">
                          <a:solidFill>
                            <a:srgbClr val="FFC000"/>
                          </a:solidFill>
                        </a:rPr>
                        <a:t> контракта с увеличением цены, для строительных контрактов до 31.12.2022</a:t>
                      </a:r>
                      <a:endParaRPr lang="ru-RU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dirty="0" smtClean="0"/>
                        <a:t>Акт приемки или иной документ + обоснование неисполнения в письменной форме с подтверждающими документами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106591" y="2337469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36F656"/>
                </a:solidFill>
              </a:rPr>
              <a:t>1</a:t>
            </a:r>
            <a:endParaRPr lang="ru-RU" b="1" dirty="0">
              <a:solidFill>
                <a:srgbClr val="36F656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06591" y="2829503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36F656"/>
                </a:solidFill>
              </a:rPr>
              <a:t>2</a:t>
            </a:r>
            <a:endParaRPr lang="ru-RU" b="1" dirty="0">
              <a:solidFill>
                <a:srgbClr val="36F656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06591" y="3295857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36F656"/>
                </a:solidFill>
              </a:rPr>
              <a:t>3</a:t>
            </a:r>
            <a:endParaRPr lang="ru-RU" b="1" dirty="0">
              <a:solidFill>
                <a:srgbClr val="36F656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06591" y="4152761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36F656"/>
                </a:solidFill>
              </a:rPr>
              <a:t>4</a:t>
            </a:r>
            <a:endParaRPr lang="ru-RU" b="1" dirty="0">
              <a:solidFill>
                <a:srgbClr val="36F656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06591" y="5009665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36F656"/>
                </a:solidFill>
              </a:rPr>
              <a:t>5</a:t>
            </a:r>
            <a:endParaRPr lang="ru-RU" b="1" dirty="0">
              <a:solidFill>
                <a:srgbClr val="36F656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762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СПИСАНИЕ НЕУСТОЙКИ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70873" y="914830"/>
            <a:ext cx="45100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1">
                    <a:lumMod val="50000"/>
                  </a:schemeClr>
                </a:solidFill>
              </a:rPr>
              <a:t>ДАЛЬНЕЙШИЙ ПРОЦЕСС СПИСАНИЯ</a:t>
            </a:r>
            <a:endParaRPr lang="ru-RU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01486" y="1345748"/>
            <a:ext cx="9818906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742950" lvl="1" indent="-285750">
              <a:lnSpc>
                <a:spcPct val="150000"/>
              </a:lnSpc>
              <a:buClr>
                <a:srgbClr val="F45967"/>
              </a:buClr>
              <a:buFont typeface="Wingdings" panose="05000000000000000000" pitchFamily="2" charset="2"/>
              <a:buChar char="Ø"/>
            </a:pPr>
            <a:r>
              <a:rPr lang="ru-RU" dirty="0" smtClean="0"/>
              <a:t>С даты сверки расчетов с поставщиком, в течение 10 дней оформляется Решение</a:t>
            </a:r>
          </a:p>
          <a:p>
            <a:pPr marL="742950" lvl="1" indent="-285750">
              <a:lnSpc>
                <a:spcPct val="150000"/>
              </a:lnSpc>
              <a:buClr>
                <a:srgbClr val="F45967"/>
              </a:buClr>
              <a:buFont typeface="Wingdings" panose="05000000000000000000" pitchFamily="2" charset="2"/>
              <a:buChar char="Ø"/>
            </a:pPr>
            <a:r>
              <a:rPr lang="ru-RU" dirty="0" smtClean="0"/>
              <a:t>Решение оформляется и подписывается Комиссией заказчика</a:t>
            </a:r>
          </a:p>
          <a:p>
            <a:pPr>
              <a:lnSpc>
                <a:spcPct val="150000"/>
              </a:lnSpc>
            </a:pPr>
            <a:endParaRPr lang="ru-RU" dirty="0"/>
          </a:p>
          <a:p>
            <a:pPr>
              <a:lnSpc>
                <a:spcPct val="150000"/>
              </a:lnSpc>
            </a:pPr>
            <a:r>
              <a:rPr lang="ru-RU" dirty="0" smtClean="0"/>
              <a:t>	</a:t>
            </a:r>
            <a:r>
              <a:rPr lang="ru-RU" b="1" dirty="0" smtClean="0"/>
              <a:t>Решение содержит</a:t>
            </a:r>
            <a:r>
              <a:rPr lang="ru-RU" dirty="0" smtClean="0"/>
              <a:t>:</a:t>
            </a:r>
          </a:p>
          <a:p>
            <a:pPr marL="285750" indent="-285750">
              <a:lnSpc>
                <a:spcPct val="150000"/>
              </a:lnSpc>
              <a:buClr>
                <a:srgbClr val="F45967"/>
              </a:buClr>
              <a:buFont typeface="Wingdings" panose="05000000000000000000" pitchFamily="2" charset="2"/>
              <a:buChar char="ü"/>
            </a:pPr>
            <a:r>
              <a:rPr lang="ru-RU" dirty="0" smtClean="0"/>
              <a:t>Наименование и реквизиты поставщика;</a:t>
            </a:r>
          </a:p>
          <a:p>
            <a:pPr marL="285750" indent="-285750">
              <a:lnSpc>
                <a:spcPct val="150000"/>
              </a:lnSpc>
              <a:buClr>
                <a:srgbClr val="F45967"/>
              </a:buClr>
              <a:buFont typeface="Wingdings" panose="05000000000000000000" pitchFamily="2" charset="2"/>
              <a:buChar char="ü"/>
            </a:pPr>
            <a:r>
              <a:rPr lang="ru-RU" dirty="0" smtClean="0"/>
              <a:t>Сведения о неустойках включенных в РК (не оплаченных);</a:t>
            </a:r>
          </a:p>
          <a:p>
            <a:pPr marL="285750" indent="-285750">
              <a:lnSpc>
                <a:spcPct val="150000"/>
              </a:lnSpc>
              <a:buClr>
                <a:srgbClr val="F45967"/>
              </a:buClr>
              <a:buFont typeface="Wingdings" panose="05000000000000000000" pitchFamily="2" charset="2"/>
              <a:buChar char="ü"/>
            </a:pPr>
            <a:r>
              <a:rPr lang="ru-RU" dirty="0" smtClean="0"/>
              <a:t>Реквизиты учетных документов;</a:t>
            </a:r>
          </a:p>
          <a:p>
            <a:pPr marL="285750" indent="-285750">
              <a:lnSpc>
                <a:spcPct val="150000"/>
              </a:lnSpc>
              <a:buClr>
                <a:srgbClr val="F45967"/>
              </a:buClr>
              <a:buFont typeface="Wingdings" panose="05000000000000000000" pitchFamily="2" charset="2"/>
              <a:buChar char="ü"/>
            </a:pPr>
            <a:r>
              <a:rPr lang="ru-RU" dirty="0" smtClean="0"/>
              <a:t>Дата Решения.</a:t>
            </a:r>
          </a:p>
          <a:p>
            <a:pPr marL="285750" indent="-285750">
              <a:lnSpc>
                <a:spcPct val="150000"/>
              </a:lnSpc>
              <a:buClr>
                <a:srgbClr val="F45967"/>
              </a:buClr>
              <a:buFont typeface="Wingdings" panose="05000000000000000000" pitchFamily="2" charset="2"/>
              <a:buChar char="ü"/>
            </a:pPr>
            <a:endParaRPr lang="ru-RU" dirty="0"/>
          </a:p>
          <a:p>
            <a:pPr marL="742950" lvl="1" indent="-285750">
              <a:lnSpc>
                <a:spcPct val="150000"/>
              </a:lnSpc>
              <a:buClr>
                <a:srgbClr val="F45967"/>
              </a:buClr>
              <a:buFont typeface="Wingdings" panose="05000000000000000000" pitchFamily="2" charset="2"/>
              <a:buChar char="Ø"/>
            </a:pPr>
            <a:r>
              <a:rPr lang="ru-RU" dirty="0" smtClean="0"/>
              <a:t>Списание в течение 5 р.д. с даты Решения</a:t>
            </a:r>
          </a:p>
          <a:p>
            <a:pPr marL="742950" lvl="1" indent="-285750">
              <a:lnSpc>
                <a:spcPct val="150000"/>
              </a:lnSpc>
              <a:buClr>
                <a:srgbClr val="F45967"/>
              </a:buClr>
              <a:buFont typeface="Wingdings" panose="05000000000000000000" pitchFamily="2" charset="2"/>
              <a:buChar char="Ø"/>
            </a:pPr>
            <a:r>
              <a:rPr lang="ru-RU" dirty="0" smtClean="0"/>
              <a:t>В течение 3 р.д. с даты списания, отчитываемся администратору доходов</a:t>
            </a:r>
          </a:p>
          <a:p>
            <a:pPr marL="742950" lvl="1" indent="-285750">
              <a:lnSpc>
                <a:spcPct val="150000"/>
              </a:lnSpc>
              <a:buClr>
                <a:srgbClr val="F45967"/>
              </a:buClr>
              <a:buFont typeface="Wingdings" panose="05000000000000000000" pitchFamily="2" charset="2"/>
              <a:buChar char="Ø"/>
            </a:pPr>
            <a:r>
              <a:rPr lang="ru-RU" dirty="0" smtClean="0"/>
              <a:t>В течение 20 р.д. с даты списания, уведомляем исполнителя по Форме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749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ДАТЫ В ДОКУМЕНТЕ О ПРИЕМКЕ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348860" y="1019333"/>
            <a:ext cx="9545638" cy="5295900"/>
          </a:xfrm>
        </p:spPr>
        <p:txBody>
          <a:bodyPr/>
          <a:lstStyle/>
          <a:p>
            <a:pPr>
              <a:buClr>
                <a:srgbClr val="F45967"/>
              </a:buClr>
            </a:pPr>
            <a:r>
              <a:rPr lang="ru-RU" dirty="0" smtClean="0"/>
              <a:t>Факт передачи ТРУ / Факт выполнения работ</a:t>
            </a:r>
          </a:p>
          <a:p>
            <a:pPr>
              <a:buClr>
                <a:srgbClr val="F45967"/>
              </a:buClr>
            </a:pPr>
            <a:endParaRPr lang="ru-RU" dirty="0" smtClean="0"/>
          </a:p>
          <a:p>
            <a:pPr>
              <a:buClr>
                <a:srgbClr val="F45967"/>
              </a:buClr>
            </a:pPr>
            <a:endParaRPr lang="ru-RU" dirty="0"/>
          </a:p>
          <a:p>
            <a:pPr>
              <a:buClr>
                <a:srgbClr val="F45967"/>
              </a:buClr>
            </a:pPr>
            <a:endParaRPr lang="ru-RU" dirty="0" smtClean="0"/>
          </a:p>
          <a:p>
            <a:pPr>
              <a:buClr>
                <a:srgbClr val="F45967"/>
              </a:buClr>
            </a:pPr>
            <a:endParaRPr lang="ru-RU" dirty="0"/>
          </a:p>
          <a:p>
            <a:pPr>
              <a:buClr>
                <a:srgbClr val="F45967"/>
              </a:buClr>
            </a:pPr>
            <a:r>
              <a:rPr lang="ru-RU" dirty="0" smtClean="0"/>
              <a:t>Дата </a:t>
            </a:r>
            <a:r>
              <a:rPr lang="ru-RU" dirty="0"/>
              <a:t>получения </a:t>
            </a:r>
            <a:r>
              <a:rPr lang="ru-RU" dirty="0" smtClean="0"/>
              <a:t>товара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327" t="6195" r="12501" b="37133"/>
          <a:stretch/>
        </p:blipFill>
        <p:spPr>
          <a:xfrm>
            <a:off x="3551068" y="1467352"/>
            <a:ext cx="8549656" cy="2969622"/>
          </a:xfrm>
          <a:prstGeom prst="rect">
            <a:avLst/>
          </a:prstGeom>
          <a:ln w="25400">
            <a:solidFill>
              <a:srgbClr val="B6B6B6"/>
            </a:solidFill>
          </a:ln>
        </p:spPr>
      </p:pic>
      <p:grpSp>
        <p:nvGrpSpPr>
          <p:cNvPr id="10" name="Группа 9"/>
          <p:cNvGrpSpPr/>
          <p:nvPr/>
        </p:nvGrpSpPr>
        <p:grpSpPr>
          <a:xfrm>
            <a:off x="124287" y="3667283"/>
            <a:ext cx="6178858" cy="3056771"/>
            <a:chOff x="124287" y="3667283"/>
            <a:chExt cx="6178858" cy="3056771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 rotWithShape="1">
            <a:blip r:embed="rId3"/>
            <a:srcRect l="990" t="3244" r="34014" b="46395"/>
            <a:stretch/>
          </p:blipFill>
          <p:spPr>
            <a:xfrm>
              <a:off x="124287" y="3667283"/>
              <a:ext cx="6178858" cy="3056771"/>
            </a:xfrm>
            <a:prstGeom prst="rect">
              <a:avLst/>
            </a:prstGeom>
            <a:ln w="25400">
              <a:solidFill>
                <a:srgbClr val="B6B6B6"/>
              </a:solidFill>
            </a:ln>
          </p:spPr>
        </p:pic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178451" y="5334508"/>
              <a:ext cx="857250" cy="485775"/>
            </a:xfrm>
            <a:prstGeom prst="rect">
              <a:avLst/>
            </a:prstGeom>
          </p:spPr>
        </p:pic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749826" y="4952780"/>
              <a:ext cx="857250" cy="485775"/>
            </a:xfrm>
            <a:prstGeom prst="rect">
              <a:avLst/>
            </a:prstGeom>
          </p:spPr>
        </p:pic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41243" y="4786092"/>
              <a:ext cx="857250" cy="333375"/>
            </a:xfrm>
            <a:prstGeom prst="rect">
              <a:avLst/>
            </a:prstGeom>
          </p:spPr>
        </p:pic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096853" y="6152225"/>
              <a:ext cx="857250" cy="252739"/>
            </a:xfrm>
            <a:prstGeom prst="rect">
              <a:avLst/>
            </a:prstGeom>
          </p:spPr>
        </p:pic>
      </p:grpSp>
      <p:sp>
        <p:nvSpPr>
          <p:cNvPr id="12" name="TextBox 11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7467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ПРИЕМКА ТОВАРА С УЛУЧШЕННЫМИ ХАРАКТЕРИСТИКАМИ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grpSp>
        <p:nvGrpSpPr>
          <p:cNvPr id="6" name="Группа 5">
            <a:extLst>
              <a:ext uri="{FF2B5EF4-FFF2-40B4-BE49-F238E27FC236}">
                <a16:creationId xmlns="" xmlns:a16="http://schemas.microsoft.com/office/drawing/2014/main" id="{805986E5-B416-416B-BF83-3386CA8B29AE}"/>
              </a:ext>
            </a:extLst>
          </p:cNvPr>
          <p:cNvGrpSpPr/>
          <p:nvPr/>
        </p:nvGrpSpPr>
        <p:grpSpPr>
          <a:xfrm>
            <a:off x="274274" y="840778"/>
            <a:ext cx="3341277" cy="2778476"/>
            <a:chOff x="259080" y="3856265"/>
            <a:chExt cx="5836921" cy="2278381"/>
          </a:xfrm>
        </p:grpSpPr>
        <p:sp>
          <p:nvSpPr>
            <p:cNvPr id="7" name="object 9">
              <a:extLst>
                <a:ext uri="{FF2B5EF4-FFF2-40B4-BE49-F238E27FC236}">
                  <a16:creationId xmlns="" xmlns:a16="http://schemas.microsoft.com/office/drawing/2014/main" id="{E743E224-D526-4BEB-9CF4-70EFA068D5DA}"/>
                </a:ext>
              </a:extLst>
            </p:cNvPr>
            <p:cNvSpPr/>
            <p:nvPr/>
          </p:nvSpPr>
          <p:spPr>
            <a:xfrm>
              <a:off x="259081" y="3856265"/>
              <a:ext cx="5836920" cy="2278380"/>
            </a:xfrm>
            <a:custGeom>
              <a:avLst/>
              <a:gdLst/>
              <a:ahLst/>
              <a:cxnLst/>
              <a:rect l="l" t="t" r="r" b="b"/>
              <a:pathLst>
                <a:path w="5836920" h="2278379">
                  <a:moveTo>
                    <a:pt x="5836920" y="365760"/>
                  </a:moveTo>
                  <a:lnTo>
                    <a:pt x="0" y="365760"/>
                  </a:lnTo>
                  <a:lnTo>
                    <a:pt x="0" y="2278380"/>
                  </a:lnTo>
                  <a:lnTo>
                    <a:pt x="5836920" y="2278380"/>
                  </a:lnTo>
                  <a:lnTo>
                    <a:pt x="5836920" y="365760"/>
                  </a:lnTo>
                  <a:close/>
                </a:path>
                <a:path w="5836920" h="2278379">
                  <a:moveTo>
                    <a:pt x="5836920" y="0"/>
                  </a:moveTo>
                  <a:lnTo>
                    <a:pt x="0" y="0"/>
                  </a:lnTo>
                  <a:lnTo>
                    <a:pt x="0" y="12192"/>
                  </a:lnTo>
                  <a:lnTo>
                    <a:pt x="5836920" y="12192"/>
                  </a:lnTo>
                  <a:lnTo>
                    <a:pt x="583692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" name="object 10">
              <a:extLst>
                <a:ext uri="{FF2B5EF4-FFF2-40B4-BE49-F238E27FC236}">
                  <a16:creationId xmlns="" xmlns:a16="http://schemas.microsoft.com/office/drawing/2014/main" id="{C71E62AF-7406-4677-8DF9-65E338EF2DDE}"/>
                </a:ext>
              </a:extLst>
            </p:cNvPr>
            <p:cNvSpPr/>
            <p:nvPr/>
          </p:nvSpPr>
          <p:spPr>
            <a:xfrm>
              <a:off x="259080" y="3856266"/>
              <a:ext cx="5836920" cy="2278380"/>
            </a:xfrm>
            <a:custGeom>
              <a:avLst/>
              <a:gdLst/>
              <a:ahLst/>
              <a:cxnLst/>
              <a:rect l="l" t="t" r="r" b="b"/>
              <a:pathLst>
                <a:path w="5836920" h="2278379">
                  <a:moveTo>
                    <a:pt x="0" y="2278380"/>
                  </a:moveTo>
                  <a:lnTo>
                    <a:pt x="5836920" y="2278380"/>
                  </a:lnTo>
                  <a:lnTo>
                    <a:pt x="5836920" y="0"/>
                  </a:lnTo>
                  <a:lnTo>
                    <a:pt x="0" y="0"/>
                  </a:lnTo>
                  <a:lnTo>
                    <a:pt x="0" y="2278380"/>
                  </a:lnTo>
                  <a:close/>
                </a:path>
              </a:pathLst>
            </a:custGeom>
            <a:ln w="57150">
              <a:solidFill>
                <a:schemeClr val="bg2">
                  <a:lumMod val="40000"/>
                  <a:lumOff val="60000"/>
                </a:schemeClr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object 11">
              <a:extLst>
                <a:ext uri="{FF2B5EF4-FFF2-40B4-BE49-F238E27FC236}">
                  <a16:creationId xmlns="" xmlns:a16="http://schemas.microsoft.com/office/drawing/2014/main" id="{15D9D36B-13F6-40EE-9247-A3D14B5ABC5C}"/>
                </a:ext>
              </a:extLst>
            </p:cNvPr>
            <p:cNvSpPr/>
            <p:nvPr/>
          </p:nvSpPr>
          <p:spPr>
            <a:xfrm>
              <a:off x="259080" y="3868458"/>
              <a:ext cx="5836920" cy="353695"/>
            </a:xfrm>
            <a:custGeom>
              <a:avLst/>
              <a:gdLst/>
              <a:ahLst/>
              <a:cxnLst/>
              <a:rect l="l" t="t" r="r" b="b"/>
              <a:pathLst>
                <a:path w="5836920" h="353694">
                  <a:moveTo>
                    <a:pt x="5836920" y="0"/>
                  </a:moveTo>
                  <a:lnTo>
                    <a:pt x="0" y="0"/>
                  </a:lnTo>
                  <a:lnTo>
                    <a:pt x="0" y="353567"/>
                  </a:lnTo>
                  <a:lnTo>
                    <a:pt x="5836920" y="353567"/>
                  </a:lnTo>
                  <a:lnTo>
                    <a:pt x="5836920" y="0"/>
                  </a:lnTo>
                  <a:close/>
                </a:path>
              </a:pathLst>
            </a:custGeom>
            <a:solidFill>
              <a:schemeClr val="bg2">
                <a:lumMod val="40000"/>
                <a:lumOff val="60000"/>
              </a:schemeClr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object 15">
              <a:extLst>
                <a:ext uri="{FF2B5EF4-FFF2-40B4-BE49-F238E27FC236}">
                  <a16:creationId xmlns="" xmlns:a16="http://schemas.microsoft.com/office/drawing/2014/main" id="{1B903DC4-5B72-4869-BCE3-D2B41B9222C8}"/>
                </a:ext>
              </a:extLst>
            </p:cNvPr>
            <p:cNvSpPr txBox="1"/>
            <p:nvPr/>
          </p:nvSpPr>
          <p:spPr>
            <a:xfrm>
              <a:off x="595322" y="4283238"/>
              <a:ext cx="5472104" cy="1790322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marL="216000" marR="64135" lvl="0" indent="-216000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chemeClr val="tx2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lang="ru-RU" b="1" spc="-5" dirty="0" smtClean="0">
                  <a:solidFill>
                    <a:schemeClr val="bg2">
                      <a:lumMod val="50000"/>
                    </a:schemeClr>
                  </a:solidFill>
                  <a:cs typeface="Segoe UI"/>
                </a:rPr>
                <a:t>Качество</a:t>
              </a:r>
              <a:endParaRPr lang="ru-RU" b="1" spc="-5" dirty="0">
                <a:solidFill>
                  <a:schemeClr val="bg2">
                    <a:lumMod val="50000"/>
                  </a:schemeClr>
                </a:solidFill>
                <a:cs typeface="Segoe UI"/>
              </a:endParaRPr>
            </a:p>
            <a:p>
              <a:pPr marL="216000" marR="64135" lvl="0" indent="-216000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chemeClr val="tx2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lang="ru-RU" b="1" spc="-5" dirty="0" smtClean="0">
                  <a:solidFill>
                    <a:schemeClr val="bg2">
                      <a:lumMod val="50000"/>
                    </a:schemeClr>
                  </a:solidFill>
                  <a:cs typeface="Segoe UI"/>
                </a:rPr>
                <a:t>Технические характеристики</a:t>
              </a:r>
            </a:p>
            <a:p>
              <a:pPr marL="216000" marR="64135" lvl="0" indent="-216000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chemeClr val="tx2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lang="ru-RU" b="1" spc="-5" dirty="0" smtClean="0">
                  <a:solidFill>
                    <a:schemeClr val="bg2">
                      <a:lumMod val="50000"/>
                    </a:schemeClr>
                  </a:solidFill>
                  <a:cs typeface="Segoe UI"/>
                </a:rPr>
                <a:t>Функциональные характеристики</a:t>
              </a:r>
            </a:p>
            <a:p>
              <a:pPr marL="216000" marR="64135" lvl="0" indent="-216000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chemeClr val="tx2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lang="ru-RU" b="1" spc="-5" dirty="0" smtClean="0">
                  <a:solidFill>
                    <a:schemeClr val="bg2">
                      <a:lumMod val="50000"/>
                    </a:schemeClr>
                  </a:solidFill>
                  <a:cs typeface="Segoe UI"/>
                </a:rPr>
                <a:t>Потребительские свойства</a:t>
              </a:r>
              <a:endParaRPr lang="ru-RU" b="1" spc="-5" dirty="0">
                <a:solidFill>
                  <a:schemeClr val="bg2">
                    <a:lumMod val="50000"/>
                  </a:schemeClr>
                </a:solidFill>
                <a:cs typeface="Segoe UI"/>
              </a:endParaRPr>
            </a:p>
          </p:txBody>
        </p:sp>
        <p:sp>
          <p:nvSpPr>
            <p:cNvPr id="11" name="object 21">
              <a:extLst>
                <a:ext uri="{FF2B5EF4-FFF2-40B4-BE49-F238E27FC236}">
                  <a16:creationId xmlns="" xmlns:a16="http://schemas.microsoft.com/office/drawing/2014/main" id="{658F9DFF-638D-417F-958C-A44E7B161844}"/>
                </a:ext>
              </a:extLst>
            </p:cNvPr>
            <p:cNvSpPr txBox="1"/>
            <p:nvPr/>
          </p:nvSpPr>
          <p:spPr>
            <a:xfrm>
              <a:off x="287656" y="3911510"/>
              <a:ext cx="5779771" cy="238184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marL="0" marR="62230" lvl="0" indent="0" algn="ctr" defTabSz="914400" rtl="0" eaLnBrk="1" fontAlgn="auto" latinLnBrk="0" hangingPunct="1">
                <a:lnSpc>
                  <a:spcPct val="100000"/>
                </a:lnSpc>
                <a:spcBef>
                  <a:spcPts val="10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b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tx2"/>
                  </a:solidFill>
                  <a:effectLst/>
                  <a:uLnTx/>
                  <a:uFillTx/>
                  <a:latin typeface="+mj-lt"/>
                  <a:ea typeface="+mn-ea"/>
                  <a:cs typeface="Trebuchet MS"/>
                </a:rPr>
                <a:t>Изменяемые параметры</a:t>
              </a:r>
              <a:endParaRPr kumimoji="0" lang="ru-RU" b="1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n-ea"/>
                <a:cs typeface="Trebuchet MS"/>
              </a:endParaRPr>
            </a:p>
          </p:txBody>
        </p:sp>
      </p:grpSp>
      <p:grpSp>
        <p:nvGrpSpPr>
          <p:cNvPr id="13" name="Группа 12">
            <a:extLst>
              <a:ext uri="{FF2B5EF4-FFF2-40B4-BE49-F238E27FC236}">
                <a16:creationId xmlns="" xmlns:a16="http://schemas.microsoft.com/office/drawing/2014/main" id="{805986E5-B416-416B-BF83-3386CA8B29AE}"/>
              </a:ext>
            </a:extLst>
          </p:cNvPr>
          <p:cNvGrpSpPr/>
          <p:nvPr/>
        </p:nvGrpSpPr>
        <p:grpSpPr>
          <a:xfrm>
            <a:off x="274274" y="3824406"/>
            <a:ext cx="3341277" cy="2778476"/>
            <a:chOff x="259080" y="3856265"/>
            <a:chExt cx="5836921" cy="2278381"/>
          </a:xfrm>
        </p:grpSpPr>
        <p:sp>
          <p:nvSpPr>
            <p:cNvPr id="14" name="object 9">
              <a:extLst>
                <a:ext uri="{FF2B5EF4-FFF2-40B4-BE49-F238E27FC236}">
                  <a16:creationId xmlns="" xmlns:a16="http://schemas.microsoft.com/office/drawing/2014/main" id="{E743E224-D526-4BEB-9CF4-70EFA068D5DA}"/>
                </a:ext>
              </a:extLst>
            </p:cNvPr>
            <p:cNvSpPr/>
            <p:nvPr/>
          </p:nvSpPr>
          <p:spPr>
            <a:xfrm>
              <a:off x="259081" y="3856265"/>
              <a:ext cx="5836920" cy="2278380"/>
            </a:xfrm>
            <a:custGeom>
              <a:avLst/>
              <a:gdLst/>
              <a:ahLst/>
              <a:cxnLst/>
              <a:rect l="l" t="t" r="r" b="b"/>
              <a:pathLst>
                <a:path w="5836920" h="2278379">
                  <a:moveTo>
                    <a:pt x="5836920" y="365760"/>
                  </a:moveTo>
                  <a:lnTo>
                    <a:pt x="0" y="365760"/>
                  </a:lnTo>
                  <a:lnTo>
                    <a:pt x="0" y="2278380"/>
                  </a:lnTo>
                  <a:lnTo>
                    <a:pt x="5836920" y="2278380"/>
                  </a:lnTo>
                  <a:lnTo>
                    <a:pt x="5836920" y="365760"/>
                  </a:lnTo>
                  <a:close/>
                </a:path>
                <a:path w="5836920" h="2278379">
                  <a:moveTo>
                    <a:pt x="5836920" y="0"/>
                  </a:moveTo>
                  <a:lnTo>
                    <a:pt x="0" y="0"/>
                  </a:lnTo>
                  <a:lnTo>
                    <a:pt x="0" y="12192"/>
                  </a:lnTo>
                  <a:lnTo>
                    <a:pt x="5836920" y="12192"/>
                  </a:lnTo>
                  <a:lnTo>
                    <a:pt x="583692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" name="object 10">
              <a:extLst>
                <a:ext uri="{FF2B5EF4-FFF2-40B4-BE49-F238E27FC236}">
                  <a16:creationId xmlns="" xmlns:a16="http://schemas.microsoft.com/office/drawing/2014/main" id="{C71E62AF-7406-4677-8DF9-65E338EF2DDE}"/>
                </a:ext>
              </a:extLst>
            </p:cNvPr>
            <p:cNvSpPr/>
            <p:nvPr/>
          </p:nvSpPr>
          <p:spPr>
            <a:xfrm>
              <a:off x="259080" y="3856266"/>
              <a:ext cx="5836920" cy="2278380"/>
            </a:xfrm>
            <a:custGeom>
              <a:avLst/>
              <a:gdLst/>
              <a:ahLst/>
              <a:cxnLst/>
              <a:rect l="l" t="t" r="r" b="b"/>
              <a:pathLst>
                <a:path w="5836920" h="2278379">
                  <a:moveTo>
                    <a:pt x="0" y="2278380"/>
                  </a:moveTo>
                  <a:lnTo>
                    <a:pt x="5836920" y="2278380"/>
                  </a:lnTo>
                  <a:lnTo>
                    <a:pt x="5836920" y="0"/>
                  </a:lnTo>
                  <a:lnTo>
                    <a:pt x="0" y="0"/>
                  </a:lnTo>
                  <a:lnTo>
                    <a:pt x="0" y="2278380"/>
                  </a:lnTo>
                  <a:close/>
                </a:path>
              </a:pathLst>
            </a:custGeom>
            <a:ln w="57150">
              <a:solidFill>
                <a:schemeClr val="bg2">
                  <a:lumMod val="40000"/>
                  <a:lumOff val="60000"/>
                </a:schemeClr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6" name="object 11">
              <a:extLst>
                <a:ext uri="{FF2B5EF4-FFF2-40B4-BE49-F238E27FC236}">
                  <a16:creationId xmlns="" xmlns:a16="http://schemas.microsoft.com/office/drawing/2014/main" id="{15D9D36B-13F6-40EE-9247-A3D14B5ABC5C}"/>
                </a:ext>
              </a:extLst>
            </p:cNvPr>
            <p:cNvSpPr/>
            <p:nvPr/>
          </p:nvSpPr>
          <p:spPr>
            <a:xfrm>
              <a:off x="259080" y="3868458"/>
              <a:ext cx="5836920" cy="353695"/>
            </a:xfrm>
            <a:custGeom>
              <a:avLst/>
              <a:gdLst/>
              <a:ahLst/>
              <a:cxnLst/>
              <a:rect l="l" t="t" r="r" b="b"/>
              <a:pathLst>
                <a:path w="5836920" h="353694">
                  <a:moveTo>
                    <a:pt x="5836920" y="0"/>
                  </a:moveTo>
                  <a:lnTo>
                    <a:pt x="0" y="0"/>
                  </a:lnTo>
                  <a:lnTo>
                    <a:pt x="0" y="353567"/>
                  </a:lnTo>
                  <a:lnTo>
                    <a:pt x="5836920" y="353567"/>
                  </a:lnTo>
                  <a:lnTo>
                    <a:pt x="5836920" y="0"/>
                  </a:lnTo>
                  <a:close/>
                </a:path>
              </a:pathLst>
            </a:custGeom>
            <a:solidFill>
              <a:schemeClr val="bg2">
                <a:lumMod val="40000"/>
                <a:lumOff val="60000"/>
              </a:schemeClr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7" name="object 15">
              <a:extLst>
                <a:ext uri="{FF2B5EF4-FFF2-40B4-BE49-F238E27FC236}">
                  <a16:creationId xmlns="" xmlns:a16="http://schemas.microsoft.com/office/drawing/2014/main" id="{1B903DC4-5B72-4869-BCE3-D2B41B9222C8}"/>
                </a:ext>
              </a:extLst>
            </p:cNvPr>
            <p:cNvSpPr txBox="1"/>
            <p:nvPr/>
          </p:nvSpPr>
          <p:spPr>
            <a:xfrm>
              <a:off x="595322" y="4283238"/>
              <a:ext cx="5472104" cy="1336037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marL="216000" marR="64135" lvl="0" indent="-216000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chemeClr val="tx2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lang="ru-RU" b="1" spc="-5" dirty="0" smtClean="0">
                  <a:solidFill>
                    <a:schemeClr val="bg2">
                      <a:lumMod val="50000"/>
                    </a:schemeClr>
                  </a:solidFill>
                  <a:cs typeface="Segoe UI"/>
                </a:rPr>
                <a:t>Согласие изменений</a:t>
              </a:r>
            </a:p>
            <a:p>
              <a:pPr marL="216000" marR="64135" lvl="0" indent="-216000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chemeClr val="tx2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lang="ru-RU" b="1" spc="-5" dirty="0" smtClean="0">
                  <a:solidFill>
                    <a:schemeClr val="bg2">
                      <a:lumMod val="50000"/>
                    </a:schemeClr>
                  </a:solidFill>
                  <a:cs typeface="Segoe UI"/>
                </a:rPr>
                <a:t>Дополнительное соглашение</a:t>
              </a:r>
            </a:p>
            <a:p>
              <a:pPr marL="216000" marR="64135" lvl="0" indent="-216000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chemeClr val="tx2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lang="ru-RU" b="1" spc="-5" dirty="0" smtClean="0">
                  <a:solidFill>
                    <a:schemeClr val="bg2">
                      <a:lumMod val="50000"/>
                    </a:schemeClr>
                  </a:solidFill>
                  <a:cs typeface="Segoe UI"/>
                </a:rPr>
                <a:t>Сведения в РК</a:t>
              </a:r>
            </a:p>
            <a:p>
              <a:pPr marL="216000" marR="64135" lvl="0" indent="-216000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chemeClr val="tx2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lang="ru-RU" b="1" spc="-5" dirty="0" smtClean="0">
                  <a:solidFill>
                    <a:schemeClr val="bg2">
                      <a:lumMod val="50000"/>
                    </a:schemeClr>
                  </a:solidFill>
                  <a:cs typeface="Segoe UI"/>
                </a:rPr>
                <a:t>Акт о приемке</a:t>
              </a:r>
              <a:endParaRPr lang="ru-RU" b="1" spc="-5" dirty="0">
                <a:solidFill>
                  <a:schemeClr val="bg2">
                    <a:lumMod val="50000"/>
                  </a:schemeClr>
                </a:solidFill>
                <a:cs typeface="Segoe UI"/>
              </a:endParaRPr>
            </a:p>
          </p:txBody>
        </p:sp>
        <p:sp>
          <p:nvSpPr>
            <p:cNvPr id="18" name="object 21">
              <a:extLst>
                <a:ext uri="{FF2B5EF4-FFF2-40B4-BE49-F238E27FC236}">
                  <a16:creationId xmlns="" xmlns:a16="http://schemas.microsoft.com/office/drawing/2014/main" id="{658F9DFF-638D-417F-958C-A44E7B161844}"/>
                </a:ext>
              </a:extLst>
            </p:cNvPr>
            <p:cNvSpPr txBox="1"/>
            <p:nvPr/>
          </p:nvSpPr>
          <p:spPr>
            <a:xfrm>
              <a:off x="287656" y="3911510"/>
              <a:ext cx="5779771" cy="238184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marL="0" marR="62230" lvl="0" indent="0" algn="ctr" defTabSz="914400" rtl="0" eaLnBrk="1" fontAlgn="auto" latinLnBrk="0" hangingPunct="1">
                <a:lnSpc>
                  <a:spcPct val="100000"/>
                </a:lnSpc>
                <a:spcBef>
                  <a:spcPts val="10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b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tx2"/>
                  </a:solidFill>
                  <a:effectLst/>
                  <a:uLnTx/>
                  <a:uFillTx/>
                  <a:latin typeface="+mj-lt"/>
                  <a:ea typeface="+mn-ea"/>
                  <a:cs typeface="Trebuchet MS"/>
                </a:rPr>
                <a:t>Необходимо</a:t>
              </a:r>
              <a:endParaRPr kumimoji="0" lang="ru-RU" b="1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n-ea"/>
                <a:cs typeface="Trebuchet MS"/>
              </a:endParaRPr>
            </a:p>
          </p:txBody>
        </p:sp>
      </p:grpSp>
      <p:pic>
        <p:nvPicPr>
          <p:cNvPr id="19" name="Рисунок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2944" y="1680163"/>
            <a:ext cx="7520578" cy="4884150"/>
          </a:xfrm>
          <a:prstGeom prst="rect">
            <a:avLst/>
          </a:prstGeom>
          <a:ln w="25400">
            <a:solidFill>
              <a:srgbClr val="B6B6B6"/>
            </a:solidFill>
          </a:ln>
        </p:spPr>
      </p:pic>
      <p:sp>
        <p:nvSpPr>
          <p:cNvPr id="21" name="TextBox 20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116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2"/>
          <a:srcRect r="29340" b="16424"/>
          <a:stretch/>
        </p:blipFill>
        <p:spPr>
          <a:xfrm>
            <a:off x="2645530" y="3627318"/>
            <a:ext cx="6649373" cy="2975565"/>
          </a:xfrm>
          <a:prstGeom prst="rect">
            <a:avLst/>
          </a:prstGeom>
          <a:ln w="28575">
            <a:solidFill>
              <a:srgbClr val="B6B6B6"/>
            </a:solidFill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9939" y="361993"/>
            <a:ext cx="9920974" cy="657340"/>
          </a:xfrm>
        </p:spPr>
        <p:txBody>
          <a:bodyPr>
            <a:normAutofit/>
          </a:bodyPr>
          <a:lstStyle/>
          <a:p>
            <a:r>
              <a:rPr lang="ru-RU" dirty="0" smtClean="0"/>
              <a:t>ФОРМИРОВАНИЕ АКТА С УЛУЧШЕННЫМИ ХАРАКТЕРИСТИКАМИ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grpSp>
        <p:nvGrpSpPr>
          <p:cNvPr id="6" name="Группа 5">
            <a:extLst>
              <a:ext uri="{FF2B5EF4-FFF2-40B4-BE49-F238E27FC236}">
                <a16:creationId xmlns="" xmlns:a16="http://schemas.microsoft.com/office/drawing/2014/main" id="{805986E5-B416-416B-BF83-3386CA8B29AE}"/>
              </a:ext>
            </a:extLst>
          </p:cNvPr>
          <p:cNvGrpSpPr/>
          <p:nvPr/>
        </p:nvGrpSpPr>
        <p:grpSpPr>
          <a:xfrm>
            <a:off x="548548" y="1182058"/>
            <a:ext cx="3341277" cy="1709187"/>
            <a:chOff x="259080" y="3856265"/>
            <a:chExt cx="5836921" cy="2447799"/>
          </a:xfrm>
        </p:grpSpPr>
        <p:sp>
          <p:nvSpPr>
            <p:cNvPr id="7" name="object 9">
              <a:extLst>
                <a:ext uri="{FF2B5EF4-FFF2-40B4-BE49-F238E27FC236}">
                  <a16:creationId xmlns="" xmlns:a16="http://schemas.microsoft.com/office/drawing/2014/main" id="{E743E224-D526-4BEB-9CF4-70EFA068D5DA}"/>
                </a:ext>
              </a:extLst>
            </p:cNvPr>
            <p:cNvSpPr/>
            <p:nvPr/>
          </p:nvSpPr>
          <p:spPr>
            <a:xfrm>
              <a:off x="259082" y="3856265"/>
              <a:ext cx="5836919" cy="2447799"/>
            </a:xfrm>
            <a:custGeom>
              <a:avLst/>
              <a:gdLst/>
              <a:ahLst/>
              <a:cxnLst/>
              <a:rect l="l" t="t" r="r" b="b"/>
              <a:pathLst>
                <a:path w="5836920" h="2278379">
                  <a:moveTo>
                    <a:pt x="5836920" y="365760"/>
                  </a:moveTo>
                  <a:lnTo>
                    <a:pt x="0" y="365760"/>
                  </a:lnTo>
                  <a:lnTo>
                    <a:pt x="0" y="2278380"/>
                  </a:lnTo>
                  <a:lnTo>
                    <a:pt x="5836920" y="2278380"/>
                  </a:lnTo>
                  <a:lnTo>
                    <a:pt x="5836920" y="365760"/>
                  </a:lnTo>
                  <a:close/>
                </a:path>
                <a:path w="5836920" h="2278379">
                  <a:moveTo>
                    <a:pt x="5836920" y="0"/>
                  </a:moveTo>
                  <a:lnTo>
                    <a:pt x="0" y="0"/>
                  </a:lnTo>
                  <a:lnTo>
                    <a:pt x="0" y="12192"/>
                  </a:lnTo>
                  <a:lnTo>
                    <a:pt x="5836920" y="12192"/>
                  </a:lnTo>
                  <a:lnTo>
                    <a:pt x="583692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" name="object 10">
              <a:extLst>
                <a:ext uri="{FF2B5EF4-FFF2-40B4-BE49-F238E27FC236}">
                  <a16:creationId xmlns="" xmlns:a16="http://schemas.microsoft.com/office/drawing/2014/main" id="{C71E62AF-7406-4677-8DF9-65E338EF2DDE}"/>
                </a:ext>
              </a:extLst>
            </p:cNvPr>
            <p:cNvSpPr/>
            <p:nvPr/>
          </p:nvSpPr>
          <p:spPr>
            <a:xfrm>
              <a:off x="259080" y="3856266"/>
              <a:ext cx="5836919" cy="2447798"/>
            </a:xfrm>
            <a:custGeom>
              <a:avLst/>
              <a:gdLst/>
              <a:ahLst/>
              <a:cxnLst/>
              <a:rect l="l" t="t" r="r" b="b"/>
              <a:pathLst>
                <a:path w="5836920" h="2278379">
                  <a:moveTo>
                    <a:pt x="0" y="2278380"/>
                  </a:moveTo>
                  <a:lnTo>
                    <a:pt x="5836920" y="2278380"/>
                  </a:lnTo>
                  <a:lnTo>
                    <a:pt x="5836920" y="0"/>
                  </a:lnTo>
                  <a:lnTo>
                    <a:pt x="0" y="0"/>
                  </a:lnTo>
                  <a:lnTo>
                    <a:pt x="0" y="2278380"/>
                  </a:lnTo>
                  <a:close/>
                </a:path>
              </a:pathLst>
            </a:custGeom>
            <a:ln w="57150">
              <a:solidFill>
                <a:schemeClr val="bg2">
                  <a:lumMod val="40000"/>
                  <a:lumOff val="60000"/>
                </a:schemeClr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object 11">
              <a:extLst>
                <a:ext uri="{FF2B5EF4-FFF2-40B4-BE49-F238E27FC236}">
                  <a16:creationId xmlns="" xmlns:a16="http://schemas.microsoft.com/office/drawing/2014/main" id="{15D9D36B-13F6-40EE-9247-A3D14B5ABC5C}"/>
                </a:ext>
              </a:extLst>
            </p:cNvPr>
            <p:cNvSpPr/>
            <p:nvPr/>
          </p:nvSpPr>
          <p:spPr>
            <a:xfrm>
              <a:off x="259080" y="3868456"/>
              <a:ext cx="5836919" cy="1087480"/>
            </a:xfrm>
            <a:custGeom>
              <a:avLst/>
              <a:gdLst/>
              <a:ahLst/>
              <a:cxnLst/>
              <a:rect l="l" t="t" r="r" b="b"/>
              <a:pathLst>
                <a:path w="5836920" h="353694">
                  <a:moveTo>
                    <a:pt x="5836920" y="0"/>
                  </a:moveTo>
                  <a:lnTo>
                    <a:pt x="0" y="0"/>
                  </a:lnTo>
                  <a:lnTo>
                    <a:pt x="0" y="353567"/>
                  </a:lnTo>
                  <a:lnTo>
                    <a:pt x="5836920" y="353567"/>
                  </a:lnTo>
                  <a:lnTo>
                    <a:pt x="5836920" y="0"/>
                  </a:lnTo>
                  <a:close/>
                </a:path>
              </a:pathLst>
            </a:custGeom>
            <a:solidFill>
              <a:schemeClr val="bg2">
                <a:lumMod val="40000"/>
                <a:lumOff val="60000"/>
              </a:schemeClr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object 15">
              <a:extLst>
                <a:ext uri="{FF2B5EF4-FFF2-40B4-BE49-F238E27FC236}">
                  <a16:creationId xmlns="" xmlns:a16="http://schemas.microsoft.com/office/drawing/2014/main" id="{1B903DC4-5B72-4869-BCE3-D2B41B9222C8}"/>
                </a:ext>
              </a:extLst>
            </p:cNvPr>
            <p:cNvSpPr txBox="1"/>
            <p:nvPr/>
          </p:nvSpPr>
          <p:spPr>
            <a:xfrm>
              <a:off x="623895" y="4937530"/>
              <a:ext cx="5472104" cy="692469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marL="216000" marR="64135" lvl="0" indent="-216000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chemeClr val="tx2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lang="ru-RU" b="1" spc="-5" dirty="0" smtClean="0">
                  <a:solidFill>
                    <a:schemeClr val="bg2">
                      <a:lumMod val="50000"/>
                    </a:schemeClr>
                  </a:solidFill>
                  <a:cs typeface="Segoe UI"/>
                </a:rPr>
                <a:t>Признак устанавливается поставщиком в Акте</a:t>
              </a:r>
              <a:endParaRPr lang="ru-RU" b="1" spc="-5" dirty="0">
                <a:solidFill>
                  <a:schemeClr val="bg2">
                    <a:lumMod val="50000"/>
                  </a:schemeClr>
                </a:solidFill>
                <a:cs typeface="Segoe UI"/>
              </a:endParaRPr>
            </a:p>
          </p:txBody>
        </p:sp>
        <p:sp>
          <p:nvSpPr>
            <p:cNvPr id="11" name="object 21">
              <a:extLst>
                <a:ext uri="{FF2B5EF4-FFF2-40B4-BE49-F238E27FC236}">
                  <a16:creationId xmlns="" xmlns:a16="http://schemas.microsoft.com/office/drawing/2014/main" id="{658F9DFF-638D-417F-958C-A44E7B161844}"/>
                </a:ext>
              </a:extLst>
            </p:cNvPr>
            <p:cNvSpPr txBox="1"/>
            <p:nvPr/>
          </p:nvSpPr>
          <p:spPr>
            <a:xfrm>
              <a:off x="287656" y="3911510"/>
              <a:ext cx="5779771" cy="465326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marL="0" marR="62230" lvl="0" indent="0" algn="ctr" defTabSz="914400" rtl="0" eaLnBrk="1" fontAlgn="auto" latinLnBrk="0" hangingPunct="1">
                <a:lnSpc>
                  <a:spcPct val="100000"/>
                </a:lnSpc>
                <a:spcBef>
                  <a:spcPts val="10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b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tx2"/>
                  </a:solidFill>
                  <a:effectLst/>
                  <a:uLnTx/>
                  <a:uFillTx/>
                  <a:latin typeface="+mj-lt"/>
                  <a:ea typeface="+mn-ea"/>
                  <a:cs typeface="Trebuchet MS"/>
                </a:rPr>
                <a:t>ПРЕДЛАГАЕТСЯ ПОСТАВЩИКОМ</a:t>
              </a:r>
              <a:endParaRPr kumimoji="0" lang="ru-RU" b="1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n-ea"/>
                <a:cs typeface="Trebuchet MS"/>
              </a:endParaRPr>
            </a:p>
          </p:txBody>
        </p:sp>
      </p:grpSp>
      <p:grpSp>
        <p:nvGrpSpPr>
          <p:cNvPr id="19" name="Группа 18">
            <a:extLst>
              <a:ext uri="{FF2B5EF4-FFF2-40B4-BE49-F238E27FC236}">
                <a16:creationId xmlns="" xmlns:a16="http://schemas.microsoft.com/office/drawing/2014/main" id="{805986E5-B416-416B-BF83-3386CA8B29AE}"/>
              </a:ext>
            </a:extLst>
          </p:cNvPr>
          <p:cNvGrpSpPr/>
          <p:nvPr/>
        </p:nvGrpSpPr>
        <p:grpSpPr>
          <a:xfrm>
            <a:off x="8270308" y="1182057"/>
            <a:ext cx="3341277" cy="1647703"/>
            <a:chOff x="259080" y="3856265"/>
            <a:chExt cx="5836921" cy="2447799"/>
          </a:xfrm>
        </p:grpSpPr>
        <p:sp>
          <p:nvSpPr>
            <p:cNvPr id="20" name="object 9">
              <a:extLst>
                <a:ext uri="{FF2B5EF4-FFF2-40B4-BE49-F238E27FC236}">
                  <a16:creationId xmlns="" xmlns:a16="http://schemas.microsoft.com/office/drawing/2014/main" id="{E743E224-D526-4BEB-9CF4-70EFA068D5DA}"/>
                </a:ext>
              </a:extLst>
            </p:cNvPr>
            <p:cNvSpPr/>
            <p:nvPr/>
          </p:nvSpPr>
          <p:spPr>
            <a:xfrm>
              <a:off x="259082" y="3856265"/>
              <a:ext cx="5836919" cy="2447799"/>
            </a:xfrm>
            <a:custGeom>
              <a:avLst/>
              <a:gdLst/>
              <a:ahLst/>
              <a:cxnLst/>
              <a:rect l="l" t="t" r="r" b="b"/>
              <a:pathLst>
                <a:path w="5836920" h="2278379">
                  <a:moveTo>
                    <a:pt x="5836920" y="365760"/>
                  </a:moveTo>
                  <a:lnTo>
                    <a:pt x="0" y="365760"/>
                  </a:lnTo>
                  <a:lnTo>
                    <a:pt x="0" y="2278380"/>
                  </a:lnTo>
                  <a:lnTo>
                    <a:pt x="5836920" y="2278380"/>
                  </a:lnTo>
                  <a:lnTo>
                    <a:pt x="5836920" y="365760"/>
                  </a:lnTo>
                  <a:close/>
                </a:path>
                <a:path w="5836920" h="2278379">
                  <a:moveTo>
                    <a:pt x="5836920" y="0"/>
                  </a:moveTo>
                  <a:lnTo>
                    <a:pt x="0" y="0"/>
                  </a:lnTo>
                  <a:lnTo>
                    <a:pt x="0" y="12192"/>
                  </a:lnTo>
                  <a:lnTo>
                    <a:pt x="5836920" y="12192"/>
                  </a:lnTo>
                  <a:lnTo>
                    <a:pt x="583692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1" name="object 10">
              <a:extLst>
                <a:ext uri="{FF2B5EF4-FFF2-40B4-BE49-F238E27FC236}">
                  <a16:creationId xmlns="" xmlns:a16="http://schemas.microsoft.com/office/drawing/2014/main" id="{C71E62AF-7406-4677-8DF9-65E338EF2DDE}"/>
                </a:ext>
              </a:extLst>
            </p:cNvPr>
            <p:cNvSpPr/>
            <p:nvPr/>
          </p:nvSpPr>
          <p:spPr>
            <a:xfrm>
              <a:off x="259080" y="3856266"/>
              <a:ext cx="5836919" cy="2447798"/>
            </a:xfrm>
            <a:custGeom>
              <a:avLst/>
              <a:gdLst/>
              <a:ahLst/>
              <a:cxnLst/>
              <a:rect l="l" t="t" r="r" b="b"/>
              <a:pathLst>
                <a:path w="5836920" h="2278379">
                  <a:moveTo>
                    <a:pt x="0" y="2278380"/>
                  </a:moveTo>
                  <a:lnTo>
                    <a:pt x="5836920" y="2278380"/>
                  </a:lnTo>
                  <a:lnTo>
                    <a:pt x="5836920" y="0"/>
                  </a:lnTo>
                  <a:lnTo>
                    <a:pt x="0" y="0"/>
                  </a:lnTo>
                  <a:lnTo>
                    <a:pt x="0" y="2278380"/>
                  </a:lnTo>
                  <a:close/>
                </a:path>
              </a:pathLst>
            </a:custGeom>
            <a:ln w="57150">
              <a:solidFill>
                <a:schemeClr val="bg2">
                  <a:lumMod val="40000"/>
                  <a:lumOff val="60000"/>
                </a:schemeClr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2" name="object 11">
              <a:extLst>
                <a:ext uri="{FF2B5EF4-FFF2-40B4-BE49-F238E27FC236}">
                  <a16:creationId xmlns="" xmlns:a16="http://schemas.microsoft.com/office/drawing/2014/main" id="{15D9D36B-13F6-40EE-9247-A3D14B5ABC5C}"/>
                </a:ext>
              </a:extLst>
            </p:cNvPr>
            <p:cNvSpPr/>
            <p:nvPr/>
          </p:nvSpPr>
          <p:spPr>
            <a:xfrm>
              <a:off x="259080" y="3868456"/>
              <a:ext cx="5836919" cy="741601"/>
            </a:xfrm>
            <a:custGeom>
              <a:avLst/>
              <a:gdLst/>
              <a:ahLst/>
              <a:cxnLst/>
              <a:rect l="l" t="t" r="r" b="b"/>
              <a:pathLst>
                <a:path w="5836920" h="353694">
                  <a:moveTo>
                    <a:pt x="5836920" y="0"/>
                  </a:moveTo>
                  <a:lnTo>
                    <a:pt x="0" y="0"/>
                  </a:lnTo>
                  <a:lnTo>
                    <a:pt x="0" y="353567"/>
                  </a:lnTo>
                  <a:lnTo>
                    <a:pt x="5836920" y="353567"/>
                  </a:lnTo>
                  <a:lnTo>
                    <a:pt x="5836920" y="0"/>
                  </a:lnTo>
                  <a:close/>
                </a:path>
              </a:pathLst>
            </a:custGeom>
            <a:solidFill>
              <a:schemeClr val="bg2">
                <a:lumMod val="40000"/>
                <a:lumOff val="60000"/>
              </a:schemeClr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3" name="object 15">
              <a:extLst>
                <a:ext uri="{FF2B5EF4-FFF2-40B4-BE49-F238E27FC236}">
                  <a16:creationId xmlns="" xmlns:a16="http://schemas.microsoft.com/office/drawing/2014/main" id="{1B903DC4-5B72-4869-BCE3-D2B41B9222C8}"/>
                </a:ext>
              </a:extLst>
            </p:cNvPr>
            <p:cNvSpPr txBox="1"/>
            <p:nvPr/>
          </p:nvSpPr>
          <p:spPr>
            <a:xfrm>
              <a:off x="623897" y="4702382"/>
              <a:ext cx="5472104" cy="755563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marL="216000" marR="64135" lvl="0" indent="-216000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chemeClr val="tx2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lang="ru-RU" b="1" spc="-5" dirty="0" smtClean="0">
                  <a:solidFill>
                    <a:schemeClr val="bg2">
                      <a:lumMod val="50000"/>
                    </a:schemeClr>
                  </a:solidFill>
                  <a:cs typeface="Segoe UI"/>
                </a:rPr>
                <a:t>Сведения внесены в РК</a:t>
              </a:r>
            </a:p>
            <a:p>
              <a:pPr marL="216000" marR="64135" lvl="0" indent="-216000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chemeClr val="tx2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lang="ru-RU" b="1" spc="-5" dirty="0" smtClean="0">
                  <a:solidFill>
                    <a:schemeClr val="bg2">
                      <a:lumMod val="50000"/>
                    </a:schemeClr>
                  </a:solidFill>
                  <a:cs typeface="Segoe UI"/>
                </a:rPr>
                <a:t>Акт с улучшенными характеристиками</a:t>
              </a:r>
              <a:endParaRPr lang="ru-RU" b="1" spc="-5" dirty="0">
                <a:solidFill>
                  <a:schemeClr val="bg2">
                    <a:lumMod val="50000"/>
                  </a:schemeClr>
                </a:solidFill>
                <a:cs typeface="Segoe UI"/>
              </a:endParaRPr>
            </a:p>
          </p:txBody>
        </p:sp>
        <p:sp>
          <p:nvSpPr>
            <p:cNvPr id="24" name="object 21">
              <a:extLst>
                <a:ext uri="{FF2B5EF4-FFF2-40B4-BE49-F238E27FC236}">
                  <a16:creationId xmlns="" xmlns:a16="http://schemas.microsoft.com/office/drawing/2014/main" id="{658F9DFF-638D-417F-958C-A44E7B161844}"/>
                </a:ext>
              </a:extLst>
            </p:cNvPr>
            <p:cNvSpPr txBox="1"/>
            <p:nvPr/>
          </p:nvSpPr>
          <p:spPr>
            <a:xfrm>
              <a:off x="287656" y="3911510"/>
              <a:ext cx="5779771" cy="238184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marL="0" marR="62230" lvl="0" indent="0" algn="ctr" defTabSz="914400" rtl="0" eaLnBrk="1" fontAlgn="auto" latinLnBrk="0" hangingPunct="1">
                <a:lnSpc>
                  <a:spcPct val="100000"/>
                </a:lnSpc>
                <a:spcBef>
                  <a:spcPts val="10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b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tx2"/>
                  </a:solidFill>
                  <a:effectLst/>
                  <a:uLnTx/>
                  <a:uFillTx/>
                  <a:latin typeface="+mj-lt"/>
                  <a:ea typeface="+mn-ea"/>
                  <a:cs typeface="Trebuchet MS"/>
                </a:rPr>
                <a:t>ОФОРМЛЕНО ЗАКАЗЧИКОМ</a:t>
              </a:r>
              <a:endParaRPr kumimoji="0" lang="ru-RU" b="1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n-ea"/>
                <a:cs typeface="Trebuchet MS"/>
              </a:endParaRPr>
            </a:p>
          </p:txBody>
        </p:sp>
      </p:grpSp>
      <p:sp>
        <p:nvSpPr>
          <p:cNvPr id="26" name="Прямоугольник 25"/>
          <p:cNvSpPr/>
          <p:nvPr/>
        </p:nvSpPr>
        <p:spPr>
          <a:xfrm>
            <a:off x="2723322" y="5764696"/>
            <a:ext cx="5357191" cy="377687"/>
          </a:xfrm>
          <a:prstGeom prst="rect">
            <a:avLst/>
          </a:prstGeom>
          <a:noFill/>
          <a:ln w="31750">
            <a:solidFill>
              <a:srgbClr val="F459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TextBox 28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5974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366564" y="409904"/>
            <a:ext cx="9544559" cy="657340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/>
              <a:t>ПРИЕМКА ТОВАРА С УЛУЧШЕННЫМИ ХАРАКТЕРИСТИКАМИ</a:t>
            </a:r>
          </a:p>
        </p:txBody>
      </p:sp>
      <p:grpSp>
        <p:nvGrpSpPr>
          <p:cNvPr id="10" name="Группа 9"/>
          <p:cNvGrpSpPr/>
          <p:nvPr/>
        </p:nvGrpSpPr>
        <p:grpSpPr>
          <a:xfrm>
            <a:off x="0" y="1317488"/>
            <a:ext cx="12192000" cy="1662413"/>
            <a:chOff x="0" y="2793296"/>
            <a:chExt cx="12192000" cy="1662413"/>
          </a:xfrm>
        </p:grpSpPr>
        <p:grpSp>
          <p:nvGrpSpPr>
            <p:cNvPr id="11" name="Группа 10"/>
            <p:cNvGrpSpPr/>
            <p:nvPr/>
          </p:nvGrpSpPr>
          <p:grpSpPr>
            <a:xfrm>
              <a:off x="0" y="2793296"/>
              <a:ext cx="12192000" cy="1662413"/>
              <a:chOff x="0" y="3044058"/>
              <a:chExt cx="12192000" cy="1662413"/>
            </a:xfrm>
          </p:grpSpPr>
          <p:sp>
            <p:nvSpPr>
              <p:cNvPr id="25" name="Прямоугольник: скругленные верхние углы 43">
                <a:extLst>
                  <a:ext uri="{FF2B5EF4-FFF2-40B4-BE49-F238E27FC236}">
                    <a16:creationId xmlns:a16="http://schemas.microsoft.com/office/drawing/2014/main" xmlns="" id="{CBA0A588-0084-42D8-AEB0-ED9F3FFFF209}"/>
                  </a:ext>
                </a:extLst>
              </p:cNvPr>
              <p:cNvSpPr/>
              <p:nvPr/>
            </p:nvSpPr>
            <p:spPr>
              <a:xfrm rot="5400000">
                <a:off x="5602538" y="-2295368"/>
                <a:ext cx="986924" cy="12192000"/>
              </a:xfrm>
              <a:prstGeom prst="round2SameRect">
                <a:avLst>
                  <a:gd name="adj1" fmla="val 4584"/>
                  <a:gd name="adj2" fmla="val 0"/>
                </a:avLst>
              </a:prstGeom>
              <a:gradFill>
                <a:gsLst>
                  <a:gs pos="52000">
                    <a:schemeClr val="tx2"/>
                  </a:gs>
                  <a:gs pos="0">
                    <a:srgbClr val="F45967"/>
                  </a:gs>
                  <a:gs pos="100000">
                    <a:schemeClr val="accent1"/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6" name="Скругленный прямоугольник 25"/>
              <p:cNvSpPr/>
              <p:nvPr/>
            </p:nvSpPr>
            <p:spPr>
              <a:xfrm>
                <a:off x="349939" y="3044058"/>
                <a:ext cx="1783661" cy="1662413"/>
              </a:xfrm>
              <a:prstGeom prst="roundRect">
                <a:avLst>
                  <a:gd name="adj" fmla="val 4279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1651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7" name="TextBox 26"/>
              <p:cNvSpPr txBox="1"/>
              <p:nvPr/>
            </p:nvSpPr>
            <p:spPr>
              <a:xfrm>
                <a:off x="2421748" y="3393900"/>
                <a:ext cx="977025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b="1" dirty="0">
                    <a:solidFill>
                      <a:schemeClr val="bg1"/>
                    </a:solidFill>
                  </a:rPr>
                  <a:t>Письмо Минфина России от 07.11.2014 N 02-02-08/56115 «Об изменении существенных условий контракта на выполнение строительно-монтажных работ»</a:t>
                </a:r>
              </a:p>
            </p:txBody>
          </p:sp>
        </p:grpSp>
        <p:grpSp>
          <p:nvGrpSpPr>
            <p:cNvPr id="12" name="Группа 11"/>
            <p:cNvGrpSpPr/>
            <p:nvPr/>
          </p:nvGrpSpPr>
          <p:grpSpPr>
            <a:xfrm>
              <a:off x="806544" y="3077512"/>
              <a:ext cx="870449" cy="1093979"/>
              <a:chOff x="10537825" y="5078413"/>
              <a:chExt cx="460375" cy="573088"/>
            </a:xfrm>
            <a:solidFill>
              <a:schemeClr val="tx2"/>
            </a:solidFill>
          </p:grpSpPr>
          <p:sp>
            <p:nvSpPr>
              <p:cNvPr id="13" name="Freeform 325"/>
              <p:cNvSpPr>
                <a:spLocks noEditPoints="1"/>
              </p:cNvSpPr>
              <p:nvPr/>
            </p:nvSpPr>
            <p:spPr bwMode="auto">
              <a:xfrm>
                <a:off x="10537825" y="5078413"/>
                <a:ext cx="460375" cy="573088"/>
              </a:xfrm>
              <a:custGeom>
                <a:avLst/>
                <a:gdLst>
                  <a:gd name="T0" fmla="*/ 54 w 580"/>
                  <a:gd name="T1" fmla="*/ 72 h 723"/>
                  <a:gd name="T2" fmla="*/ 118 w 580"/>
                  <a:gd name="T3" fmla="*/ 10 h 723"/>
                  <a:gd name="T4" fmla="*/ 151 w 580"/>
                  <a:gd name="T5" fmla="*/ 0 h 723"/>
                  <a:gd name="T6" fmla="*/ 456 w 580"/>
                  <a:gd name="T7" fmla="*/ 0 h 723"/>
                  <a:gd name="T8" fmla="*/ 490 w 580"/>
                  <a:gd name="T9" fmla="*/ 6 h 723"/>
                  <a:gd name="T10" fmla="*/ 505 w 580"/>
                  <a:gd name="T11" fmla="*/ 27 h 723"/>
                  <a:gd name="T12" fmla="*/ 509 w 580"/>
                  <a:gd name="T13" fmla="*/ 51 h 723"/>
                  <a:gd name="T14" fmla="*/ 543 w 580"/>
                  <a:gd name="T15" fmla="*/ 73 h 723"/>
                  <a:gd name="T16" fmla="*/ 558 w 580"/>
                  <a:gd name="T17" fmla="*/ 75 h 723"/>
                  <a:gd name="T18" fmla="*/ 573 w 580"/>
                  <a:gd name="T19" fmla="*/ 87 h 723"/>
                  <a:gd name="T20" fmla="*/ 578 w 580"/>
                  <a:gd name="T21" fmla="*/ 105 h 723"/>
                  <a:gd name="T22" fmla="*/ 580 w 580"/>
                  <a:gd name="T23" fmla="*/ 128 h 723"/>
                  <a:gd name="T24" fmla="*/ 580 w 580"/>
                  <a:gd name="T25" fmla="*/ 680 h 723"/>
                  <a:gd name="T26" fmla="*/ 571 w 580"/>
                  <a:gd name="T27" fmla="*/ 710 h 723"/>
                  <a:gd name="T28" fmla="*/ 541 w 580"/>
                  <a:gd name="T29" fmla="*/ 723 h 723"/>
                  <a:gd name="T30" fmla="*/ 325 w 580"/>
                  <a:gd name="T31" fmla="*/ 723 h 723"/>
                  <a:gd name="T32" fmla="*/ 112 w 580"/>
                  <a:gd name="T33" fmla="*/ 723 h 723"/>
                  <a:gd name="T34" fmla="*/ 84 w 580"/>
                  <a:gd name="T35" fmla="*/ 712 h 723"/>
                  <a:gd name="T36" fmla="*/ 73 w 580"/>
                  <a:gd name="T37" fmla="*/ 685 h 723"/>
                  <a:gd name="T38" fmla="*/ 73 w 580"/>
                  <a:gd name="T39" fmla="*/ 663 h 723"/>
                  <a:gd name="T40" fmla="*/ 52 w 580"/>
                  <a:gd name="T41" fmla="*/ 650 h 723"/>
                  <a:gd name="T42" fmla="*/ 15 w 580"/>
                  <a:gd name="T43" fmla="*/ 644 h 723"/>
                  <a:gd name="T44" fmla="*/ 0 w 580"/>
                  <a:gd name="T45" fmla="*/ 627 h 723"/>
                  <a:gd name="T46" fmla="*/ 24 w 580"/>
                  <a:gd name="T47" fmla="*/ 146 h 723"/>
                  <a:gd name="T48" fmla="*/ 22 w 580"/>
                  <a:gd name="T49" fmla="*/ 161 h 723"/>
                  <a:gd name="T50" fmla="*/ 24 w 580"/>
                  <a:gd name="T51" fmla="*/ 614 h 723"/>
                  <a:gd name="T52" fmla="*/ 34 w 580"/>
                  <a:gd name="T53" fmla="*/ 624 h 723"/>
                  <a:gd name="T54" fmla="*/ 50 w 580"/>
                  <a:gd name="T55" fmla="*/ 627 h 723"/>
                  <a:gd name="T56" fmla="*/ 455 w 580"/>
                  <a:gd name="T57" fmla="*/ 627 h 723"/>
                  <a:gd name="T58" fmla="*/ 477 w 580"/>
                  <a:gd name="T59" fmla="*/ 622 h 723"/>
                  <a:gd name="T60" fmla="*/ 483 w 580"/>
                  <a:gd name="T61" fmla="*/ 599 h 723"/>
                  <a:gd name="T62" fmla="*/ 483 w 580"/>
                  <a:gd name="T63" fmla="*/ 51 h 723"/>
                  <a:gd name="T64" fmla="*/ 479 w 580"/>
                  <a:gd name="T65" fmla="*/ 32 h 723"/>
                  <a:gd name="T66" fmla="*/ 466 w 580"/>
                  <a:gd name="T67" fmla="*/ 25 h 723"/>
                  <a:gd name="T68" fmla="*/ 168 w 580"/>
                  <a:gd name="T69" fmla="*/ 25 h 723"/>
                  <a:gd name="T70" fmla="*/ 146 w 580"/>
                  <a:gd name="T71" fmla="*/ 25 h 723"/>
                  <a:gd name="T72" fmla="*/ 146 w 580"/>
                  <a:gd name="T73" fmla="*/ 111 h 723"/>
                  <a:gd name="T74" fmla="*/ 135 w 580"/>
                  <a:gd name="T75" fmla="*/ 135 h 723"/>
                  <a:gd name="T76" fmla="*/ 110 w 580"/>
                  <a:gd name="T77" fmla="*/ 146 h 723"/>
                  <a:gd name="T78" fmla="*/ 24 w 580"/>
                  <a:gd name="T79" fmla="*/ 146 h 723"/>
                  <a:gd name="T80" fmla="*/ 509 w 580"/>
                  <a:gd name="T81" fmla="*/ 98 h 723"/>
                  <a:gd name="T82" fmla="*/ 509 w 580"/>
                  <a:gd name="T83" fmla="*/ 599 h 723"/>
                  <a:gd name="T84" fmla="*/ 505 w 580"/>
                  <a:gd name="T85" fmla="*/ 624 h 723"/>
                  <a:gd name="T86" fmla="*/ 492 w 580"/>
                  <a:gd name="T87" fmla="*/ 644 h 723"/>
                  <a:gd name="T88" fmla="*/ 458 w 580"/>
                  <a:gd name="T89" fmla="*/ 650 h 723"/>
                  <a:gd name="T90" fmla="*/ 121 w 580"/>
                  <a:gd name="T91" fmla="*/ 650 h 723"/>
                  <a:gd name="T92" fmla="*/ 95 w 580"/>
                  <a:gd name="T93" fmla="*/ 678 h 723"/>
                  <a:gd name="T94" fmla="*/ 105 w 580"/>
                  <a:gd name="T95" fmla="*/ 697 h 723"/>
                  <a:gd name="T96" fmla="*/ 140 w 580"/>
                  <a:gd name="T97" fmla="*/ 700 h 723"/>
                  <a:gd name="T98" fmla="*/ 541 w 580"/>
                  <a:gd name="T99" fmla="*/ 699 h 723"/>
                  <a:gd name="T100" fmla="*/ 552 w 580"/>
                  <a:gd name="T101" fmla="*/ 691 h 723"/>
                  <a:gd name="T102" fmla="*/ 556 w 580"/>
                  <a:gd name="T103" fmla="*/ 672 h 723"/>
                  <a:gd name="T104" fmla="*/ 554 w 580"/>
                  <a:gd name="T105" fmla="*/ 113 h 723"/>
                  <a:gd name="T106" fmla="*/ 543 w 580"/>
                  <a:gd name="T107" fmla="*/ 98 h 723"/>
                  <a:gd name="T108" fmla="*/ 509 w 580"/>
                  <a:gd name="T109" fmla="*/ 98 h 723"/>
                  <a:gd name="T110" fmla="*/ 77 w 580"/>
                  <a:gd name="T111" fmla="*/ 120 h 723"/>
                  <a:gd name="T112" fmla="*/ 110 w 580"/>
                  <a:gd name="T113" fmla="*/ 118 h 723"/>
                  <a:gd name="T114" fmla="*/ 118 w 580"/>
                  <a:gd name="T115" fmla="*/ 109 h 723"/>
                  <a:gd name="T116" fmla="*/ 120 w 580"/>
                  <a:gd name="T117" fmla="*/ 47 h 723"/>
                  <a:gd name="T118" fmla="*/ 45 w 580"/>
                  <a:gd name="T119" fmla="*/ 120 h 7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580" h="723">
                    <a:moveTo>
                      <a:pt x="0" y="124"/>
                    </a:moveTo>
                    <a:lnTo>
                      <a:pt x="0" y="124"/>
                    </a:lnTo>
                    <a:lnTo>
                      <a:pt x="54" y="72"/>
                    </a:lnTo>
                    <a:lnTo>
                      <a:pt x="108" y="17"/>
                    </a:lnTo>
                    <a:lnTo>
                      <a:pt x="108" y="17"/>
                    </a:lnTo>
                    <a:lnTo>
                      <a:pt x="118" y="10"/>
                    </a:lnTo>
                    <a:lnTo>
                      <a:pt x="129" y="4"/>
                    </a:lnTo>
                    <a:lnTo>
                      <a:pt x="138" y="2"/>
                    </a:lnTo>
                    <a:lnTo>
                      <a:pt x="151" y="0"/>
                    </a:lnTo>
                    <a:lnTo>
                      <a:pt x="151" y="0"/>
                    </a:lnTo>
                    <a:lnTo>
                      <a:pt x="456" y="0"/>
                    </a:lnTo>
                    <a:lnTo>
                      <a:pt x="456" y="0"/>
                    </a:lnTo>
                    <a:lnTo>
                      <a:pt x="470" y="2"/>
                    </a:lnTo>
                    <a:lnTo>
                      <a:pt x="481" y="4"/>
                    </a:lnTo>
                    <a:lnTo>
                      <a:pt x="490" y="6"/>
                    </a:lnTo>
                    <a:lnTo>
                      <a:pt x="498" y="12"/>
                    </a:lnTo>
                    <a:lnTo>
                      <a:pt x="501" y="19"/>
                    </a:lnTo>
                    <a:lnTo>
                      <a:pt x="505" y="27"/>
                    </a:lnTo>
                    <a:lnTo>
                      <a:pt x="507" y="38"/>
                    </a:lnTo>
                    <a:lnTo>
                      <a:pt x="509" y="51"/>
                    </a:lnTo>
                    <a:lnTo>
                      <a:pt x="509" y="51"/>
                    </a:lnTo>
                    <a:lnTo>
                      <a:pt x="509" y="73"/>
                    </a:lnTo>
                    <a:lnTo>
                      <a:pt x="509" y="73"/>
                    </a:lnTo>
                    <a:lnTo>
                      <a:pt x="543" y="73"/>
                    </a:lnTo>
                    <a:lnTo>
                      <a:pt x="543" y="73"/>
                    </a:lnTo>
                    <a:lnTo>
                      <a:pt x="550" y="73"/>
                    </a:lnTo>
                    <a:lnTo>
                      <a:pt x="558" y="75"/>
                    </a:lnTo>
                    <a:lnTo>
                      <a:pt x="563" y="79"/>
                    </a:lnTo>
                    <a:lnTo>
                      <a:pt x="567" y="83"/>
                    </a:lnTo>
                    <a:lnTo>
                      <a:pt x="573" y="87"/>
                    </a:lnTo>
                    <a:lnTo>
                      <a:pt x="574" y="92"/>
                    </a:lnTo>
                    <a:lnTo>
                      <a:pt x="578" y="105"/>
                    </a:lnTo>
                    <a:lnTo>
                      <a:pt x="578" y="105"/>
                    </a:lnTo>
                    <a:lnTo>
                      <a:pt x="580" y="116"/>
                    </a:lnTo>
                    <a:lnTo>
                      <a:pt x="580" y="128"/>
                    </a:lnTo>
                    <a:lnTo>
                      <a:pt x="580" y="128"/>
                    </a:lnTo>
                    <a:lnTo>
                      <a:pt x="580" y="667"/>
                    </a:lnTo>
                    <a:lnTo>
                      <a:pt x="580" y="667"/>
                    </a:lnTo>
                    <a:lnTo>
                      <a:pt x="580" y="680"/>
                    </a:lnTo>
                    <a:lnTo>
                      <a:pt x="578" y="691"/>
                    </a:lnTo>
                    <a:lnTo>
                      <a:pt x="574" y="702"/>
                    </a:lnTo>
                    <a:lnTo>
                      <a:pt x="571" y="710"/>
                    </a:lnTo>
                    <a:lnTo>
                      <a:pt x="563" y="715"/>
                    </a:lnTo>
                    <a:lnTo>
                      <a:pt x="554" y="719"/>
                    </a:lnTo>
                    <a:lnTo>
                      <a:pt x="541" y="723"/>
                    </a:lnTo>
                    <a:lnTo>
                      <a:pt x="526" y="723"/>
                    </a:lnTo>
                    <a:lnTo>
                      <a:pt x="526" y="723"/>
                    </a:lnTo>
                    <a:lnTo>
                      <a:pt x="325" y="723"/>
                    </a:lnTo>
                    <a:lnTo>
                      <a:pt x="125" y="723"/>
                    </a:lnTo>
                    <a:lnTo>
                      <a:pt x="125" y="723"/>
                    </a:lnTo>
                    <a:lnTo>
                      <a:pt x="112" y="723"/>
                    </a:lnTo>
                    <a:lnTo>
                      <a:pt x="101" y="721"/>
                    </a:lnTo>
                    <a:lnTo>
                      <a:pt x="92" y="717"/>
                    </a:lnTo>
                    <a:lnTo>
                      <a:pt x="84" y="712"/>
                    </a:lnTo>
                    <a:lnTo>
                      <a:pt x="78" y="704"/>
                    </a:lnTo>
                    <a:lnTo>
                      <a:pt x="75" y="697"/>
                    </a:lnTo>
                    <a:lnTo>
                      <a:pt x="73" y="685"/>
                    </a:lnTo>
                    <a:lnTo>
                      <a:pt x="73" y="672"/>
                    </a:lnTo>
                    <a:lnTo>
                      <a:pt x="73" y="672"/>
                    </a:lnTo>
                    <a:lnTo>
                      <a:pt x="73" y="663"/>
                    </a:lnTo>
                    <a:lnTo>
                      <a:pt x="73" y="650"/>
                    </a:lnTo>
                    <a:lnTo>
                      <a:pt x="73" y="650"/>
                    </a:lnTo>
                    <a:lnTo>
                      <a:pt x="52" y="650"/>
                    </a:lnTo>
                    <a:lnTo>
                      <a:pt x="32" y="650"/>
                    </a:lnTo>
                    <a:lnTo>
                      <a:pt x="22" y="648"/>
                    </a:lnTo>
                    <a:lnTo>
                      <a:pt x="15" y="644"/>
                    </a:lnTo>
                    <a:lnTo>
                      <a:pt x="7" y="637"/>
                    </a:lnTo>
                    <a:lnTo>
                      <a:pt x="0" y="627"/>
                    </a:lnTo>
                    <a:lnTo>
                      <a:pt x="0" y="627"/>
                    </a:lnTo>
                    <a:lnTo>
                      <a:pt x="0" y="124"/>
                    </a:lnTo>
                    <a:lnTo>
                      <a:pt x="0" y="124"/>
                    </a:lnTo>
                    <a:close/>
                    <a:moveTo>
                      <a:pt x="24" y="146"/>
                    </a:moveTo>
                    <a:lnTo>
                      <a:pt x="24" y="146"/>
                    </a:lnTo>
                    <a:lnTo>
                      <a:pt x="22" y="161"/>
                    </a:lnTo>
                    <a:lnTo>
                      <a:pt x="22" y="161"/>
                    </a:lnTo>
                    <a:lnTo>
                      <a:pt x="22" y="601"/>
                    </a:lnTo>
                    <a:lnTo>
                      <a:pt x="22" y="601"/>
                    </a:lnTo>
                    <a:lnTo>
                      <a:pt x="24" y="614"/>
                    </a:lnTo>
                    <a:lnTo>
                      <a:pt x="26" y="618"/>
                    </a:lnTo>
                    <a:lnTo>
                      <a:pt x="30" y="622"/>
                    </a:lnTo>
                    <a:lnTo>
                      <a:pt x="34" y="624"/>
                    </a:lnTo>
                    <a:lnTo>
                      <a:pt x="37" y="626"/>
                    </a:lnTo>
                    <a:lnTo>
                      <a:pt x="50" y="627"/>
                    </a:lnTo>
                    <a:lnTo>
                      <a:pt x="50" y="627"/>
                    </a:lnTo>
                    <a:lnTo>
                      <a:pt x="252" y="627"/>
                    </a:lnTo>
                    <a:lnTo>
                      <a:pt x="455" y="627"/>
                    </a:lnTo>
                    <a:lnTo>
                      <a:pt x="455" y="627"/>
                    </a:lnTo>
                    <a:lnTo>
                      <a:pt x="468" y="626"/>
                    </a:lnTo>
                    <a:lnTo>
                      <a:pt x="473" y="624"/>
                    </a:lnTo>
                    <a:lnTo>
                      <a:pt x="477" y="622"/>
                    </a:lnTo>
                    <a:lnTo>
                      <a:pt x="479" y="618"/>
                    </a:lnTo>
                    <a:lnTo>
                      <a:pt x="481" y="612"/>
                    </a:lnTo>
                    <a:lnTo>
                      <a:pt x="483" y="599"/>
                    </a:lnTo>
                    <a:lnTo>
                      <a:pt x="483" y="599"/>
                    </a:lnTo>
                    <a:lnTo>
                      <a:pt x="481" y="326"/>
                    </a:lnTo>
                    <a:lnTo>
                      <a:pt x="483" y="51"/>
                    </a:lnTo>
                    <a:lnTo>
                      <a:pt x="483" y="51"/>
                    </a:lnTo>
                    <a:lnTo>
                      <a:pt x="481" y="38"/>
                    </a:lnTo>
                    <a:lnTo>
                      <a:pt x="479" y="32"/>
                    </a:lnTo>
                    <a:lnTo>
                      <a:pt x="475" y="29"/>
                    </a:lnTo>
                    <a:lnTo>
                      <a:pt x="471" y="27"/>
                    </a:lnTo>
                    <a:lnTo>
                      <a:pt x="466" y="25"/>
                    </a:lnTo>
                    <a:lnTo>
                      <a:pt x="453" y="23"/>
                    </a:lnTo>
                    <a:lnTo>
                      <a:pt x="453" y="23"/>
                    </a:lnTo>
                    <a:lnTo>
                      <a:pt x="168" y="25"/>
                    </a:lnTo>
                    <a:lnTo>
                      <a:pt x="168" y="25"/>
                    </a:lnTo>
                    <a:lnTo>
                      <a:pt x="146" y="25"/>
                    </a:lnTo>
                    <a:lnTo>
                      <a:pt x="146" y="25"/>
                    </a:lnTo>
                    <a:lnTo>
                      <a:pt x="146" y="102"/>
                    </a:lnTo>
                    <a:lnTo>
                      <a:pt x="146" y="102"/>
                    </a:lnTo>
                    <a:lnTo>
                      <a:pt x="146" y="111"/>
                    </a:lnTo>
                    <a:lnTo>
                      <a:pt x="142" y="120"/>
                    </a:lnTo>
                    <a:lnTo>
                      <a:pt x="140" y="128"/>
                    </a:lnTo>
                    <a:lnTo>
                      <a:pt x="135" y="135"/>
                    </a:lnTo>
                    <a:lnTo>
                      <a:pt x="127" y="141"/>
                    </a:lnTo>
                    <a:lnTo>
                      <a:pt x="120" y="143"/>
                    </a:lnTo>
                    <a:lnTo>
                      <a:pt x="110" y="146"/>
                    </a:lnTo>
                    <a:lnTo>
                      <a:pt x="99" y="146"/>
                    </a:lnTo>
                    <a:lnTo>
                      <a:pt x="99" y="146"/>
                    </a:lnTo>
                    <a:lnTo>
                      <a:pt x="24" y="146"/>
                    </a:lnTo>
                    <a:lnTo>
                      <a:pt x="24" y="146"/>
                    </a:lnTo>
                    <a:close/>
                    <a:moveTo>
                      <a:pt x="509" y="98"/>
                    </a:moveTo>
                    <a:lnTo>
                      <a:pt x="509" y="98"/>
                    </a:lnTo>
                    <a:lnTo>
                      <a:pt x="509" y="124"/>
                    </a:lnTo>
                    <a:lnTo>
                      <a:pt x="509" y="124"/>
                    </a:lnTo>
                    <a:lnTo>
                      <a:pt x="509" y="599"/>
                    </a:lnTo>
                    <a:lnTo>
                      <a:pt x="509" y="599"/>
                    </a:lnTo>
                    <a:lnTo>
                      <a:pt x="507" y="612"/>
                    </a:lnTo>
                    <a:lnTo>
                      <a:pt x="505" y="624"/>
                    </a:lnTo>
                    <a:lnTo>
                      <a:pt x="503" y="633"/>
                    </a:lnTo>
                    <a:lnTo>
                      <a:pt x="498" y="639"/>
                    </a:lnTo>
                    <a:lnTo>
                      <a:pt x="492" y="644"/>
                    </a:lnTo>
                    <a:lnTo>
                      <a:pt x="483" y="648"/>
                    </a:lnTo>
                    <a:lnTo>
                      <a:pt x="471" y="650"/>
                    </a:lnTo>
                    <a:lnTo>
                      <a:pt x="458" y="650"/>
                    </a:lnTo>
                    <a:lnTo>
                      <a:pt x="458" y="650"/>
                    </a:lnTo>
                    <a:lnTo>
                      <a:pt x="121" y="650"/>
                    </a:lnTo>
                    <a:lnTo>
                      <a:pt x="121" y="650"/>
                    </a:lnTo>
                    <a:lnTo>
                      <a:pt x="97" y="650"/>
                    </a:lnTo>
                    <a:lnTo>
                      <a:pt x="97" y="650"/>
                    </a:lnTo>
                    <a:lnTo>
                      <a:pt x="95" y="678"/>
                    </a:lnTo>
                    <a:lnTo>
                      <a:pt x="97" y="687"/>
                    </a:lnTo>
                    <a:lnTo>
                      <a:pt x="99" y="693"/>
                    </a:lnTo>
                    <a:lnTo>
                      <a:pt x="105" y="697"/>
                    </a:lnTo>
                    <a:lnTo>
                      <a:pt x="114" y="699"/>
                    </a:lnTo>
                    <a:lnTo>
                      <a:pt x="140" y="700"/>
                    </a:lnTo>
                    <a:lnTo>
                      <a:pt x="140" y="700"/>
                    </a:lnTo>
                    <a:lnTo>
                      <a:pt x="528" y="700"/>
                    </a:lnTo>
                    <a:lnTo>
                      <a:pt x="528" y="700"/>
                    </a:lnTo>
                    <a:lnTo>
                      <a:pt x="541" y="699"/>
                    </a:lnTo>
                    <a:lnTo>
                      <a:pt x="544" y="697"/>
                    </a:lnTo>
                    <a:lnTo>
                      <a:pt x="548" y="695"/>
                    </a:lnTo>
                    <a:lnTo>
                      <a:pt x="552" y="691"/>
                    </a:lnTo>
                    <a:lnTo>
                      <a:pt x="554" y="685"/>
                    </a:lnTo>
                    <a:lnTo>
                      <a:pt x="556" y="672"/>
                    </a:lnTo>
                    <a:lnTo>
                      <a:pt x="556" y="672"/>
                    </a:lnTo>
                    <a:lnTo>
                      <a:pt x="556" y="137"/>
                    </a:lnTo>
                    <a:lnTo>
                      <a:pt x="556" y="137"/>
                    </a:lnTo>
                    <a:lnTo>
                      <a:pt x="554" y="113"/>
                    </a:lnTo>
                    <a:lnTo>
                      <a:pt x="552" y="105"/>
                    </a:lnTo>
                    <a:lnTo>
                      <a:pt x="548" y="100"/>
                    </a:lnTo>
                    <a:lnTo>
                      <a:pt x="543" y="98"/>
                    </a:lnTo>
                    <a:lnTo>
                      <a:pt x="535" y="96"/>
                    </a:lnTo>
                    <a:lnTo>
                      <a:pt x="509" y="98"/>
                    </a:lnTo>
                    <a:lnTo>
                      <a:pt x="509" y="98"/>
                    </a:lnTo>
                    <a:close/>
                    <a:moveTo>
                      <a:pt x="45" y="120"/>
                    </a:moveTo>
                    <a:lnTo>
                      <a:pt x="45" y="120"/>
                    </a:lnTo>
                    <a:lnTo>
                      <a:pt x="77" y="120"/>
                    </a:lnTo>
                    <a:lnTo>
                      <a:pt x="107" y="120"/>
                    </a:lnTo>
                    <a:lnTo>
                      <a:pt x="107" y="120"/>
                    </a:lnTo>
                    <a:lnTo>
                      <a:pt x="110" y="118"/>
                    </a:lnTo>
                    <a:lnTo>
                      <a:pt x="114" y="115"/>
                    </a:lnTo>
                    <a:lnTo>
                      <a:pt x="118" y="113"/>
                    </a:lnTo>
                    <a:lnTo>
                      <a:pt x="118" y="109"/>
                    </a:lnTo>
                    <a:lnTo>
                      <a:pt x="118" y="109"/>
                    </a:lnTo>
                    <a:lnTo>
                      <a:pt x="120" y="79"/>
                    </a:lnTo>
                    <a:lnTo>
                      <a:pt x="120" y="47"/>
                    </a:lnTo>
                    <a:lnTo>
                      <a:pt x="120" y="47"/>
                    </a:lnTo>
                    <a:lnTo>
                      <a:pt x="45" y="120"/>
                    </a:lnTo>
                    <a:lnTo>
                      <a:pt x="45" y="1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4" name="Freeform 326"/>
              <p:cNvSpPr>
                <a:spLocks/>
              </p:cNvSpPr>
              <p:nvPr/>
            </p:nvSpPr>
            <p:spPr bwMode="auto">
              <a:xfrm>
                <a:off x="10596563" y="5430838"/>
                <a:ext cx="287338" cy="22225"/>
              </a:xfrm>
              <a:custGeom>
                <a:avLst/>
                <a:gdLst>
                  <a:gd name="T0" fmla="*/ 177 w 361"/>
                  <a:gd name="T1" fmla="*/ 28 h 28"/>
                  <a:gd name="T2" fmla="*/ 177 w 361"/>
                  <a:gd name="T3" fmla="*/ 28 h 28"/>
                  <a:gd name="T4" fmla="*/ 99 w 361"/>
                  <a:gd name="T5" fmla="*/ 28 h 28"/>
                  <a:gd name="T6" fmla="*/ 22 w 361"/>
                  <a:gd name="T7" fmla="*/ 26 h 28"/>
                  <a:gd name="T8" fmla="*/ 22 w 361"/>
                  <a:gd name="T9" fmla="*/ 26 h 28"/>
                  <a:gd name="T10" fmla="*/ 15 w 361"/>
                  <a:gd name="T11" fmla="*/ 26 h 28"/>
                  <a:gd name="T12" fmla="*/ 7 w 361"/>
                  <a:gd name="T13" fmla="*/ 22 h 28"/>
                  <a:gd name="T14" fmla="*/ 2 w 361"/>
                  <a:gd name="T15" fmla="*/ 19 h 28"/>
                  <a:gd name="T16" fmla="*/ 0 w 361"/>
                  <a:gd name="T17" fmla="*/ 15 h 28"/>
                  <a:gd name="T18" fmla="*/ 0 w 361"/>
                  <a:gd name="T19" fmla="*/ 15 h 28"/>
                  <a:gd name="T20" fmla="*/ 0 w 361"/>
                  <a:gd name="T21" fmla="*/ 9 h 28"/>
                  <a:gd name="T22" fmla="*/ 0 w 361"/>
                  <a:gd name="T23" fmla="*/ 6 h 28"/>
                  <a:gd name="T24" fmla="*/ 3 w 361"/>
                  <a:gd name="T25" fmla="*/ 4 h 28"/>
                  <a:gd name="T26" fmla="*/ 5 w 361"/>
                  <a:gd name="T27" fmla="*/ 2 h 28"/>
                  <a:gd name="T28" fmla="*/ 13 w 361"/>
                  <a:gd name="T29" fmla="*/ 0 h 28"/>
                  <a:gd name="T30" fmla="*/ 22 w 361"/>
                  <a:gd name="T31" fmla="*/ 0 h 28"/>
                  <a:gd name="T32" fmla="*/ 22 w 361"/>
                  <a:gd name="T33" fmla="*/ 0 h 28"/>
                  <a:gd name="T34" fmla="*/ 335 w 361"/>
                  <a:gd name="T35" fmla="*/ 2 h 28"/>
                  <a:gd name="T36" fmla="*/ 335 w 361"/>
                  <a:gd name="T37" fmla="*/ 2 h 28"/>
                  <a:gd name="T38" fmla="*/ 340 w 361"/>
                  <a:gd name="T39" fmla="*/ 2 h 28"/>
                  <a:gd name="T40" fmla="*/ 348 w 361"/>
                  <a:gd name="T41" fmla="*/ 6 h 28"/>
                  <a:gd name="T42" fmla="*/ 361 w 361"/>
                  <a:gd name="T43" fmla="*/ 15 h 28"/>
                  <a:gd name="T44" fmla="*/ 361 w 361"/>
                  <a:gd name="T45" fmla="*/ 15 h 28"/>
                  <a:gd name="T46" fmla="*/ 348 w 361"/>
                  <a:gd name="T47" fmla="*/ 22 h 28"/>
                  <a:gd name="T48" fmla="*/ 340 w 361"/>
                  <a:gd name="T49" fmla="*/ 24 h 28"/>
                  <a:gd name="T50" fmla="*/ 335 w 361"/>
                  <a:gd name="T51" fmla="*/ 26 h 28"/>
                  <a:gd name="T52" fmla="*/ 335 w 361"/>
                  <a:gd name="T53" fmla="*/ 26 h 28"/>
                  <a:gd name="T54" fmla="*/ 256 w 361"/>
                  <a:gd name="T55" fmla="*/ 28 h 28"/>
                  <a:gd name="T56" fmla="*/ 177 w 361"/>
                  <a:gd name="T57" fmla="*/ 28 h 28"/>
                  <a:gd name="T58" fmla="*/ 177 w 361"/>
                  <a:gd name="T5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61" h="28">
                    <a:moveTo>
                      <a:pt x="177" y="28"/>
                    </a:moveTo>
                    <a:lnTo>
                      <a:pt x="177" y="28"/>
                    </a:lnTo>
                    <a:lnTo>
                      <a:pt x="99" y="28"/>
                    </a:lnTo>
                    <a:lnTo>
                      <a:pt x="22" y="26"/>
                    </a:lnTo>
                    <a:lnTo>
                      <a:pt x="22" y="26"/>
                    </a:lnTo>
                    <a:lnTo>
                      <a:pt x="15" y="26"/>
                    </a:lnTo>
                    <a:lnTo>
                      <a:pt x="7" y="22"/>
                    </a:lnTo>
                    <a:lnTo>
                      <a:pt x="2" y="19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0" y="9"/>
                    </a:lnTo>
                    <a:lnTo>
                      <a:pt x="0" y="6"/>
                    </a:lnTo>
                    <a:lnTo>
                      <a:pt x="3" y="4"/>
                    </a:lnTo>
                    <a:lnTo>
                      <a:pt x="5" y="2"/>
                    </a:lnTo>
                    <a:lnTo>
                      <a:pt x="13" y="0"/>
                    </a:lnTo>
                    <a:lnTo>
                      <a:pt x="22" y="0"/>
                    </a:lnTo>
                    <a:lnTo>
                      <a:pt x="22" y="0"/>
                    </a:lnTo>
                    <a:lnTo>
                      <a:pt x="335" y="2"/>
                    </a:lnTo>
                    <a:lnTo>
                      <a:pt x="335" y="2"/>
                    </a:lnTo>
                    <a:lnTo>
                      <a:pt x="340" y="2"/>
                    </a:lnTo>
                    <a:lnTo>
                      <a:pt x="348" y="6"/>
                    </a:lnTo>
                    <a:lnTo>
                      <a:pt x="361" y="15"/>
                    </a:lnTo>
                    <a:lnTo>
                      <a:pt x="361" y="15"/>
                    </a:lnTo>
                    <a:lnTo>
                      <a:pt x="348" y="22"/>
                    </a:lnTo>
                    <a:lnTo>
                      <a:pt x="340" y="24"/>
                    </a:lnTo>
                    <a:lnTo>
                      <a:pt x="335" y="26"/>
                    </a:lnTo>
                    <a:lnTo>
                      <a:pt x="335" y="26"/>
                    </a:lnTo>
                    <a:lnTo>
                      <a:pt x="256" y="28"/>
                    </a:lnTo>
                    <a:lnTo>
                      <a:pt x="177" y="28"/>
                    </a:lnTo>
                    <a:lnTo>
                      <a:pt x="177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5" name="Freeform 327"/>
              <p:cNvSpPr>
                <a:spLocks/>
              </p:cNvSpPr>
              <p:nvPr/>
            </p:nvSpPr>
            <p:spPr bwMode="auto">
              <a:xfrm>
                <a:off x="10594975" y="5241925"/>
                <a:ext cx="288925" cy="17463"/>
              </a:xfrm>
              <a:custGeom>
                <a:avLst/>
                <a:gdLst>
                  <a:gd name="T0" fmla="*/ 181 w 363"/>
                  <a:gd name="T1" fmla="*/ 0 h 23"/>
                  <a:gd name="T2" fmla="*/ 181 w 363"/>
                  <a:gd name="T3" fmla="*/ 0 h 23"/>
                  <a:gd name="T4" fmla="*/ 262 w 363"/>
                  <a:gd name="T5" fmla="*/ 0 h 23"/>
                  <a:gd name="T6" fmla="*/ 340 w 363"/>
                  <a:gd name="T7" fmla="*/ 0 h 23"/>
                  <a:gd name="T8" fmla="*/ 340 w 363"/>
                  <a:gd name="T9" fmla="*/ 0 h 23"/>
                  <a:gd name="T10" fmla="*/ 346 w 363"/>
                  <a:gd name="T11" fmla="*/ 2 h 23"/>
                  <a:gd name="T12" fmla="*/ 352 w 363"/>
                  <a:gd name="T13" fmla="*/ 6 h 23"/>
                  <a:gd name="T14" fmla="*/ 363 w 363"/>
                  <a:gd name="T15" fmla="*/ 12 h 23"/>
                  <a:gd name="T16" fmla="*/ 363 w 363"/>
                  <a:gd name="T17" fmla="*/ 12 h 23"/>
                  <a:gd name="T18" fmla="*/ 352 w 363"/>
                  <a:gd name="T19" fmla="*/ 19 h 23"/>
                  <a:gd name="T20" fmla="*/ 346 w 363"/>
                  <a:gd name="T21" fmla="*/ 21 h 23"/>
                  <a:gd name="T22" fmla="*/ 340 w 363"/>
                  <a:gd name="T23" fmla="*/ 23 h 23"/>
                  <a:gd name="T24" fmla="*/ 340 w 363"/>
                  <a:gd name="T25" fmla="*/ 23 h 23"/>
                  <a:gd name="T26" fmla="*/ 20 w 363"/>
                  <a:gd name="T27" fmla="*/ 23 h 23"/>
                  <a:gd name="T28" fmla="*/ 20 w 363"/>
                  <a:gd name="T29" fmla="*/ 23 h 23"/>
                  <a:gd name="T30" fmla="*/ 17 w 363"/>
                  <a:gd name="T31" fmla="*/ 21 h 23"/>
                  <a:gd name="T32" fmla="*/ 11 w 363"/>
                  <a:gd name="T33" fmla="*/ 19 h 23"/>
                  <a:gd name="T34" fmla="*/ 0 w 363"/>
                  <a:gd name="T35" fmla="*/ 12 h 23"/>
                  <a:gd name="T36" fmla="*/ 0 w 363"/>
                  <a:gd name="T37" fmla="*/ 12 h 23"/>
                  <a:gd name="T38" fmla="*/ 11 w 363"/>
                  <a:gd name="T39" fmla="*/ 4 h 23"/>
                  <a:gd name="T40" fmla="*/ 17 w 363"/>
                  <a:gd name="T41" fmla="*/ 2 h 23"/>
                  <a:gd name="T42" fmla="*/ 20 w 363"/>
                  <a:gd name="T43" fmla="*/ 0 h 23"/>
                  <a:gd name="T44" fmla="*/ 20 w 363"/>
                  <a:gd name="T45" fmla="*/ 0 h 23"/>
                  <a:gd name="T46" fmla="*/ 181 w 363"/>
                  <a:gd name="T47" fmla="*/ 0 h 23"/>
                  <a:gd name="T48" fmla="*/ 181 w 363"/>
                  <a:gd name="T4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63" h="23">
                    <a:moveTo>
                      <a:pt x="181" y="0"/>
                    </a:moveTo>
                    <a:lnTo>
                      <a:pt x="181" y="0"/>
                    </a:lnTo>
                    <a:lnTo>
                      <a:pt x="262" y="0"/>
                    </a:lnTo>
                    <a:lnTo>
                      <a:pt x="340" y="0"/>
                    </a:lnTo>
                    <a:lnTo>
                      <a:pt x="340" y="0"/>
                    </a:lnTo>
                    <a:lnTo>
                      <a:pt x="346" y="2"/>
                    </a:lnTo>
                    <a:lnTo>
                      <a:pt x="352" y="6"/>
                    </a:lnTo>
                    <a:lnTo>
                      <a:pt x="363" y="12"/>
                    </a:lnTo>
                    <a:lnTo>
                      <a:pt x="363" y="12"/>
                    </a:lnTo>
                    <a:lnTo>
                      <a:pt x="352" y="19"/>
                    </a:lnTo>
                    <a:lnTo>
                      <a:pt x="346" y="21"/>
                    </a:lnTo>
                    <a:lnTo>
                      <a:pt x="340" y="23"/>
                    </a:lnTo>
                    <a:lnTo>
                      <a:pt x="340" y="23"/>
                    </a:lnTo>
                    <a:lnTo>
                      <a:pt x="20" y="23"/>
                    </a:lnTo>
                    <a:lnTo>
                      <a:pt x="20" y="23"/>
                    </a:lnTo>
                    <a:lnTo>
                      <a:pt x="17" y="21"/>
                    </a:lnTo>
                    <a:lnTo>
                      <a:pt x="11" y="19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11" y="4"/>
                    </a:lnTo>
                    <a:lnTo>
                      <a:pt x="17" y="2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181" y="0"/>
                    </a:lnTo>
                    <a:lnTo>
                      <a:pt x="18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6" name="Freeform 328"/>
              <p:cNvSpPr>
                <a:spLocks/>
              </p:cNvSpPr>
              <p:nvPr/>
            </p:nvSpPr>
            <p:spPr bwMode="auto">
              <a:xfrm>
                <a:off x="10690225" y="5335588"/>
                <a:ext cx="193675" cy="20638"/>
              </a:xfrm>
              <a:custGeom>
                <a:avLst/>
                <a:gdLst>
                  <a:gd name="T0" fmla="*/ 121 w 243"/>
                  <a:gd name="T1" fmla="*/ 26 h 26"/>
                  <a:gd name="T2" fmla="*/ 121 w 243"/>
                  <a:gd name="T3" fmla="*/ 26 h 26"/>
                  <a:gd name="T4" fmla="*/ 73 w 243"/>
                  <a:gd name="T5" fmla="*/ 26 h 26"/>
                  <a:gd name="T6" fmla="*/ 22 w 243"/>
                  <a:gd name="T7" fmla="*/ 25 h 26"/>
                  <a:gd name="T8" fmla="*/ 22 w 243"/>
                  <a:gd name="T9" fmla="*/ 25 h 26"/>
                  <a:gd name="T10" fmla="*/ 16 w 243"/>
                  <a:gd name="T11" fmla="*/ 25 h 26"/>
                  <a:gd name="T12" fmla="*/ 11 w 243"/>
                  <a:gd name="T13" fmla="*/ 21 h 26"/>
                  <a:gd name="T14" fmla="*/ 0 w 243"/>
                  <a:gd name="T15" fmla="*/ 13 h 26"/>
                  <a:gd name="T16" fmla="*/ 0 w 243"/>
                  <a:gd name="T17" fmla="*/ 13 h 26"/>
                  <a:gd name="T18" fmla="*/ 11 w 243"/>
                  <a:gd name="T19" fmla="*/ 6 h 26"/>
                  <a:gd name="T20" fmla="*/ 18 w 243"/>
                  <a:gd name="T21" fmla="*/ 2 h 26"/>
                  <a:gd name="T22" fmla="*/ 24 w 243"/>
                  <a:gd name="T23" fmla="*/ 2 h 26"/>
                  <a:gd name="T24" fmla="*/ 24 w 243"/>
                  <a:gd name="T25" fmla="*/ 2 h 26"/>
                  <a:gd name="T26" fmla="*/ 121 w 243"/>
                  <a:gd name="T27" fmla="*/ 0 h 26"/>
                  <a:gd name="T28" fmla="*/ 219 w 243"/>
                  <a:gd name="T29" fmla="*/ 2 h 26"/>
                  <a:gd name="T30" fmla="*/ 219 w 243"/>
                  <a:gd name="T31" fmla="*/ 2 h 26"/>
                  <a:gd name="T32" fmla="*/ 224 w 243"/>
                  <a:gd name="T33" fmla="*/ 2 h 26"/>
                  <a:gd name="T34" fmla="*/ 230 w 243"/>
                  <a:gd name="T35" fmla="*/ 6 h 26"/>
                  <a:gd name="T36" fmla="*/ 243 w 243"/>
                  <a:gd name="T37" fmla="*/ 13 h 26"/>
                  <a:gd name="T38" fmla="*/ 243 w 243"/>
                  <a:gd name="T39" fmla="*/ 13 h 26"/>
                  <a:gd name="T40" fmla="*/ 230 w 243"/>
                  <a:gd name="T41" fmla="*/ 21 h 26"/>
                  <a:gd name="T42" fmla="*/ 224 w 243"/>
                  <a:gd name="T43" fmla="*/ 25 h 26"/>
                  <a:gd name="T44" fmla="*/ 217 w 243"/>
                  <a:gd name="T45" fmla="*/ 25 h 26"/>
                  <a:gd name="T46" fmla="*/ 217 w 243"/>
                  <a:gd name="T47" fmla="*/ 25 h 26"/>
                  <a:gd name="T48" fmla="*/ 170 w 243"/>
                  <a:gd name="T49" fmla="*/ 26 h 26"/>
                  <a:gd name="T50" fmla="*/ 121 w 243"/>
                  <a:gd name="T51" fmla="*/ 26 h 26"/>
                  <a:gd name="T52" fmla="*/ 121 w 243"/>
                  <a:gd name="T53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43" h="26">
                    <a:moveTo>
                      <a:pt x="121" y="26"/>
                    </a:moveTo>
                    <a:lnTo>
                      <a:pt x="121" y="26"/>
                    </a:lnTo>
                    <a:lnTo>
                      <a:pt x="73" y="26"/>
                    </a:lnTo>
                    <a:lnTo>
                      <a:pt x="22" y="25"/>
                    </a:lnTo>
                    <a:lnTo>
                      <a:pt x="22" y="25"/>
                    </a:lnTo>
                    <a:lnTo>
                      <a:pt x="16" y="25"/>
                    </a:lnTo>
                    <a:lnTo>
                      <a:pt x="11" y="21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11" y="6"/>
                    </a:lnTo>
                    <a:lnTo>
                      <a:pt x="18" y="2"/>
                    </a:lnTo>
                    <a:lnTo>
                      <a:pt x="24" y="2"/>
                    </a:lnTo>
                    <a:lnTo>
                      <a:pt x="24" y="2"/>
                    </a:lnTo>
                    <a:lnTo>
                      <a:pt x="121" y="0"/>
                    </a:lnTo>
                    <a:lnTo>
                      <a:pt x="219" y="2"/>
                    </a:lnTo>
                    <a:lnTo>
                      <a:pt x="219" y="2"/>
                    </a:lnTo>
                    <a:lnTo>
                      <a:pt x="224" y="2"/>
                    </a:lnTo>
                    <a:lnTo>
                      <a:pt x="230" y="6"/>
                    </a:lnTo>
                    <a:lnTo>
                      <a:pt x="243" y="13"/>
                    </a:lnTo>
                    <a:lnTo>
                      <a:pt x="243" y="13"/>
                    </a:lnTo>
                    <a:lnTo>
                      <a:pt x="230" y="21"/>
                    </a:lnTo>
                    <a:lnTo>
                      <a:pt x="224" y="25"/>
                    </a:lnTo>
                    <a:lnTo>
                      <a:pt x="217" y="25"/>
                    </a:lnTo>
                    <a:lnTo>
                      <a:pt x="217" y="25"/>
                    </a:lnTo>
                    <a:lnTo>
                      <a:pt x="170" y="26"/>
                    </a:lnTo>
                    <a:lnTo>
                      <a:pt x="121" y="26"/>
                    </a:lnTo>
                    <a:lnTo>
                      <a:pt x="121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7" name="Freeform 329"/>
              <p:cNvSpPr>
                <a:spLocks/>
              </p:cNvSpPr>
              <p:nvPr/>
            </p:nvSpPr>
            <p:spPr bwMode="auto">
              <a:xfrm>
                <a:off x="10594975" y="5289550"/>
                <a:ext cx="192088" cy="17463"/>
              </a:xfrm>
              <a:custGeom>
                <a:avLst/>
                <a:gdLst>
                  <a:gd name="T0" fmla="*/ 120 w 241"/>
                  <a:gd name="T1" fmla="*/ 23 h 23"/>
                  <a:gd name="T2" fmla="*/ 120 w 241"/>
                  <a:gd name="T3" fmla="*/ 23 h 23"/>
                  <a:gd name="T4" fmla="*/ 69 w 241"/>
                  <a:gd name="T5" fmla="*/ 23 h 23"/>
                  <a:gd name="T6" fmla="*/ 19 w 241"/>
                  <a:gd name="T7" fmla="*/ 23 h 23"/>
                  <a:gd name="T8" fmla="*/ 19 w 241"/>
                  <a:gd name="T9" fmla="*/ 23 h 23"/>
                  <a:gd name="T10" fmla="*/ 15 w 241"/>
                  <a:gd name="T11" fmla="*/ 21 h 23"/>
                  <a:gd name="T12" fmla="*/ 9 w 241"/>
                  <a:gd name="T13" fmla="*/ 19 h 23"/>
                  <a:gd name="T14" fmla="*/ 0 w 241"/>
                  <a:gd name="T15" fmla="*/ 11 h 23"/>
                  <a:gd name="T16" fmla="*/ 0 w 241"/>
                  <a:gd name="T17" fmla="*/ 11 h 23"/>
                  <a:gd name="T18" fmla="*/ 9 w 241"/>
                  <a:gd name="T19" fmla="*/ 4 h 23"/>
                  <a:gd name="T20" fmla="*/ 15 w 241"/>
                  <a:gd name="T21" fmla="*/ 2 h 23"/>
                  <a:gd name="T22" fmla="*/ 19 w 241"/>
                  <a:gd name="T23" fmla="*/ 0 h 23"/>
                  <a:gd name="T24" fmla="*/ 19 w 241"/>
                  <a:gd name="T25" fmla="*/ 0 h 23"/>
                  <a:gd name="T26" fmla="*/ 121 w 241"/>
                  <a:gd name="T27" fmla="*/ 0 h 23"/>
                  <a:gd name="T28" fmla="*/ 223 w 241"/>
                  <a:gd name="T29" fmla="*/ 0 h 23"/>
                  <a:gd name="T30" fmla="*/ 223 w 241"/>
                  <a:gd name="T31" fmla="*/ 0 h 23"/>
                  <a:gd name="T32" fmla="*/ 226 w 241"/>
                  <a:gd name="T33" fmla="*/ 2 h 23"/>
                  <a:gd name="T34" fmla="*/ 232 w 241"/>
                  <a:gd name="T35" fmla="*/ 4 h 23"/>
                  <a:gd name="T36" fmla="*/ 241 w 241"/>
                  <a:gd name="T37" fmla="*/ 11 h 23"/>
                  <a:gd name="T38" fmla="*/ 241 w 241"/>
                  <a:gd name="T39" fmla="*/ 11 h 23"/>
                  <a:gd name="T40" fmla="*/ 232 w 241"/>
                  <a:gd name="T41" fmla="*/ 19 h 23"/>
                  <a:gd name="T42" fmla="*/ 226 w 241"/>
                  <a:gd name="T43" fmla="*/ 21 h 23"/>
                  <a:gd name="T44" fmla="*/ 223 w 241"/>
                  <a:gd name="T45" fmla="*/ 23 h 23"/>
                  <a:gd name="T46" fmla="*/ 223 w 241"/>
                  <a:gd name="T47" fmla="*/ 23 h 23"/>
                  <a:gd name="T48" fmla="*/ 170 w 241"/>
                  <a:gd name="T49" fmla="*/ 23 h 23"/>
                  <a:gd name="T50" fmla="*/ 120 w 241"/>
                  <a:gd name="T51" fmla="*/ 23 h 23"/>
                  <a:gd name="T52" fmla="*/ 120 w 241"/>
                  <a:gd name="T5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41" h="23">
                    <a:moveTo>
                      <a:pt x="120" y="23"/>
                    </a:moveTo>
                    <a:lnTo>
                      <a:pt x="120" y="23"/>
                    </a:lnTo>
                    <a:lnTo>
                      <a:pt x="69" y="23"/>
                    </a:lnTo>
                    <a:lnTo>
                      <a:pt x="19" y="23"/>
                    </a:lnTo>
                    <a:lnTo>
                      <a:pt x="19" y="23"/>
                    </a:lnTo>
                    <a:lnTo>
                      <a:pt x="15" y="21"/>
                    </a:lnTo>
                    <a:lnTo>
                      <a:pt x="9" y="19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9" y="4"/>
                    </a:lnTo>
                    <a:lnTo>
                      <a:pt x="15" y="2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21" y="0"/>
                    </a:lnTo>
                    <a:lnTo>
                      <a:pt x="223" y="0"/>
                    </a:lnTo>
                    <a:lnTo>
                      <a:pt x="223" y="0"/>
                    </a:lnTo>
                    <a:lnTo>
                      <a:pt x="226" y="2"/>
                    </a:lnTo>
                    <a:lnTo>
                      <a:pt x="232" y="4"/>
                    </a:lnTo>
                    <a:lnTo>
                      <a:pt x="241" y="11"/>
                    </a:lnTo>
                    <a:lnTo>
                      <a:pt x="241" y="11"/>
                    </a:lnTo>
                    <a:lnTo>
                      <a:pt x="232" y="19"/>
                    </a:lnTo>
                    <a:lnTo>
                      <a:pt x="226" y="21"/>
                    </a:lnTo>
                    <a:lnTo>
                      <a:pt x="223" y="23"/>
                    </a:lnTo>
                    <a:lnTo>
                      <a:pt x="223" y="23"/>
                    </a:lnTo>
                    <a:lnTo>
                      <a:pt x="170" y="23"/>
                    </a:lnTo>
                    <a:lnTo>
                      <a:pt x="120" y="23"/>
                    </a:lnTo>
                    <a:lnTo>
                      <a:pt x="120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8" name="Freeform 330"/>
              <p:cNvSpPr>
                <a:spLocks/>
              </p:cNvSpPr>
              <p:nvPr/>
            </p:nvSpPr>
            <p:spPr bwMode="auto">
              <a:xfrm>
                <a:off x="10672763" y="5383213"/>
                <a:ext cx="133350" cy="22225"/>
              </a:xfrm>
              <a:custGeom>
                <a:avLst/>
                <a:gdLst>
                  <a:gd name="T0" fmla="*/ 84 w 169"/>
                  <a:gd name="T1" fmla="*/ 26 h 28"/>
                  <a:gd name="T2" fmla="*/ 84 w 169"/>
                  <a:gd name="T3" fmla="*/ 26 h 28"/>
                  <a:gd name="T4" fmla="*/ 51 w 169"/>
                  <a:gd name="T5" fmla="*/ 28 h 28"/>
                  <a:gd name="T6" fmla="*/ 19 w 169"/>
                  <a:gd name="T7" fmla="*/ 26 h 28"/>
                  <a:gd name="T8" fmla="*/ 19 w 169"/>
                  <a:gd name="T9" fmla="*/ 26 h 28"/>
                  <a:gd name="T10" fmla="*/ 13 w 169"/>
                  <a:gd name="T11" fmla="*/ 24 h 28"/>
                  <a:gd name="T12" fmla="*/ 9 w 169"/>
                  <a:gd name="T13" fmla="*/ 23 h 28"/>
                  <a:gd name="T14" fmla="*/ 0 w 169"/>
                  <a:gd name="T15" fmla="*/ 15 h 28"/>
                  <a:gd name="T16" fmla="*/ 0 w 169"/>
                  <a:gd name="T17" fmla="*/ 15 h 28"/>
                  <a:gd name="T18" fmla="*/ 9 w 169"/>
                  <a:gd name="T19" fmla="*/ 6 h 28"/>
                  <a:gd name="T20" fmla="*/ 13 w 169"/>
                  <a:gd name="T21" fmla="*/ 2 h 28"/>
                  <a:gd name="T22" fmla="*/ 19 w 169"/>
                  <a:gd name="T23" fmla="*/ 2 h 28"/>
                  <a:gd name="T24" fmla="*/ 19 w 169"/>
                  <a:gd name="T25" fmla="*/ 2 h 28"/>
                  <a:gd name="T26" fmla="*/ 82 w 169"/>
                  <a:gd name="T27" fmla="*/ 0 h 28"/>
                  <a:gd name="T28" fmla="*/ 146 w 169"/>
                  <a:gd name="T29" fmla="*/ 2 h 28"/>
                  <a:gd name="T30" fmla="*/ 146 w 169"/>
                  <a:gd name="T31" fmla="*/ 2 h 28"/>
                  <a:gd name="T32" fmla="*/ 152 w 169"/>
                  <a:gd name="T33" fmla="*/ 2 h 28"/>
                  <a:gd name="T34" fmla="*/ 157 w 169"/>
                  <a:gd name="T35" fmla="*/ 6 h 28"/>
                  <a:gd name="T36" fmla="*/ 169 w 169"/>
                  <a:gd name="T37" fmla="*/ 13 h 28"/>
                  <a:gd name="T38" fmla="*/ 169 w 169"/>
                  <a:gd name="T39" fmla="*/ 13 h 28"/>
                  <a:gd name="T40" fmla="*/ 157 w 169"/>
                  <a:gd name="T41" fmla="*/ 21 h 28"/>
                  <a:gd name="T42" fmla="*/ 152 w 169"/>
                  <a:gd name="T43" fmla="*/ 24 h 28"/>
                  <a:gd name="T44" fmla="*/ 146 w 169"/>
                  <a:gd name="T45" fmla="*/ 26 h 28"/>
                  <a:gd name="T46" fmla="*/ 146 w 169"/>
                  <a:gd name="T47" fmla="*/ 26 h 28"/>
                  <a:gd name="T48" fmla="*/ 114 w 169"/>
                  <a:gd name="T49" fmla="*/ 28 h 28"/>
                  <a:gd name="T50" fmla="*/ 84 w 169"/>
                  <a:gd name="T51" fmla="*/ 26 h 28"/>
                  <a:gd name="T52" fmla="*/ 84 w 169"/>
                  <a:gd name="T53" fmla="*/ 2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69" h="28">
                    <a:moveTo>
                      <a:pt x="84" y="26"/>
                    </a:moveTo>
                    <a:lnTo>
                      <a:pt x="84" y="26"/>
                    </a:lnTo>
                    <a:lnTo>
                      <a:pt x="51" y="28"/>
                    </a:lnTo>
                    <a:lnTo>
                      <a:pt x="19" y="26"/>
                    </a:lnTo>
                    <a:lnTo>
                      <a:pt x="19" y="26"/>
                    </a:lnTo>
                    <a:lnTo>
                      <a:pt x="13" y="24"/>
                    </a:lnTo>
                    <a:lnTo>
                      <a:pt x="9" y="23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9" y="6"/>
                    </a:lnTo>
                    <a:lnTo>
                      <a:pt x="13" y="2"/>
                    </a:lnTo>
                    <a:lnTo>
                      <a:pt x="19" y="2"/>
                    </a:lnTo>
                    <a:lnTo>
                      <a:pt x="19" y="2"/>
                    </a:lnTo>
                    <a:lnTo>
                      <a:pt x="82" y="0"/>
                    </a:lnTo>
                    <a:lnTo>
                      <a:pt x="146" y="2"/>
                    </a:lnTo>
                    <a:lnTo>
                      <a:pt x="146" y="2"/>
                    </a:lnTo>
                    <a:lnTo>
                      <a:pt x="152" y="2"/>
                    </a:lnTo>
                    <a:lnTo>
                      <a:pt x="157" y="6"/>
                    </a:lnTo>
                    <a:lnTo>
                      <a:pt x="169" y="13"/>
                    </a:lnTo>
                    <a:lnTo>
                      <a:pt x="169" y="13"/>
                    </a:lnTo>
                    <a:lnTo>
                      <a:pt x="157" y="21"/>
                    </a:lnTo>
                    <a:lnTo>
                      <a:pt x="152" y="24"/>
                    </a:lnTo>
                    <a:lnTo>
                      <a:pt x="146" y="26"/>
                    </a:lnTo>
                    <a:lnTo>
                      <a:pt x="146" y="26"/>
                    </a:lnTo>
                    <a:lnTo>
                      <a:pt x="114" y="28"/>
                    </a:lnTo>
                    <a:lnTo>
                      <a:pt x="84" y="26"/>
                    </a:lnTo>
                    <a:lnTo>
                      <a:pt x="84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9" name="Freeform 331"/>
              <p:cNvSpPr>
                <a:spLocks/>
              </p:cNvSpPr>
              <p:nvPr/>
            </p:nvSpPr>
            <p:spPr bwMode="auto">
              <a:xfrm>
                <a:off x="10596563" y="5480050"/>
                <a:ext cx="74613" cy="20638"/>
              </a:xfrm>
              <a:custGeom>
                <a:avLst/>
                <a:gdLst>
                  <a:gd name="T0" fmla="*/ 46 w 93"/>
                  <a:gd name="T1" fmla="*/ 24 h 26"/>
                  <a:gd name="T2" fmla="*/ 46 w 93"/>
                  <a:gd name="T3" fmla="*/ 24 h 26"/>
                  <a:gd name="T4" fmla="*/ 28 w 93"/>
                  <a:gd name="T5" fmla="*/ 24 h 26"/>
                  <a:gd name="T6" fmla="*/ 9 w 93"/>
                  <a:gd name="T7" fmla="*/ 24 h 26"/>
                  <a:gd name="T8" fmla="*/ 9 w 93"/>
                  <a:gd name="T9" fmla="*/ 24 h 26"/>
                  <a:gd name="T10" fmla="*/ 7 w 93"/>
                  <a:gd name="T11" fmla="*/ 22 h 26"/>
                  <a:gd name="T12" fmla="*/ 3 w 93"/>
                  <a:gd name="T13" fmla="*/ 20 h 26"/>
                  <a:gd name="T14" fmla="*/ 0 w 93"/>
                  <a:gd name="T15" fmla="*/ 17 h 26"/>
                  <a:gd name="T16" fmla="*/ 0 w 93"/>
                  <a:gd name="T17" fmla="*/ 13 h 26"/>
                  <a:gd name="T18" fmla="*/ 0 w 93"/>
                  <a:gd name="T19" fmla="*/ 13 h 26"/>
                  <a:gd name="T20" fmla="*/ 0 w 93"/>
                  <a:gd name="T21" fmla="*/ 9 h 26"/>
                  <a:gd name="T22" fmla="*/ 3 w 93"/>
                  <a:gd name="T23" fmla="*/ 5 h 26"/>
                  <a:gd name="T24" fmla="*/ 5 w 93"/>
                  <a:gd name="T25" fmla="*/ 2 h 26"/>
                  <a:gd name="T26" fmla="*/ 9 w 93"/>
                  <a:gd name="T27" fmla="*/ 2 h 26"/>
                  <a:gd name="T28" fmla="*/ 9 w 93"/>
                  <a:gd name="T29" fmla="*/ 2 h 26"/>
                  <a:gd name="T30" fmla="*/ 45 w 93"/>
                  <a:gd name="T31" fmla="*/ 0 h 26"/>
                  <a:gd name="T32" fmla="*/ 82 w 93"/>
                  <a:gd name="T33" fmla="*/ 2 h 26"/>
                  <a:gd name="T34" fmla="*/ 82 w 93"/>
                  <a:gd name="T35" fmla="*/ 2 h 26"/>
                  <a:gd name="T36" fmla="*/ 86 w 93"/>
                  <a:gd name="T37" fmla="*/ 2 h 26"/>
                  <a:gd name="T38" fmla="*/ 88 w 93"/>
                  <a:gd name="T39" fmla="*/ 5 h 26"/>
                  <a:gd name="T40" fmla="*/ 93 w 93"/>
                  <a:gd name="T41" fmla="*/ 13 h 26"/>
                  <a:gd name="T42" fmla="*/ 93 w 93"/>
                  <a:gd name="T43" fmla="*/ 13 h 26"/>
                  <a:gd name="T44" fmla="*/ 88 w 93"/>
                  <a:gd name="T45" fmla="*/ 19 h 26"/>
                  <a:gd name="T46" fmla="*/ 84 w 93"/>
                  <a:gd name="T47" fmla="*/ 22 h 26"/>
                  <a:gd name="T48" fmla="*/ 80 w 93"/>
                  <a:gd name="T49" fmla="*/ 24 h 26"/>
                  <a:gd name="T50" fmla="*/ 80 w 93"/>
                  <a:gd name="T51" fmla="*/ 24 h 26"/>
                  <a:gd name="T52" fmla="*/ 63 w 93"/>
                  <a:gd name="T53" fmla="*/ 26 h 26"/>
                  <a:gd name="T54" fmla="*/ 46 w 93"/>
                  <a:gd name="T55" fmla="*/ 24 h 26"/>
                  <a:gd name="T56" fmla="*/ 46 w 93"/>
                  <a:gd name="T57" fmla="*/ 24 h 26"/>
                  <a:gd name="T58" fmla="*/ 46 w 93"/>
                  <a:gd name="T59" fmla="*/ 24 h 26"/>
                  <a:gd name="T60" fmla="*/ 46 w 93"/>
                  <a:gd name="T61" fmla="*/ 2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93" h="26">
                    <a:moveTo>
                      <a:pt x="46" y="24"/>
                    </a:moveTo>
                    <a:lnTo>
                      <a:pt x="46" y="24"/>
                    </a:lnTo>
                    <a:lnTo>
                      <a:pt x="28" y="24"/>
                    </a:lnTo>
                    <a:lnTo>
                      <a:pt x="9" y="24"/>
                    </a:lnTo>
                    <a:lnTo>
                      <a:pt x="9" y="24"/>
                    </a:lnTo>
                    <a:lnTo>
                      <a:pt x="7" y="22"/>
                    </a:lnTo>
                    <a:lnTo>
                      <a:pt x="3" y="20"/>
                    </a:lnTo>
                    <a:lnTo>
                      <a:pt x="0" y="17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0" y="9"/>
                    </a:lnTo>
                    <a:lnTo>
                      <a:pt x="3" y="5"/>
                    </a:lnTo>
                    <a:lnTo>
                      <a:pt x="5" y="2"/>
                    </a:lnTo>
                    <a:lnTo>
                      <a:pt x="9" y="2"/>
                    </a:lnTo>
                    <a:lnTo>
                      <a:pt x="9" y="2"/>
                    </a:lnTo>
                    <a:lnTo>
                      <a:pt x="45" y="0"/>
                    </a:lnTo>
                    <a:lnTo>
                      <a:pt x="82" y="2"/>
                    </a:lnTo>
                    <a:lnTo>
                      <a:pt x="82" y="2"/>
                    </a:lnTo>
                    <a:lnTo>
                      <a:pt x="86" y="2"/>
                    </a:lnTo>
                    <a:lnTo>
                      <a:pt x="88" y="5"/>
                    </a:lnTo>
                    <a:lnTo>
                      <a:pt x="93" y="13"/>
                    </a:lnTo>
                    <a:lnTo>
                      <a:pt x="93" y="13"/>
                    </a:lnTo>
                    <a:lnTo>
                      <a:pt x="88" y="19"/>
                    </a:lnTo>
                    <a:lnTo>
                      <a:pt x="84" y="22"/>
                    </a:lnTo>
                    <a:lnTo>
                      <a:pt x="80" y="24"/>
                    </a:lnTo>
                    <a:lnTo>
                      <a:pt x="80" y="24"/>
                    </a:lnTo>
                    <a:lnTo>
                      <a:pt x="63" y="26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46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0" name="Freeform 332"/>
              <p:cNvSpPr>
                <a:spLocks/>
              </p:cNvSpPr>
              <p:nvPr/>
            </p:nvSpPr>
            <p:spPr bwMode="auto">
              <a:xfrm>
                <a:off x="10815638" y="5289550"/>
                <a:ext cx="68263" cy="17463"/>
              </a:xfrm>
              <a:custGeom>
                <a:avLst/>
                <a:gdLst>
                  <a:gd name="T0" fmla="*/ 41 w 86"/>
                  <a:gd name="T1" fmla="*/ 23 h 23"/>
                  <a:gd name="T2" fmla="*/ 41 w 86"/>
                  <a:gd name="T3" fmla="*/ 23 h 23"/>
                  <a:gd name="T4" fmla="*/ 26 w 86"/>
                  <a:gd name="T5" fmla="*/ 23 h 23"/>
                  <a:gd name="T6" fmla="*/ 11 w 86"/>
                  <a:gd name="T7" fmla="*/ 23 h 23"/>
                  <a:gd name="T8" fmla="*/ 11 w 86"/>
                  <a:gd name="T9" fmla="*/ 23 h 23"/>
                  <a:gd name="T10" fmla="*/ 9 w 86"/>
                  <a:gd name="T11" fmla="*/ 21 h 23"/>
                  <a:gd name="T12" fmla="*/ 5 w 86"/>
                  <a:gd name="T13" fmla="*/ 17 h 23"/>
                  <a:gd name="T14" fmla="*/ 0 w 86"/>
                  <a:gd name="T15" fmla="*/ 11 h 23"/>
                  <a:gd name="T16" fmla="*/ 0 w 86"/>
                  <a:gd name="T17" fmla="*/ 11 h 23"/>
                  <a:gd name="T18" fmla="*/ 5 w 86"/>
                  <a:gd name="T19" fmla="*/ 4 h 23"/>
                  <a:gd name="T20" fmla="*/ 9 w 86"/>
                  <a:gd name="T21" fmla="*/ 2 h 23"/>
                  <a:gd name="T22" fmla="*/ 11 w 86"/>
                  <a:gd name="T23" fmla="*/ 0 h 23"/>
                  <a:gd name="T24" fmla="*/ 11 w 86"/>
                  <a:gd name="T25" fmla="*/ 0 h 23"/>
                  <a:gd name="T26" fmla="*/ 43 w 86"/>
                  <a:gd name="T27" fmla="*/ 0 h 23"/>
                  <a:gd name="T28" fmla="*/ 73 w 86"/>
                  <a:gd name="T29" fmla="*/ 0 h 23"/>
                  <a:gd name="T30" fmla="*/ 73 w 86"/>
                  <a:gd name="T31" fmla="*/ 0 h 23"/>
                  <a:gd name="T32" fmla="*/ 77 w 86"/>
                  <a:gd name="T33" fmla="*/ 2 h 23"/>
                  <a:gd name="T34" fmla="*/ 78 w 86"/>
                  <a:gd name="T35" fmla="*/ 4 h 23"/>
                  <a:gd name="T36" fmla="*/ 86 w 86"/>
                  <a:gd name="T37" fmla="*/ 11 h 23"/>
                  <a:gd name="T38" fmla="*/ 86 w 86"/>
                  <a:gd name="T39" fmla="*/ 11 h 23"/>
                  <a:gd name="T40" fmla="*/ 80 w 86"/>
                  <a:gd name="T41" fmla="*/ 17 h 23"/>
                  <a:gd name="T42" fmla="*/ 77 w 86"/>
                  <a:gd name="T43" fmla="*/ 21 h 23"/>
                  <a:gd name="T44" fmla="*/ 73 w 86"/>
                  <a:gd name="T45" fmla="*/ 23 h 23"/>
                  <a:gd name="T46" fmla="*/ 73 w 86"/>
                  <a:gd name="T47" fmla="*/ 23 h 23"/>
                  <a:gd name="T48" fmla="*/ 58 w 86"/>
                  <a:gd name="T49" fmla="*/ 23 h 23"/>
                  <a:gd name="T50" fmla="*/ 41 w 86"/>
                  <a:gd name="T51" fmla="*/ 23 h 23"/>
                  <a:gd name="T52" fmla="*/ 41 w 86"/>
                  <a:gd name="T5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6" h="23">
                    <a:moveTo>
                      <a:pt x="41" y="23"/>
                    </a:moveTo>
                    <a:lnTo>
                      <a:pt x="41" y="23"/>
                    </a:lnTo>
                    <a:lnTo>
                      <a:pt x="26" y="23"/>
                    </a:lnTo>
                    <a:lnTo>
                      <a:pt x="11" y="23"/>
                    </a:lnTo>
                    <a:lnTo>
                      <a:pt x="11" y="23"/>
                    </a:lnTo>
                    <a:lnTo>
                      <a:pt x="9" y="21"/>
                    </a:lnTo>
                    <a:lnTo>
                      <a:pt x="5" y="17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5" y="4"/>
                    </a:lnTo>
                    <a:lnTo>
                      <a:pt x="9" y="2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43" y="0"/>
                    </a:lnTo>
                    <a:lnTo>
                      <a:pt x="73" y="0"/>
                    </a:lnTo>
                    <a:lnTo>
                      <a:pt x="73" y="0"/>
                    </a:lnTo>
                    <a:lnTo>
                      <a:pt x="77" y="2"/>
                    </a:lnTo>
                    <a:lnTo>
                      <a:pt x="78" y="4"/>
                    </a:lnTo>
                    <a:lnTo>
                      <a:pt x="86" y="11"/>
                    </a:lnTo>
                    <a:lnTo>
                      <a:pt x="86" y="11"/>
                    </a:lnTo>
                    <a:lnTo>
                      <a:pt x="80" y="17"/>
                    </a:lnTo>
                    <a:lnTo>
                      <a:pt x="77" y="21"/>
                    </a:lnTo>
                    <a:lnTo>
                      <a:pt x="73" y="23"/>
                    </a:lnTo>
                    <a:lnTo>
                      <a:pt x="73" y="23"/>
                    </a:lnTo>
                    <a:lnTo>
                      <a:pt x="58" y="23"/>
                    </a:lnTo>
                    <a:lnTo>
                      <a:pt x="41" y="23"/>
                    </a:lnTo>
                    <a:lnTo>
                      <a:pt x="41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1" name="Freeform 333"/>
              <p:cNvSpPr>
                <a:spLocks/>
              </p:cNvSpPr>
              <p:nvPr/>
            </p:nvSpPr>
            <p:spPr bwMode="auto">
              <a:xfrm>
                <a:off x="10594975" y="5335588"/>
                <a:ext cx="66675" cy="19050"/>
              </a:xfrm>
              <a:custGeom>
                <a:avLst/>
                <a:gdLst>
                  <a:gd name="T0" fmla="*/ 43 w 82"/>
                  <a:gd name="T1" fmla="*/ 2 h 25"/>
                  <a:gd name="T2" fmla="*/ 43 w 82"/>
                  <a:gd name="T3" fmla="*/ 2 h 25"/>
                  <a:gd name="T4" fmla="*/ 56 w 82"/>
                  <a:gd name="T5" fmla="*/ 0 h 25"/>
                  <a:gd name="T6" fmla="*/ 69 w 82"/>
                  <a:gd name="T7" fmla="*/ 2 h 25"/>
                  <a:gd name="T8" fmla="*/ 69 w 82"/>
                  <a:gd name="T9" fmla="*/ 2 h 25"/>
                  <a:gd name="T10" fmla="*/ 73 w 82"/>
                  <a:gd name="T11" fmla="*/ 4 h 25"/>
                  <a:gd name="T12" fmla="*/ 77 w 82"/>
                  <a:gd name="T13" fmla="*/ 8 h 25"/>
                  <a:gd name="T14" fmla="*/ 82 w 82"/>
                  <a:gd name="T15" fmla="*/ 13 h 25"/>
                  <a:gd name="T16" fmla="*/ 82 w 82"/>
                  <a:gd name="T17" fmla="*/ 13 h 25"/>
                  <a:gd name="T18" fmla="*/ 77 w 82"/>
                  <a:gd name="T19" fmla="*/ 21 h 25"/>
                  <a:gd name="T20" fmla="*/ 75 w 82"/>
                  <a:gd name="T21" fmla="*/ 23 h 25"/>
                  <a:gd name="T22" fmla="*/ 71 w 82"/>
                  <a:gd name="T23" fmla="*/ 25 h 25"/>
                  <a:gd name="T24" fmla="*/ 71 w 82"/>
                  <a:gd name="T25" fmla="*/ 25 h 25"/>
                  <a:gd name="T26" fmla="*/ 41 w 82"/>
                  <a:gd name="T27" fmla="*/ 25 h 25"/>
                  <a:gd name="T28" fmla="*/ 13 w 82"/>
                  <a:gd name="T29" fmla="*/ 25 h 25"/>
                  <a:gd name="T30" fmla="*/ 13 w 82"/>
                  <a:gd name="T31" fmla="*/ 25 h 25"/>
                  <a:gd name="T32" fmla="*/ 9 w 82"/>
                  <a:gd name="T33" fmla="*/ 23 h 25"/>
                  <a:gd name="T34" fmla="*/ 5 w 82"/>
                  <a:gd name="T35" fmla="*/ 21 h 25"/>
                  <a:gd name="T36" fmla="*/ 0 w 82"/>
                  <a:gd name="T37" fmla="*/ 13 h 25"/>
                  <a:gd name="T38" fmla="*/ 0 w 82"/>
                  <a:gd name="T39" fmla="*/ 13 h 25"/>
                  <a:gd name="T40" fmla="*/ 7 w 82"/>
                  <a:gd name="T41" fmla="*/ 8 h 25"/>
                  <a:gd name="T42" fmla="*/ 9 w 82"/>
                  <a:gd name="T43" fmla="*/ 4 h 25"/>
                  <a:gd name="T44" fmla="*/ 13 w 82"/>
                  <a:gd name="T45" fmla="*/ 2 h 25"/>
                  <a:gd name="T46" fmla="*/ 13 w 82"/>
                  <a:gd name="T47" fmla="*/ 2 h 25"/>
                  <a:gd name="T48" fmla="*/ 28 w 82"/>
                  <a:gd name="T49" fmla="*/ 0 h 25"/>
                  <a:gd name="T50" fmla="*/ 43 w 82"/>
                  <a:gd name="T51" fmla="*/ 2 h 25"/>
                  <a:gd name="T52" fmla="*/ 43 w 82"/>
                  <a:gd name="T53" fmla="*/ 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2" h="25">
                    <a:moveTo>
                      <a:pt x="43" y="2"/>
                    </a:moveTo>
                    <a:lnTo>
                      <a:pt x="43" y="2"/>
                    </a:lnTo>
                    <a:lnTo>
                      <a:pt x="56" y="0"/>
                    </a:lnTo>
                    <a:lnTo>
                      <a:pt x="69" y="2"/>
                    </a:lnTo>
                    <a:lnTo>
                      <a:pt x="69" y="2"/>
                    </a:lnTo>
                    <a:lnTo>
                      <a:pt x="73" y="4"/>
                    </a:lnTo>
                    <a:lnTo>
                      <a:pt x="77" y="8"/>
                    </a:lnTo>
                    <a:lnTo>
                      <a:pt x="82" y="13"/>
                    </a:lnTo>
                    <a:lnTo>
                      <a:pt x="82" y="13"/>
                    </a:lnTo>
                    <a:lnTo>
                      <a:pt x="77" y="21"/>
                    </a:lnTo>
                    <a:lnTo>
                      <a:pt x="75" y="23"/>
                    </a:lnTo>
                    <a:lnTo>
                      <a:pt x="71" y="25"/>
                    </a:lnTo>
                    <a:lnTo>
                      <a:pt x="71" y="25"/>
                    </a:lnTo>
                    <a:lnTo>
                      <a:pt x="41" y="25"/>
                    </a:lnTo>
                    <a:lnTo>
                      <a:pt x="13" y="25"/>
                    </a:lnTo>
                    <a:lnTo>
                      <a:pt x="13" y="25"/>
                    </a:lnTo>
                    <a:lnTo>
                      <a:pt x="9" y="23"/>
                    </a:lnTo>
                    <a:lnTo>
                      <a:pt x="5" y="21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7" y="8"/>
                    </a:lnTo>
                    <a:lnTo>
                      <a:pt x="9" y="4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28" y="0"/>
                    </a:lnTo>
                    <a:lnTo>
                      <a:pt x="43" y="2"/>
                    </a:lnTo>
                    <a:lnTo>
                      <a:pt x="43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2" name="Freeform 334"/>
              <p:cNvSpPr>
                <a:spLocks/>
              </p:cNvSpPr>
              <p:nvPr/>
            </p:nvSpPr>
            <p:spPr bwMode="auto">
              <a:xfrm>
                <a:off x="10594975" y="5383213"/>
                <a:ext cx="47625" cy="22225"/>
              </a:xfrm>
              <a:custGeom>
                <a:avLst/>
                <a:gdLst>
                  <a:gd name="T0" fmla="*/ 30 w 60"/>
                  <a:gd name="T1" fmla="*/ 0 h 28"/>
                  <a:gd name="T2" fmla="*/ 30 w 60"/>
                  <a:gd name="T3" fmla="*/ 0 h 28"/>
                  <a:gd name="T4" fmla="*/ 37 w 60"/>
                  <a:gd name="T5" fmla="*/ 0 h 28"/>
                  <a:gd name="T6" fmla="*/ 45 w 60"/>
                  <a:gd name="T7" fmla="*/ 2 h 28"/>
                  <a:gd name="T8" fmla="*/ 45 w 60"/>
                  <a:gd name="T9" fmla="*/ 2 h 28"/>
                  <a:gd name="T10" fmla="*/ 52 w 60"/>
                  <a:gd name="T11" fmla="*/ 8 h 28"/>
                  <a:gd name="T12" fmla="*/ 60 w 60"/>
                  <a:gd name="T13" fmla="*/ 13 h 28"/>
                  <a:gd name="T14" fmla="*/ 60 w 60"/>
                  <a:gd name="T15" fmla="*/ 13 h 28"/>
                  <a:gd name="T16" fmla="*/ 52 w 60"/>
                  <a:gd name="T17" fmla="*/ 21 h 28"/>
                  <a:gd name="T18" fmla="*/ 48 w 60"/>
                  <a:gd name="T19" fmla="*/ 24 h 28"/>
                  <a:gd name="T20" fmla="*/ 43 w 60"/>
                  <a:gd name="T21" fmla="*/ 26 h 28"/>
                  <a:gd name="T22" fmla="*/ 43 w 60"/>
                  <a:gd name="T23" fmla="*/ 26 h 28"/>
                  <a:gd name="T24" fmla="*/ 30 w 60"/>
                  <a:gd name="T25" fmla="*/ 28 h 28"/>
                  <a:gd name="T26" fmla="*/ 17 w 60"/>
                  <a:gd name="T27" fmla="*/ 26 h 28"/>
                  <a:gd name="T28" fmla="*/ 17 w 60"/>
                  <a:gd name="T29" fmla="*/ 26 h 28"/>
                  <a:gd name="T30" fmla="*/ 13 w 60"/>
                  <a:gd name="T31" fmla="*/ 24 h 28"/>
                  <a:gd name="T32" fmla="*/ 7 w 60"/>
                  <a:gd name="T33" fmla="*/ 21 h 28"/>
                  <a:gd name="T34" fmla="*/ 0 w 60"/>
                  <a:gd name="T35" fmla="*/ 15 h 28"/>
                  <a:gd name="T36" fmla="*/ 0 w 60"/>
                  <a:gd name="T37" fmla="*/ 15 h 28"/>
                  <a:gd name="T38" fmla="*/ 9 w 60"/>
                  <a:gd name="T39" fmla="*/ 8 h 28"/>
                  <a:gd name="T40" fmla="*/ 17 w 60"/>
                  <a:gd name="T41" fmla="*/ 0 h 28"/>
                  <a:gd name="T42" fmla="*/ 17 w 60"/>
                  <a:gd name="T43" fmla="*/ 0 h 28"/>
                  <a:gd name="T44" fmla="*/ 24 w 60"/>
                  <a:gd name="T45" fmla="*/ 0 h 28"/>
                  <a:gd name="T46" fmla="*/ 30 w 60"/>
                  <a:gd name="T47" fmla="*/ 0 h 28"/>
                  <a:gd name="T48" fmla="*/ 30 w 60"/>
                  <a:gd name="T4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0" h="28">
                    <a:moveTo>
                      <a:pt x="30" y="0"/>
                    </a:moveTo>
                    <a:lnTo>
                      <a:pt x="30" y="0"/>
                    </a:lnTo>
                    <a:lnTo>
                      <a:pt x="37" y="0"/>
                    </a:lnTo>
                    <a:lnTo>
                      <a:pt x="45" y="2"/>
                    </a:lnTo>
                    <a:lnTo>
                      <a:pt x="45" y="2"/>
                    </a:lnTo>
                    <a:lnTo>
                      <a:pt x="52" y="8"/>
                    </a:lnTo>
                    <a:lnTo>
                      <a:pt x="60" y="13"/>
                    </a:lnTo>
                    <a:lnTo>
                      <a:pt x="60" y="13"/>
                    </a:lnTo>
                    <a:lnTo>
                      <a:pt x="52" y="21"/>
                    </a:lnTo>
                    <a:lnTo>
                      <a:pt x="48" y="24"/>
                    </a:lnTo>
                    <a:lnTo>
                      <a:pt x="43" y="26"/>
                    </a:lnTo>
                    <a:lnTo>
                      <a:pt x="43" y="26"/>
                    </a:lnTo>
                    <a:lnTo>
                      <a:pt x="30" y="28"/>
                    </a:lnTo>
                    <a:lnTo>
                      <a:pt x="17" y="26"/>
                    </a:lnTo>
                    <a:lnTo>
                      <a:pt x="17" y="26"/>
                    </a:lnTo>
                    <a:lnTo>
                      <a:pt x="13" y="24"/>
                    </a:lnTo>
                    <a:lnTo>
                      <a:pt x="7" y="21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9" y="8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24" y="0"/>
                    </a:lnTo>
                    <a:lnTo>
                      <a:pt x="30" y="0"/>
                    </a:lnTo>
                    <a:lnTo>
                      <a:pt x="3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3" name="Freeform 335"/>
              <p:cNvSpPr>
                <a:spLocks/>
              </p:cNvSpPr>
              <p:nvPr/>
            </p:nvSpPr>
            <p:spPr bwMode="auto">
              <a:xfrm>
                <a:off x="10836275" y="5383213"/>
                <a:ext cx="47625" cy="22225"/>
              </a:xfrm>
              <a:custGeom>
                <a:avLst/>
                <a:gdLst>
                  <a:gd name="T0" fmla="*/ 30 w 60"/>
                  <a:gd name="T1" fmla="*/ 0 h 28"/>
                  <a:gd name="T2" fmla="*/ 30 w 60"/>
                  <a:gd name="T3" fmla="*/ 0 h 28"/>
                  <a:gd name="T4" fmla="*/ 34 w 60"/>
                  <a:gd name="T5" fmla="*/ 0 h 28"/>
                  <a:gd name="T6" fmla="*/ 39 w 60"/>
                  <a:gd name="T7" fmla="*/ 0 h 28"/>
                  <a:gd name="T8" fmla="*/ 39 w 60"/>
                  <a:gd name="T9" fmla="*/ 0 h 28"/>
                  <a:gd name="T10" fmla="*/ 60 w 60"/>
                  <a:gd name="T11" fmla="*/ 15 h 28"/>
                  <a:gd name="T12" fmla="*/ 60 w 60"/>
                  <a:gd name="T13" fmla="*/ 15 h 28"/>
                  <a:gd name="T14" fmla="*/ 51 w 60"/>
                  <a:gd name="T15" fmla="*/ 21 h 28"/>
                  <a:gd name="T16" fmla="*/ 39 w 60"/>
                  <a:gd name="T17" fmla="*/ 26 h 28"/>
                  <a:gd name="T18" fmla="*/ 39 w 60"/>
                  <a:gd name="T19" fmla="*/ 26 h 28"/>
                  <a:gd name="T20" fmla="*/ 28 w 60"/>
                  <a:gd name="T21" fmla="*/ 28 h 28"/>
                  <a:gd name="T22" fmla="*/ 17 w 60"/>
                  <a:gd name="T23" fmla="*/ 26 h 28"/>
                  <a:gd name="T24" fmla="*/ 17 w 60"/>
                  <a:gd name="T25" fmla="*/ 26 h 28"/>
                  <a:gd name="T26" fmla="*/ 13 w 60"/>
                  <a:gd name="T27" fmla="*/ 24 h 28"/>
                  <a:gd name="T28" fmla="*/ 7 w 60"/>
                  <a:gd name="T29" fmla="*/ 21 h 28"/>
                  <a:gd name="T30" fmla="*/ 0 w 60"/>
                  <a:gd name="T31" fmla="*/ 15 h 28"/>
                  <a:gd name="T32" fmla="*/ 0 w 60"/>
                  <a:gd name="T33" fmla="*/ 15 h 28"/>
                  <a:gd name="T34" fmla="*/ 9 w 60"/>
                  <a:gd name="T35" fmla="*/ 8 h 28"/>
                  <a:gd name="T36" fmla="*/ 19 w 60"/>
                  <a:gd name="T37" fmla="*/ 0 h 28"/>
                  <a:gd name="T38" fmla="*/ 19 w 60"/>
                  <a:gd name="T39" fmla="*/ 0 h 28"/>
                  <a:gd name="T40" fmla="*/ 24 w 60"/>
                  <a:gd name="T41" fmla="*/ 0 h 28"/>
                  <a:gd name="T42" fmla="*/ 30 w 60"/>
                  <a:gd name="T43" fmla="*/ 0 h 28"/>
                  <a:gd name="T44" fmla="*/ 30 w 60"/>
                  <a:gd name="T45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0" h="28">
                    <a:moveTo>
                      <a:pt x="30" y="0"/>
                    </a:moveTo>
                    <a:lnTo>
                      <a:pt x="30" y="0"/>
                    </a:lnTo>
                    <a:lnTo>
                      <a:pt x="34" y="0"/>
                    </a:lnTo>
                    <a:lnTo>
                      <a:pt x="39" y="0"/>
                    </a:lnTo>
                    <a:lnTo>
                      <a:pt x="39" y="0"/>
                    </a:lnTo>
                    <a:lnTo>
                      <a:pt x="60" y="15"/>
                    </a:lnTo>
                    <a:lnTo>
                      <a:pt x="60" y="15"/>
                    </a:lnTo>
                    <a:lnTo>
                      <a:pt x="51" y="21"/>
                    </a:lnTo>
                    <a:lnTo>
                      <a:pt x="39" y="26"/>
                    </a:lnTo>
                    <a:lnTo>
                      <a:pt x="39" y="26"/>
                    </a:lnTo>
                    <a:lnTo>
                      <a:pt x="28" y="28"/>
                    </a:lnTo>
                    <a:lnTo>
                      <a:pt x="17" y="26"/>
                    </a:lnTo>
                    <a:lnTo>
                      <a:pt x="17" y="26"/>
                    </a:lnTo>
                    <a:lnTo>
                      <a:pt x="13" y="24"/>
                    </a:lnTo>
                    <a:lnTo>
                      <a:pt x="7" y="21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9" y="8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24" y="0"/>
                    </a:lnTo>
                    <a:lnTo>
                      <a:pt x="30" y="0"/>
                    </a:lnTo>
                    <a:lnTo>
                      <a:pt x="3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4" name="Freeform 336"/>
              <p:cNvSpPr>
                <a:spLocks/>
              </p:cNvSpPr>
              <p:nvPr/>
            </p:nvSpPr>
            <p:spPr bwMode="auto">
              <a:xfrm>
                <a:off x="10701338" y="5481638"/>
                <a:ext cx="28575" cy="23813"/>
              </a:xfrm>
              <a:custGeom>
                <a:avLst/>
                <a:gdLst>
                  <a:gd name="T0" fmla="*/ 17 w 35"/>
                  <a:gd name="T1" fmla="*/ 30 h 30"/>
                  <a:gd name="T2" fmla="*/ 17 w 35"/>
                  <a:gd name="T3" fmla="*/ 30 h 30"/>
                  <a:gd name="T4" fmla="*/ 0 w 35"/>
                  <a:gd name="T5" fmla="*/ 11 h 30"/>
                  <a:gd name="T6" fmla="*/ 0 w 35"/>
                  <a:gd name="T7" fmla="*/ 11 h 30"/>
                  <a:gd name="T8" fmla="*/ 9 w 35"/>
                  <a:gd name="T9" fmla="*/ 3 h 30"/>
                  <a:gd name="T10" fmla="*/ 13 w 35"/>
                  <a:gd name="T11" fmla="*/ 0 h 30"/>
                  <a:gd name="T12" fmla="*/ 17 w 35"/>
                  <a:gd name="T13" fmla="*/ 0 h 30"/>
                  <a:gd name="T14" fmla="*/ 17 w 35"/>
                  <a:gd name="T15" fmla="*/ 0 h 30"/>
                  <a:gd name="T16" fmla="*/ 22 w 35"/>
                  <a:gd name="T17" fmla="*/ 0 h 30"/>
                  <a:gd name="T18" fmla="*/ 26 w 35"/>
                  <a:gd name="T19" fmla="*/ 3 h 30"/>
                  <a:gd name="T20" fmla="*/ 35 w 35"/>
                  <a:gd name="T21" fmla="*/ 11 h 30"/>
                  <a:gd name="T22" fmla="*/ 35 w 35"/>
                  <a:gd name="T23" fmla="*/ 11 h 30"/>
                  <a:gd name="T24" fmla="*/ 17 w 35"/>
                  <a:gd name="T25" fmla="*/ 30 h 30"/>
                  <a:gd name="T26" fmla="*/ 17 w 35"/>
                  <a:gd name="T27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30">
                    <a:moveTo>
                      <a:pt x="17" y="30"/>
                    </a:moveTo>
                    <a:lnTo>
                      <a:pt x="17" y="30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9" y="3"/>
                    </a:lnTo>
                    <a:lnTo>
                      <a:pt x="13" y="0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22" y="0"/>
                    </a:lnTo>
                    <a:lnTo>
                      <a:pt x="26" y="3"/>
                    </a:lnTo>
                    <a:lnTo>
                      <a:pt x="35" y="11"/>
                    </a:lnTo>
                    <a:lnTo>
                      <a:pt x="35" y="11"/>
                    </a:lnTo>
                    <a:lnTo>
                      <a:pt x="17" y="30"/>
                    </a:lnTo>
                    <a:lnTo>
                      <a:pt x="17" y="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</p:grpSp>
      </p:grpSp>
      <p:sp>
        <p:nvSpPr>
          <p:cNvPr id="2" name="Прямоугольник 1"/>
          <p:cNvSpPr/>
          <p:nvPr/>
        </p:nvSpPr>
        <p:spPr>
          <a:xfrm>
            <a:off x="1040665" y="3066631"/>
            <a:ext cx="10148266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dirty="0" smtClean="0"/>
              <a:t>	Заказчик </a:t>
            </a:r>
            <a:r>
              <a:rPr lang="ru-RU" dirty="0"/>
              <a:t>самостоятельно определяет критерии и согласовывает поставщику (подрядчику, исполнителю) изменение предусмотренных контрактом характеристик поставки товара, выполнения работы или оказания услуги.</a:t>
            </a:r>
          </a:p>
          <a:p>
            <a:pPr>
              <a:lnSpc>
                <a:spcPct val="150000"/>
              </a:lnSpc>
            </a:pPr>
            <a:endParaRPr lang="ru-RU" dirty="0"/>
          </a:p>
          <a:p>
            <a:pPr>
              <a:lnSpc>
                <a:spcPct val="150000"/>
              </a:lnSpc>
            </a:pPr>
            <a:r>
              <a:rPr lang="ru-RU" dirty="0"/>
              <a:t>	При этом полагаем, что изменение технических и функциональных характеристик результатов выполнения строительно-монтажных работ возможно исключительно в случае, если оно не влечет изменение предмета контракта (вида работ).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465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8" name="Текст 3">
            <a:extLst>
              <a:ext uri="{FF2B5EF4-FFF2-40B4-BE49-F238E27FC236}">
                <a16:creationId xmlns="" xmlns:a16="http://schemas.microsoft.com/office/drawing/2014/main" id="{DEBD7A4E-CA6B-465E-A3CE-ADA9FF1BA1CC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003304" y="3226760"/>
            <a:ext cx="10185392" cy="3506549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dirty="0"/>
              <a:t>Доводы участника о том, что им в составе заявки предложены характеристики товара, являющиеся улучшенными, по мнению Комиссии не могут быть приняты во внимание;</a:t>
            </a:r>
          </a:p>
          <a:p>
            <a:pPr marL="0" indent="0">
              <a:buNone/>
            </a:pPr>
            <a:endParaRPr lang="ru-RU" sz="1800" dirty="0"/>
          </a:p>
          <a:p>
            <a:pPr marL="0" indent="0">
              <a:buNone/>
            </a:pPr>
            <a:r>
              <a:rPr lang="ru-RU" sz="1800" dirty="0"/>
              <a:t>Изменение характеристик допускается по согласованию заказчика с поставщиком только на этапе исполнения контракта ;</a:t>
            </a:r>
          </a:p>
          <a:p>
            <a:pPr marL="0" indent="0">
              <a:buNone/>
            </a:pPr>
            <a:endParaRPr lang="ru-RU" sz="1800" dirty="0"/>
          </a:p>
          <a:p>
            <a:pPr marL="0" indent="0">
              <a:buNone/>
            </a:pPr>
            <a:endParaRPr lang="ru-RU" sz="1800" dirty="0"/>
          </a:p>
          <a:p>
            <a:pPr marL="0" indent="0">
              <a:buNone/>
            </a:pPr>
            <a:r>
              <a:rPr lang="ru-RU" sz="1800" dirty="0"/>
              <a:t>Жалоба необоснованна.</a:t>
            </a:r>
          </a:p>
        </p:txBody>
      </p:sp>
      <p:grpSp>
        <p:nvGrpSpPr>
          <p:cNvPr id="10" name="Группа 9"/>
          <p:cNvGrpSpPr/>
          <p:nvPr/>
        </p:nvGrpSpPr>
        <p:grpSpPr>
          <a:xfrm>
            <a:off x="0" y="1332368"/>
            <a:ext cx="12192000" cy="1662413"/>
            <a:chOff x="0" y="1053893"/>
            <a:chExt cx="12192000" cy="1662413"/>
          </a:xfrm>
        </p:grpSpPr>
        <p:sp>
          <p:nvSpPr>
            <p:cNvPr id="11" name="Прямоугольник: скругленные верхние углы 43">
              <a:extLst>
                <a:ext uri="{FF2B5EF4-FFF2-40B4-BE49-F238E27FC236}">
                  <a16:creationId xmlns:a16="http://schemas.microsoft.com/office/drawing/2014/main" xmlns="" id="{CBA0A588-0084-42D8-AEB0-ED9F3FFFF209}"/>
                </a:ext>
              </a:extLst>
            </p:cNvPr>
            <p:cNvSpPr/>
            <p:nvPr/>
          </p:nvSpPr>
          <p:spPr>
            <a:xfrm rot="5400000">
              <a:off x="5602538" y="-4285533"/>
              <a:ext cx="986924" cy="12192000"/>
            </a:xfrm>
            <a:prstGeom prst="round2SameRect">
              <a:avLst>
                <a:gd name="adj1" fmla="val 4584"/>
                <a:gd name="adj2" fmla="val 0"/>
              </a:avLst>
            </a:prstGeom>
            <a:gradFill>
              <a:gsLst>
                <a:gs pos="52000">
                  <a:schemeClr val="tx2"/>
                </a:gs>
                <a:gs pos="0">
                  <a:srgbClr val="F45967"/>
                </a:gs>
                <a:gs pos="100000">
                  <a:schemeClr val="accent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Скругленный прямоугольник 11"/>
            <p:cNvSpPr/>
            <p:nvPr/>
          </p:nvSpPr>
          <p:spPr>
            <a:xfrm>
              <a:off x="349939" y="1053893"/>
              <a:ext cx="3513849" cy="1662413"/>
            </a:xfrm>
            <a:prstGeom prst="roundRect">
              <a:avLst>
                <a:gd name="adj" fmla="val 4279"/>
              </a:avLst>
            </a:prstGeom>
            <a:solidFill>
              <a:schemeClr val="bg1"/>
            </a:solidFill>
            <a:ln>
              <a:noFill/>
            </a:ln>
            <a:effectLst>
              <a:outerShdw blurRad="1651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3" name="Рисунок 12">
              <a:extLst>
                <a:ext uri="{FF2B5EF4-FFF2-40B4-BE49-F238E27FC236}">
                  <a16:creationId xmlns:a16="http://schemas.microsoft.com/office/drawing/2014/main" xmlns="" id="{CFC62F8F-0FAC-4D04-A622-8E4677A24A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38" r="1417"/>
            <a:stretch/>
          </p:blipFill>
          <p:spPr>
            <a:xfrm>
              <a:off x="478326" y="1222585"/>
              <a:ext cx="3068052" cy="1325028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4097568" y="1501218"/>
              <a:ext cx="640976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>
                  <a:solidFill>
                    <a:schemeClr val="bg1"/>
                  </a:solidFill>
                </a:rPr>
                <a:t>Решение Оренбургского УФАС России от 09.11.2022 по делу N 056/06/48-783/2022</a:t>
              </a:r>
            </a:p>
          </p:txBody>
        </p:sp>
      </p:grp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«УЛУЧШЕННЫЕ» ХАРАКТЕРИСТИКИ ТОВАРА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2602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РАБОТА С РЕЕСТРОМ КОНТРАКТОВ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/>
              <a:t>В РК включается информация: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/>
          </p:nvPr>
        </p:nvGraphicFramePr>
        <p:xfrm>
          <a:off x="1795316" y="2556817"/>
          <a:ext cx="8812433" cy="23394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37478"/>
                <a:gridCol w="2513093"/>
                <a:gridCol w="3361862"/>
              </a:tblGrid>
              <a:tr h="46867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о приемке ТРУ</a:t>
                      </a:r>
                      <a:endParaRPr lang="ru-RU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в течение</a:t>
                      </a:r>
                      <a:r>
                        <a:rPr lang="ru-RU" sz="2000" baseline="0" dirty="0" smtClean="0"/>
                        <a:t> дня</a:t>
                      </a:r>
                      <a:endParaRPr lang="ru-RU" sz="2000" dirty="0"/>
                    </a:p>
                  </a:txBody>
                  <a:tcPr anchor="ctr"/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/>
                        <a:t>пп. А и Б п.15 ПП РФ №60</a:t>
                      </a:r>
                    </a:p>
                  </a:txBody>
                  <a:tcPr anchor="ctr"/>
                </a:tc>
              </a:tr>
              <a:tr h="46867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о приемке вне ЕИС</a:t>
                      </a:r>
                      <a:endParaRPr lang="ru-RU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в течение 1 р.д.</a:t>
                      </a:r>
                      <a:endParaRPr lang="ru-RU" sz="2000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ru-RU" sz="2000" dirty="0"/>
                    </a:p>
                  </a:txBody>
                  <a:tcPr/>
                </a:tc>
              </a:tr>
              <a:tr h="46867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об оплате</a:t>
                      </a:r>
                      <a:r>
                        <a:rPr lang="ru-RU" sz="2000" baseline="0" dirty="0" smtClean="0"/>
                        <a:t> ТРУ или авансам</a:t>
                      </a:r>
                      <a:endParaRPr lang="ru-RU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в течение 5 р.д.</a:t>
                      </a:r>
                      <a:endParaRPr lang="ru-RU" sz="2000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ru-RU" sz="2000" dirty="0"/>
                    </a:p>
                  </a:txBody>
                  <a:tcPr/>
                </a:tc>
              </a:tr>
              <a:tr h="46867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об изменении и расторжении</a:t>
                      </a:r>
                      <a:endParaRPr lang="ru-RU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/>
                        <a:t>в течение 5 р.д.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4243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РАБОТА С КОНТРАКТАМИ НЕ РАЗМЕЩАЕМЫМИ В РК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ru-RU" sz="2800" b="1" dirty="0" smtClean="0">
                <a:solidFill>
                  <a:srgbClr val="F45967"/>
                </a:solidFill>
              </a:rPr>
              <a:t>Ст.103</a:t>
            </a:r>
          </a:p>
          <a:p>
            <a:pPr>
              <a:lnSpc>
                <a:spcPct val="150000"/>
              </a:lnSpc>
              <a:buClr>
                <a:srgbClr val="F45967"/>
              </a:buClr>
            </a:pPr>
            <a:r>
              <a:rPr lang="ru-RU" sz="2400" dirty="0" smtClean="0"/>
              <a:t>В </a:t>
            </a:r>
            <a:r>
              <a:rPr lang="ru-RU" sz="2400" b="1" dirty="0" smtClean="0">
                <a:solidFill>
                  <a:srgbClr val="36F656"/>
                </a:solidFill>
              </a:rPr>
              <a:t>РК</a:t>
            </a:r>
            <a:r>
              <a:rPr lang="ru-RU" sz="2400" dirty="0" smtClean="0">
                <a:solidFill>
                  <a:srgbClr val="36F656"/>
                </a:solidFill>
              </a:rPr>
              <a:t> </a:t>
            </a:r>
            <a:r>
              <a:rPr lang="ru-RU" sz="2400" dirty="0" smtClean="0"/>
              <a:t>не включается: ЗМО, 23,42,44,46 (с физ. лицами);</a:t>
            </a:r>
          </a:p>
          <a:p>
            <a:pPr>
              <a:lnSpc>
                <a:spcPct val="150000"/>
              </a:lnSpc>
              <a:buClr>
                <a:srgbClr val="F45967"/>
              </a:buClr>
            </a:pPr>
            <a:r>
              <a:rPr lang="ru-RU" sz="2400" dirty="0" smtClean="0"/>
              <a:t>Не размещается на </a:t>
            </a:r>
            <a:r>
              <a:rPr lang="ru-RU" sz="2400" b="1" dirty="0" smtClean="0">
                <a:solidFill>
                  <a:srgbClr val="36F656"/>
                </a:solidFill>
              </a:rPr>
              <a:t>официальном сайте </a:t>
            </a:r>
            <a:r>
              <a:rPr lang="ru-RU" sz="2400" dirty="0"/>
              <a:t>инфо из </a:t>
            </a:r>
            <a:r>
              <a:rPr lang="ru-RU" sz="2400" dirty="0" smtClean="0"/>
              <a:t>РК: ст.24 (закрытые процедуры) и 3, 7, 20, 21, 24, 26, 30, 40, 41, 45 ,50-52 ,56 ,59 ,61 ,62 ч.1 ст.93.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3180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ОБОСНОВАНИЕ В ЗАКУПКАХ У ЕД.ПОСТАВЩИКА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349939" y="3010127"/>
            <a:ext cx="10357390" cy="330358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/>
              <a:t>Закупка осуществлялась в соответствии с п.33 ч.1 ст.93 44-ФЗ.</a:t>
            </a:r>
          </a:p>
          <a:p>
            <a:pPr marL="0" indent="0">
              <a:buNone/>
            </a:pPr>
            <a:r>
              <a:rPr lang="ru-RU" dirty="0" smtClean="0"/>
              <a:t>Контракт размещен в ЕИС 23.09.2022, информация об обосновании цены 28.02.2023.</a:t>
            </a:r>
          </a:p>
          <a:p>
            <a:pPr marL="0" indent="0">
              <a:buNone/>
            </a:pPr>
            <a:r>
              <a:rPr lang="ru-RU" dirty="0" smtClean="0"/>
              <a:t>Обоснование </a:t>
            </a:r>
            <a:r>
              <a:rPr lang="ru-RU" dirty="0"/>
              <a:t>цены договора должно быть при заключении договора и информация о цене договора должна размещаться в реестре контрактов ЕИС в сфере закупок одновременно с информацией о </a:t>
            </a:r>
            <a:r>
              <a:rPr lang="ru-RU" dirty="0" smtClean="0"/>
              <a:t>договоре.</a:t>
            </a: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b="1" i="1" dirty="0" smtClean="0">
                <a:solidFill>
                  <a:srgbClr val="F45967"/>
                </a:solidFill>
              </a:rPr>
              <a:t>Предусмотрен штраф в соответствии с ч.2 ст.7.31 КоАП РФ – 20 т.р. на д.л.</a:t>
            </a:r>
            <a:endParaRPr lang="ru-RU" b="1" i="1" dirty="0">
              <a:solidFill>
                <a:srgbClr val="F45967"/>
              </a:solidFill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0" y="1019333"/>
            <a:ext cx="12192000" cy="1662413"/>
            <a:chOff x="0" y="1053893"/>
            <a:chExt cx="12192000" cy="1662413"/>
          </a:xfrm>
        </p:grpSpPr>
        <p:sp>
          <p:nvSpPr>
            <p:cNvPr id="5" name="Прямоугольник: скругленные верхние углы 43">
              <a:extLst>
                <a:ext uri="{FF2B5EF4-FFF2-40B4-BE49-F238E27FC236}">
                  <a16:creationId xmlns:a16="http://schemas.microsoft.com/office/drawing/2014/main" xmlns="" id="{CBA0A588-0084-42D8-AEB0-ED9F3FFFF209}"/>
                </a:ext>
              </a:extLst>
            </p:cNvPr>
            <p:cNvSpPr/>
            <p:nvPr/>
          </p:nvSpPr>
          <p:spPr>
            <a:xfrm rot="5400000">
              <a:off x="5602538" y="-4285533"/>
              <a:ext cx="986924" cy="12192000"/>
            </a:xfrm>
            <a:prstGeom prst="round2SameRect">
              <a:avLst>
                <a:gd name="adj1" fmla="val 4584"/>
                <a:gd name="adj2" fmla="val 0"/>
              </a:avLst>
            </a:prstGeom>
            <a:gradFill>
              <a:gsLst>
                <a:gs pos="52000">
                  <a:schemeClr val="tx2"/>
                </a:gs>
                <a:gs pos="0">
                  <a:srgbClr val="F45967"/>
                </a:gs>
                <a:gs pos="100000">
                  <a:schemeClr val="accent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Скругленный прямоугольник 5"/>
            <p:cNvSpPr/>
            <p:nvPr/>
          </p:nvSpPr>
          <p:spPr>
            <a:xfrm>
              <a:off x="349939" y="1053893"/>
              <a:ext cx="3513849" cy="1662413"/>
            </a:xfrm>
            <a:prstGeom prst="roundRect">
              <a:avLst>
                <a:gd name="adj" fmla="val 4279"/>
              </a:avLst>
            </a:prstGeom>
            <a:solidFill>
              <a:schemeClr val="bg1"/>
            </a:solidFill>
            <a:ln>
              <a:noFill/>
            </a:ln>
            <a:effectLst>
              <a:outerShdw blurRad="1651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xmlns="" id="{CFC62F8F-0FAC-4D04-A622-8E4677A24A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38" r="1417"/>
            <a:stretch/>
          </p:blipFill>
          <p:spPr>
            <a:xfrm>
              <a:off x="478326" y="1222585"/>
              <a:ext cx="3068052" cy="1325028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4097127" y="1487301"/>
              <a:ext cx="627478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>
                  <a:solidFill>
                    <a:schemeClr val="bg1"/>
                  </a:solidFill>
                </a:rPr>
                <a:t>Решение Алтайского республиканского УФАС России от 10.03.2023 N 24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938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366564" y="409904"/>
            <a:ext cx="9544559" cy="657340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/>
              <a:t>ЧАСТЫЕ ОШИБКИ</a:t>
            </a:r>
            <a:endParaRPr lang="ru-RU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0" y="1108616"/>
            <a:ext cx="12192000" cy="1662413"/>
            <a:chOff x="0" y="2793296"/>
            <a:chExt cx="12192000" cy="1662413"/>
          </a:xfrm>
        </p:grpSpPr>
        <p:grpSp>
          <p:nvGrpSpPr>
            <p:cNvPr id="11" name="Группа 10"/>
            <p:cNvGrpSpPr/>
            <p:nvPr/>
          </p:nvGrpSpPr>
          <p:grpSpPr>
            <a:xfrm>
              <a:off x="0" y="2793296"/>
              <a:ext cx="12192000" cy="1662413"/>
              <a:chOff x="0" y="3044058"/>
              <a:chExt cx="12192000" cy="1662413"/>
            </a:xfrm>
          </p:grpSpPr>
          <p:sp>
            <p:nvSpPr>
              <p:cNvPr id="25" name="Прямоугольник: скругленные верхние углы 43">
                <a:extLst>
                  <a:ext uri="{FF2B5EF4-FFF2-40B4-BE49-F238E27FC236}">
                    <a16:creationId xmlns:a16="http://schemas.microsoft.com/office/drawing/2014/main" xmlns="" id="{CBA0A588-0084-42D8-AEB0-ED9F3FFFF209}"/>
                  </a:ext>
                </a:extLst>
              </p:cNvPr>
              <p:cNvSpPr/>
              <p:nvPr/>
            </p:nvSpPr>
            <p:spPr>
              <a:xfrm rot="5400000">
                <a:off x="5602538" y="-2295368"/>
                <a:ext cx="986924" cy="12192000"/>
              </a:xfrm>
              <a:prstGeom prst="round2SameRect">
                <a:avLst>
                  <a:gd name="adj1" fmla="val 4584"/>
                  <a:gd name="adj2" fmla="val 0"/>
                </a:avLst>
              </a:prstGeom>
              <a:gradFill>
                <a:gsLst>
                  <a:gs pos="52000">
                    <a:schemeClr val="tx2"/>
                  </a:gs>
                  <a:gs pos="0">
                    <a:srgbClr val="F45967"/>
                  </a:gs>
                  <a:gs pos="100000">
                    <a:schemeClr val="accent1"/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6" name="Скругленный прямоугольник 25"/>
              <p:cNvSpPr/>
              <p:nvPr/>
            </p:nvSpPr>
            <p:spPr>
              <a:xfrm>
                <a:off x="349939" y="3044058"/>
                <a:ext cx="1783661" cy="1662413"/>
              </a:xfrm>
              <a:prstGeom prst="roundRect">
                <a:avLst>
                  <a:gd name="adj" fmla="val 4279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1651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7" name="TextBox 26"/>
              <p:cNvSpPr txBox="1"/>
              <p:nvPr/>
            </p:nvSpPr>
            <p:spPr>
              <a:xfrm>
                <a:off x="2421749" y="3496034"/>
                <a:ext cx="977025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b="1" dirty="0" smtClean="0">
                    <a:solidFill>
                      <a:schemeClr val="bg1"/>
                    </a:solidFill>
                  </a:rPr>
                  <a:t>Письмо </a:t>
                </a:r>
                <a:r>
                  <a:rPr lang="ru-RU" b="1" dirty="0">
                    <a:solidFill>
                      <a:schemeClr val="bg1"/>
                    </a:solidFill>
                  </a:rPr>
                  <a:t>Минздрава России от 27.12.2022 N 22-0/И/2-22583 &lt;О направлении обзора основных нарушений и недостатков</a:t>
                </a:r>
              </a:p>
            </p:txBody>
          </p:sp>
        </p:grpSp>
        <p:grpSp>
          <p:nvGrpSpPr>
            <p:cNvPr id="12" name="Группа 11"/>
            <p:cNvGrpSpPr/>
            <p:nvPr/>
          </p:nvGrpSpPr>
          <p:grpSpPr>
            <a:xfrm>
              <a:off x="806544" y="3077512"/>
              <a:ext cx="870449" cy="1093979"/>
              <a:chOff x="10537825" y="5078413"/>
              <a:chExt cx="460375" cy="573088"/>
            </a:xfrm>
            <a:solidFill>
              <a:schemeClr val="tx2"/>
            </a:solidFill>
          </p:grpSpPr>
          <p:sp>
            <p:nvSpPr>
              <p:cNvPr id="13" name="Freeform 325"/>
              <p:cNvSpPr>
                <a:spLocks noEditPoints="1"/>
              </p:cNvSpPr>
              <p:nvPr/>
            </p:nvSpPr>
            <p:spPr bwMode="auto">
              <a:xfrm>
                <a:off x="10537825" y="5078413"/>
                <a:ext cx="460375" cy="573088"/>
              </a:xfrm>
              <a:custGeom>
                <a:avLst/>
                <a:gdLst>
                  <a:gd name="T0" fmla="*/ 54 w 580"/>
                  <a:gd name="T1" fmla="*/ 72 h 723"/>
                  <a:gd name="T2" fmla="*/ 118 w 580"/>
                  <a:gd name="T3" fmla="*/ 10 h 723"/>
                  <a:gd name="T4" fmla="*/ 151 w 580"/>
                  <a:gd name="T5" fmla="*/ 0 h 723"/>
                  <a:gd name="T6" fmla="*/ 456 w 580"/>
                  <a:gd name="T7" fmla="*/ 0 h 723"/>
                  <a:gd name="T8" fmla="*/ 490 w 580"/>
                  <a:gd name="T9" fmla="*/ 6 h 723"/>
                  <a:gd name="T10" fmla="*/ 505 w 580"/>
                  <a:gd name="T11" fmla="*/ 27 h 723"/>
                  <a:gd name="T12" fmla="*/ 509 w 580"/>
                  <a:gd name="T13" fmla="*/ 51 h 723"/>
                  <a:gd name="T14" fmla="*/ 543 w 580"/>
                  <a:gd name="T15" fmla="*/ 73 h 723"/>
                  <a:gd name="T16" fmla="*/ 558 w 580"/>
                  <a:gd name="T17" fmla="*/ 75 h 723"/>
                  <a:gd name="T18" fmla="*/ 573 w 580"/>
                  <a:gd name="T19" fmla="*/ 87 h 723"/>
                  <a:gd name="T20" fmla="*/ 578 w 580"/>
                  <a:gd name="T21" fmla="*/ 105 h 723"/>
                  <a:gd name="T22" fmla="*/ 580 w 580"/>
                  <a:gd name="T23" fmla="*/ 128 h 723"/>
                  <a:gd name="T24" fmla="*/ 580 w 580"/>
                  <a:gd name="T25" fmla="*/ 680 h 723"/>
                  <a:gd name="T26" fmla="*/ 571 w 580"/>
                  <a:gd name="T27" fmla="*/ 710 h 723"/>
                  <a:gd name="T28" fmla="*/ 541 w 580"/>
                  <a:gd name="T29" fmla="*/ 723 h 723"/>
                  <a:gd name="T30" fmla="*/ 325 w 580"/>
                  <a:gd name="T31" fmla="*/ 723 h 723"/>
                  <a:gd name="T32" fmla="*/ 112 w 580"/>
                  <a:gd name="T33" fmla="*/ 723 h 723"/>
                  <a:gd name="T34" fmla="*/ 84 w 580"/>
                  <a:gd name="T35" fmla="*/ 712 h 723"/>
                  <a:gd name="T36" fmla="*/ 73 w 580"/>
                  <a:gd name="T37" fmla="*/ 685 h 723"/>
                  <a:gd name="T38" fmla="*/ 73 w 580"/>
                  <a:gd name="T39" fmla="*/ 663 h 723"/>
                  <a:gd name="T40" fmla="*/ 52 w 580"/>
                  <a:gd name="T41" fmla="*/ 650 h 723"/>
                  <a:gd name="T42" fmla="*/ 15 w 580"/>
                  <a:gd name="T43" fmla="*/ 644 h 723"/>
                  <a:gd name="T44" fmla="*/ 0 w 580"/>
                  <a:gd name="T45" fmla="*/ 627 h 723"/>
                  <a:gd name="T46" fmla="*/ 24 w 580"/>
                  <a:gd name="T47" fmla="*/ 146 h 723"/>
                  <a:gd name="T48" fmla="*/ 22 w 580"/>
                  <a:gd name="T49" fmla="*/ 161 h 723"/>
                  <a:gd name="T50" fmla="*/ 24 w 580"/>
                  <a:gd name="T51" fmla="*/ 614 h 723"/>
                  <a:gd name="T52" fmla="*/ 34 w 580"/>
                  <a:gd name="T53" fmla="*/ 624 h 723"/>
                  <a:gd name="T54" fmla="*/ 50 w 580"/>
                  <a:gd name="T55" fmla="*/ 627 h 723"/>
                  <a:gd name="T56" fmla="*/ 455 w 580"/>
                  <a:gd name="T57" fmla="*/ 627 h 723"/>
                  <a:gd name="T58" fmla="*/ 477 w 580"/>
                  <a:gd name="T59" fmla="*/ 622 h 723"/>
                  <a:gd name="T60" fmla="*/ 483 w 580"/>
                  <a:gd name="T61" fmla="*/ 599 h 723"/>
                  <a:gd name="T62" fmla="*/ 483 w 580"/>
                  <a:gd name="T63" fmla="*/ 51 h 723"/>
                  <a:gd name="T64" fmla="*/ 479 w 580"/>
                  <a:gd name="T65" fmla="*/ 32 h 723"/>
                  <a:gd name="T66" fmla="*/ 466 w 580"/>
                  <a:gd name="T67" fmla="*/ 25 h 723"/>
                  <a:gd name="T68" fmla="*/ 168 w 580"/>
                  <a:gd name="T69" fmla="*/ 25 h 723"/>
                  <a:gd name="T70" fmla="*/ 146 w 580"/>
                  <a:gd name="T71" fmla="*/ 25 h 723"/>
                  <a:gd name="T72" fmla="*/ 146 w 580"/>
                  <a:gd name="T73" fmla="*/ 111 h 723"/>
                  <a:gd name="T74" fmla="*/ 135 w 580"/>
                  <a:gd name="T75" fmla="*/ 135 h 723"/>
                  <a:gd name="T76" fmla="*/ 110 w 580"/>
                  <a:gd name="T77" fmla="*/ 146 h 723"/>
                  <a:gd name="T78" fmla="*/ 24 w 580"/>
                  <a:gd name="T79" fmla="*/ 146 h 723"/>
                  <a:gd name="T80" fmla="*/ 509 w 580"/>
                  <a:gd name="T81" fmla="*/ 98 h 723"/>
                  <a:gd name="T82" fmla="*/ 509 w 580"/>
                  <a:gd name="T83" fmla="*/ 599 h 723"/>
                  <a:gd name="T84" fmla="*/ 505 w 580"/>
                  <a:gd name="T85" fmla="*/ 624 h 723"/>
                  <a:gd name="T86" fmla="*/ 492 w 580"/>
                  <a:gd name="T87" fmla="*/ 644 h 723"/>
                  <a:gd name="T88" fmla="*/ 458 w 580"/>
                  <a:gd name="T89" fmla="*/ 650 h 723"/>
                  <a:gd name="T90" fmla="*/ 121 w 580"/>
                  <a:gd name="T91" fmla="*/ 650 h 723"/>
                  <a:gd name="T92" fmla="*/ 95 w 580"/>
                  <a:gd name="T93" fmla="*/ 678 h 723"/>
                  <a:gd name="T94" fmla="*/ 105 w 580"/>
                  <a:gd name="T95" fmla="*/ 697 h 723"/>
                  <a:gd name="T96" fmla="*/ 140 w 580"/>
                  <a:gd name="T97" fmla="*/ 700 h 723"/>
                  <a:gd name="T98" fmla="*/ 541 w 580"/>
                  <a:gd name="T99" fmla="*/ 699 h 723"/>
                  <a:gd name="T100" fmla="*/ 552 w 580"/>
                  <a:gd name="T101" fmla="*/ 691 h 723"/>
                  <a:gd name="T102" fmla="*/ 556 w 580"/>
                  <a:gd name="T103" fmla="*/ 672 h 723"/>
                  <a:gd name="T104" fmla="*/ 554 w 580"/>
                  <a:gd name="T105" fmla="*/ 113 h 723"/>
                  <a:gd name="T106" fmla="*/ 543 w 580"/>
                  <a:gd name="T107" fmla="*/ 98 h 723"/>
                  <a:gd name="T108" fmla="*/ 509 w 580"/>
                  <a:gd name="T109" fmla="*/ 98 h 723"/>
                  <a:gd name="T110" fmla="*/ 77 w 580"/>
                  <a:gd name="T111" fmla="*/ 120 h 723"/>
                  <a:gd name="T112" fmla="*/ 110 w 580"/>
                  <a:gd name="T113" fmla="*/ 118 h 723"/>
                  <a:gd name="T114" fmla="*/ 118 w 580"/>
                  <a:gd name="T115" fmla="*/ 109 h 723"/>
                  <a:gd name="T116" fmla="*/ 120 w 580"/>
                  <a:gd name="T117" fmla="*/ 47 h 723"/>
                  <a:gd name="T118" fmla="*/ 45 w 580"/>
                  <a:gd name="T119" fmla="*/ 120 h 7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580" h="723">
                    <a:moveTo>
                      <a:pt x="0" y="124"/>
                    </a:moveTo>
                    <a:lnTo>
                      <a:pt x="0" y="124"/>
                    </a:lnTo>
                    <a:lnTo>
                      <a:pt x="54" y="72"/>
                    </a:lnTo>
                    <a:lnTo>
                      <a:pt x="108" y="17"/>
                    </a:lnTo>
                    <a:lnTo>
                      <a:pt x="108" y="17"/>
                    </a:lnTo>
                    <a:lnTo>
                      <a:pt x="118" y="10"/>
                    </a:lnTo>
                    <a:lnTo>
                      <a:pt x="129" y="4"/>
                    </a:lnTo>
                    <a:lnTo>
                      <a:pt x="138" y="2"/>
                    </a:lnTo>
                    <a:lnTo>
                      <a:pt x="151" y="0"/>
                    </a:lnTo>
                    <a:lnTo>
                      <a:pt x="151" y="0"/>
                    </a:lnTo>
                    <a:lnTo>
                      <a:pt x="456" y="0"/>
                    </a:lnTo>
                    <a:lnTo>
                      <a:pt x="456" y="0"/>
                    </a:lnTo>
                    <a:lnTo>
                      <a:pt x="470" y="2"/>
                    </a:lnTo>
                    <a:lnTo>
                      <a:pt x="481" y="4"/>
                    </a:lnTo>
                    <a:lnTo>
                      <a:pt x="490" y="6"/>
                    </a:lnTo>
                    <a:lnTo>
                      <a:pt x="498" y="12"/>
                    </a:lnTo>
                    <a:lnTo>
                      <a:pt x="501" y="19"/>
                    </a:lnTo>
                    <a:lnTo>
                      <a:pt x="505" y="27"/>
                    </a:lnTo>
                    <a:lnTo>
                      <a:pt x="507" y="38"/>
                    </a:lnTo>
                    <a:lnTo>
                      <a:pt x="509" y="51"/>
                    </a:lnTo>
                    <a:lnTo>
                      <a:pt x="509" y="51"/>
                    </a:lnTo>
                    <a:lnTo>
                      <a:pt x="509" y="73"/>
                    </a:lnTo>
                    <a:lnTo>
                      <a:pt x="509" y="73"/>
                    </a:lnTo>
                    <a:lnTo>
                      <a:pt x="543" y="73"/>
                    </a:lnTo>
                    <a:lnTo>
                      <a:pt x="543" y="73"/>
                    </a:lnTo>
                    <a:lnTo>
                      <a:pt x="550" y="73"/>
                    </a:lnTo>
                    <a:lnTo>
                      <a:pt x="558" y="75"/>
                    </a:lnTo>
                    <a:lnTo>
                      <a:pt x="563" y="79"/>
                    </a:lnTo>
                    <a:lnTo>
                      <a:pt x="567" y="83"/>
                    </a:lnTo>
                    <a:lnTo>
                      <a:pt x="573" y="87"/>
                    </a:lnTo>
                    <a:lnTo>
                      <a:pt x="574" y="92"/>
                    </a:lnTo>
                    <a:lnTo>
                      <a:pt x="578" y="105"/>
                    </a:lnTo>
                    <a:lnTo>
                      <a:pt x="578" y="105"/>
                    </a:lnTo>
                    <a:lnTo>
                      <a:pt x="580" y="116"/>
                    </a:lnTo>
                    <a:lnTo>
                      <a:pt x="580" y="128"/>
                    </a:lnTo>
                    <a:lnTo>
                      <a:pt x="580" y="128"/>
                    </a:lnTo>
                    <a:lnTo>
                      <a:pt x="580" y="667"/>
                    </a:lnTo>
                    <a:lnTo>
                      <a:pt x="580" y="667"/>
                    </a:lnTo>
                    <a:lnTo>
                      <a:pt x="580" y="680"/>
                    </a:lnTo>
                    <a:lnTo>
                      <a:pt x="578" y="691"/>
                    </a:lnTo>
                    <a:lnTo>
                      <a:pt x="574" y="702"/>
                    </a:lnTo>
                    <a:lnTo>
                      <a:pt x="571" y="710"/>
                    </a:lnTo>
                    <a:lnTo>
                      <a:pt x="563" y="715"/>
                    </a:lnTo>
                    <a:lnTo>
                      <a:pt x="554" y="719"/>
                    </a:lnTo>
                    <a:lnTo>
                      <a:pt x="541" y="723"/>
                    </a:lnTo>
                    <a:lnTo>
                      <a:pt x="526" y="723"/>
                    </a:lnTo>
                    <a:lnTo>
                      <a:pt x="526" y="723"/>
                    </a:lnTo>
                    <a:lnTo>
                      <a:pt x="325" y="723"/>
                    </a:lnTo>
                    <a:lnTo>
                      <a:pt x="125" y="723"/>
                    </a:lnTo>
                    <a:lnTo>
                      <a:pt x="125" y="723"/>
                    </a:lnTo>
                    <a:lnTo>
                      <a:pt x="112" y="723"/>
                    </a:lnTo>
                    <a:lnTo>
                      <a:pt x="101" y="721"/>
                    </a:lnTo>
                    <a:lnTo>
                      <a:pt x="92" y="717"/>
                    </a:lnTo>
                    <a:lnTo>
                      <a:pt x="84" y="712"/>
                    </a:lnTo>
                    <a:lnTo>
                      <a:pt x="78" y="704"/>
                    </a:lnTo>
                    <a:lnTo>
                      <a:pt x="75" y="697"/>
                    </a:lnTo>
                    <a:lnTo>
                      <a:pt x="73" y="685"/>
                    </a:lnTo>
                    <a:lnTo>
                      <a:pt x="73" y="672"/>
                    </a:lnTo>
                    <a:lnTo>
                      <a:pt x="73" y="672"/>
                    </a:lnTo>
                    <a:lnTo>
                      <a:pt x="73" y="663"/>
                    </a:lnTo>
                    <a:lnTo>
                      <a:pt x="73" y="650"/>
                    </a:lnTo>
                    <a:lnTo>
                      <a:pt x="73" y="650"/>
                    </a:lnTo>
                    <a:lnTo>
                      <a:pt x="52" y="650"/>
                    </a:lnTo>
                    <a:lnTo>
                      <a:pt x="32" y="650"/>
                    </a:lnTo>
                    <a:lnTo>
                      <a:pt x="22" y="648"/>
                    </a:lnTo>
                    <a:lnTo>
                      <a:pt x="15" y="644"/>
                    </a:lnTo>
                    <a:lnTo>
                      <a:pt x="7" y="637"/>
                    </a:lnTo>
                    <a:lnTo>
                      <a:pt x="0" y="627"/>
                    </a:lnTo>
                    <a:lnTo>
                      <a:pt x="0" y="627"/>
                    </a:lnTo>
                    <a:lnTo>
                      <a:pt x="0" y="124"/>
                    </a:lnTo>
                    <a:lnTo>
                      <a:pt x="0" y="124"/>
                    </a:lnTo>
                    <a:close/>
                    <a:moveTo>
                      <a:pt x="24" y="146"/>
                    </a:moveTo>
                    <a:lnTo>
                      <a:pt x="24" y="146"/>
                    </a:lnTo>
                    <a:lnTo>
                      <a:pt x="22" y="161"/>
                    </a:lnTo>
                    <a:lnTo>
                      <a:pt x="22" y="161"/>
                    </a:lnTo>
                    <a:lnTo>
                      <a:pt x="22" y="601"/>
                    </a:lnTo>
                    <a:lnTo>
                      <a:pt x="22" y="601"/>
                    </a:lnTo>
                    <a:lnTo>
                      <a:pt x="24" y="614"/>
                    </a:lnTo>
                    <a:lnTo>
                      <a:pt x="26" y="618"/>
                    </a:lnTo>
                    <a:lnTo>
                      <a:pt x="30" y="622"/>
                    </a:lnTo>
                    <a:lnTo>
                      <a:pt x="34" y="624"/>
                    </a:lnTo>
                    <a:lnTo>
                      <a:pt x="37" y="626"/>
                    </a:lnTo>
                    <a:lnTo>
                      <a:pt x="50" y="627"/>
                    </a:lnTo>
                    <a:lnTo>
                      <a:pt x="50" y="627"/>
                    </a:lnTo>
                    <a:lnTo>
                      <a:pt x="252" y="627"/>
                    </a:lnTo>
                    <a:lnTo>
                      <a:pt x="455" y="627"/>
                    </a:lnTo>
                    <a:lnTo>
                      <a:pt x="455" y="627"/>
                    </a:lnTo>
                    <a:lnTo>
                      <a:pt x="468" y="626"/>
                    </a:lnTo>
                    <a:lnTo>
                      <a:pt x="473" y="624"/>
                    </a:lnTo>
                    <a:lnTo>
                      <a:pt x="477" y="622"/>
                    </a:lnTo>
                    <a:lnTo>
                      <a:pt x="479" y="618"/>
                    </a:lnTo>
                    <a:lnTo>
                      <a:pt x="481" y="612"/>
                    </a:lnTo>
                    <a:lnTo>
                      <a:pt x="483" y="599"/>
                    </a:lnTo>
                    <a:lnTo>
                      <a:pt x="483" y="599"/>
                    </a:lnTo>
                    <a:lnTo>
                      <a:pt x="481" y="326"/>
                    </a:lnTo>
                    <a:lnTo>
                      <a:pt x="483" y="51"/>
                    </a:lnTo>
                    <a:lnTo>
                      <a:pt x="483" y="51"/>
                    </a:lnTo>
                    <a:lnTo>
                      <a:pt x="481" y="38"/>
                    </a:lnTo>
                    <a:lnTo>
                      <a:pt x="479" y="32"/>
                    </a:lnTo>
                    <a:lnTo>
                      <a:pt x="475" y="29"/>
                    </a:lnTo>
                    <a:lnTo>
                      <a:pt x="471" y="27"/>
                    </a:lnTo>
                    <a:lnTo>
                      <a:pt x="466" y="25"/>
                    </a:lnTo>
                    <a:lnTo>
                      <a:pt x="453" y="23"/>
                    </a:lnTo>
                    <a:lnTo>
                      <a:pt x="453" y="23"/>
                    </a:lnTo>
                    <a:lnTo>
                      <a:pt x="168" y="25"/>
                    </a:lnTo>
                    <a:lnTo>
                      <a:pt x="168" y="25"/>
                    </a:lnTo>
                    <a:lnTo>
                      <a:pt x="146" y="25"/>
                    </a:lnTo>
                    <a:lnTo>
                      <a:pt x="146" y="25"/>
                    </a:lnTo>
                    <a:lnTo>
                      <a:pt x="146" y="102"/>
                    </a:lnTo>
                    <a:lnTo>
                      <a:pt x="146" y="102"/>
                    </a:lnTo>
                    <a:lnTo>
                      <a:pt x="146" y="111"/>
                    </a:lnTo>
                    <a:lnTo>
                      <a:pt x="142" y="120"/>
                    </a:lnTo>
                    <a:lnTo>
                      <a:pt x="140" y="128"/>
                    </a:lnTo>
                    <a:lnTo>
                      <a:pt x="135" y="135"/>
                    </a:lnTo>
                    <a:lnTo>
                      <a:pt x="127" y="141"/>
                    </a:lnTo>
                    <a:lnTo>
                      <a:pt x="120" y="143"/>
                    </a:lnTo>
                    <a:lnTo>
                      <a:pt x="110" y="146"/>
                    </a:lnTo>
                    <a:lnTo>
                      <a:pt x="99" y="146"/>
                    </a:lnTo>
                    <a:lnTo>
                      <a:pt x="99" y="146"/>
                    </a:lnTo>
                    <a:lnTo>
                      <a:pt x="24" y="146"/>
                    </a:lnTo>
                    <a:lnTo>
                      <a:pt x="24" y="146"/>
                    </a:lnTo>
                    <a:close/>
                    <a:moveTo>
                      <a:pt x="509" y="98"/>
                    </a:moveTo>
                    <a:lnTo>
                      <a:pt x="509" y="98"/>
                    </a:lnTo>
                    <a:lnTo>
                      <a:pt x="509" y="124"/>
                    </a:lnTo>
                    <a:lnTo>
                      <a:pt x="509" y="124"/>
                    </a:lnTo>
                    <a:lnTo>
                      <a:pt x="509" y="599"/>
                    </a:lnTo>
                    <a:lnTo>
                      <a:pt x="509" y="599"/>
                    </a:lnTo>
                    <a:lnTo>
                      <a:pt x="507" y="612"/>
                    </a:lnTo>
                    <a:lnTo>
                      <a:pt x="505" y="624"/>
                    </a:lnTo>
                    <a:lnTo>
                      <a:pt x="503" y="633"/>
                    </a:lnTo>
                    <a:lnTo>
                      <a:pt x="498" y="639"/>
                    </a:lnTo>
                    <a:lnTo>
                      <a:pt x="492" y="644"/>
                    </a:lnTo>
                    <a:lnTo>
                      <a:pt x="483" y="648"/>
                    </a:lnTo>
                    <a:lnTo>
                      <a:pt x="471" y="650"/>
                    </a:lnTo>
                    <a:lnTo>
                      <a:pt x="458" y="650"/>
                    </a:lnTo>
                    <a:lnTo>
                      <a:pt x="458" y="650"/>
                    </a:lnTo>
                    <a:lnTo>
                      <a:pt x="121" y="650"/>
                    </a:lnTo>
                    <a:lnTo>
                      <a:pt x="121" y="650"/>
                    </a:lnTo>
                    <a:lnTo>
                      <a:pt x="97" y="650"/>
                    </a:lnTo>
                    <a:lnTo>
                      <a:pt x="97" y="650"/>
                    </a:lnTo>
                    <a:lnTo>
                      <a:pt x="95" y="678"/>
                    </a:lnTo>
                    <a:lnTo>
                      <a:pt x="97" y="687"/>
                    </a:lnTo>
                    <a:lnTo>
                      <a:pt x="99" y="693"/>
                    </a:lnTo>
                    <a:lnTo>
                      <a:pt x="105" y="697"/>
                    </a:lnTo>
                    <a:lnTo>
                      <a:pt x="114" y="699"/>
                    </a:lnTo>
                    <a:lnTo>
                      <a:pt x="140" y="700"/>
                    </a:lnTo>
                    <a:lnTo>
                      <a:pt x="140" y="700"/>
                    </a:lnTo>
                    <a:lnTo>
                      <a:pt x="528" y="700"/>
                    </a:lnTo>
                    <a:lnTo>
                      <a:pt x="528" y="700"/>
                    </a:lnTo>
                    <a:lnTo>
                      <a:pt x="541" y="699"/>
                    </a:lnTo>
                    <a:lnTo>
                      <a:pt x="544" y="697"/>
                    </a:lnTo>
                    <a:lnTo>
                      <a:pt x="548" y="695"/>
                    </a:lnTo>
                    <a:lnTo>
                      <a:pt x="552" y="691"/>
                    </a:lnTo>
                    <a:lnTo>
                      <a:pt x="554" y="685"/>
                    </a:lnTo>
                    <a:lnTo>
                      <a:pt x="556" y="672"/>
                    </a:lnTo>
                    <a:lnTo>
                      <a:pt x="556" y="672"/>
                    </a:lnTo>
                    <a:lnTo>
                      <a:pt x="556" y="137"/>
                    </a:lnTo>
                    <a:lnTo>
                      <a:pt x="556" y="137"/>
                    </a:lnTo>
                    <a:lnTo>
                      <a:pt x="554" y="113"/>
                    </a:lnTo>
                    <a:lnTo>
                      <a:pt x="552" y="105"/>
                    </a:lnTo>
                    <a:lnTo>
                      <a:pt x="548" y="100"/>
                    </a:lnTo>
                    <a:lnTo>
                      <a:pt x="543" y="98"/>
                    </a:lnTo>
                    <a:lnTo>
                      <a:pt x="535" y="96"/>
                    </a:lnTo>
                    <a:lnTo>
                      <a:pt x="509" y="98"/>
                    </a:lnTo>
                    <a:lnTo>
                      <a:pt x="509" y="98"/>
                    </a:lnTo>
                    <a:close/>
                    <a:moveTo>
                      <a:pt x="45" y="120"/>
                    </a:moveTo>
                    <a:lnTo>
                      <a:pt x="45" y="120"/>
                    </a:lnTo>
                    <a:lnTo>
                      <a:pt x="77" y="120"/>
                    </a:lnTo>
                    <a:lnTo>
                      <a:pt x="107" y="120"/>
                    </a:lnTo>
                    <a:lnTo>
                      <a:pt x="107" y="120"/>
                    </a:lnTo>
                    <a:lnTo>
                      <a:pt x="110" y="118"/>
                    </a:lnTo>
                    <a:lnTo>
                      <a:pt x="114" y="115"/>
                    </a:lnTo>
                    <a:lnTo>
                      <a:pt x="118" y="113"/>
                    </a:lnTo>
                    <a:lnTo>
                      <a:pt x="118" y="109"/>
                    </a:lnTo>
                    <a:lnTo>
                      <a:pt x="118" y="109"/>
                    </a:lnTo>
                    <a:lnTo>
                      <a:pt x="120" y="79"/>
                    </a:lnTo>
                    <a:lnTo>
                      <a:pt x="120" y="47"/>
                    </a:lnTo>
                    <a:lnTo>
                      <a:pt x="120" y="47"/>
                    </a:lnTo>
                    <a:lnTo>
                      <a:pt x="45" y="120"/>
                    </a:lnTo>
                    <a:lnTo>
                      <a:pt x="45" y="1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4" name="Freeform 326"/>
              <p:cNvSpPr>
                <a:spLocks/>
              </p:cNvSpPr>
              <p:nvPr/>
            </p:nvSpPr>
            <p:spPr bwMode="auto">
              <a:xfrm>
                <a:off x="10596563" y="5430838"/>
                <a:ext cx="287338" cy="22225"/>
              </a:xfrm>
              <a:custGeom>
                <a:avLst/>
                <a:gdLst>
                  <a:gd name="T0" fmla="*/ 177 w 361"/>
                  <a:gd name="T1" fmla="*/ 28 h 28"/>
                  <a:gd name="T2" fmla="*/ 177 w 361"/>
                  <a:gd name="T3" fmla="*/ 28 h 28"/>
                  <a:gd name="T4" fmla="*/ 99 w 361"/>
                  <a:gd name="T5" fmla="*/ 28 h 28"/>
                  <a:gd name="T6" fmla="*/ 22 w 361"/>
                  <a:gd name="T7" fmla="*/ 26 h 28"/>
                  <a:gd name="T8" fmla="*/ 22 w 361"/>
                  <a:gd name="T9" fmla="*/ 26 h 28"/>
                  <a:gd name="T10" fmla="*/ 15 w 361"/>
                  <a:gd name="T11" fmla="*/ 26 h 28"/>
                  <a:gd name="T12" fmla="*/ 7 w 361"/>
                  <a:gd name="T13" fmla="*/ 22 h 28"/>
                  <a:gd name="T14" fmla="*/ 2 w 361"/>
                  <a:gd name="T15" fmla="*/ 19 h 28"/>
                  <a:gd name="T16" fmla="*/ 0 w 361"/>
                  <a:gd name="T17" fmla="*/ 15 h 28"/>
                  <a:gd name="T18" fmla="*/ 0 w 361"/>
                  <a:gd name="T19" fmla="*/ 15 h 28"/>
                  <a:gd name="T20" fmla="*/ 0 w 361"/>
                  <a:gd name="T21" fmla="*/ 9 h 28"/>
                  <a:gd name="T22" fmla="*/ 0 w 361"/>
                  <a:gd name="T23" fmla="*/ 6 h 28"/>
                  <a:gd name="T24" fmla="*/ 3 w 361"/>
                  <a:gd name="T25" fmla="*/ 4 h 28"/>
                  <a:gd name="T26" fmla="*/ 5 w 361"/>
                  <a:gd name="T27" fmla="*/ 2 h 28"/>
                  <a:gd name="T28" fmla="*/ 13 w 361"/>
                  <a:gd name="T29" fmla="*/ 0 h 28"/>
                  <a:gd name="T30" fmla="*/ 22 w 361"/>
                  <a:gd name="T31" fmla="*/ 0 h 28"/>
                  <a:gd name="T32" fmla="*/ 22 w 361"/>
                  <a:gd name="T33" fmla="*/ 0 h 28"/>
                  <a:gd name="T34" fmla="*/ 335 w 361"/>
                  <a:gd name="T35" fmla="*/ 2 h 28"/>
                  <a:gd name="T36" fmla="*/ 335 w 361"/>
                  <a:gd name="T37" fmla="*/ 2 h 28"/>
                  <a:gd name="T38" fmla="*/ 340 w 361"/>
                  <a:gd name="T39" fmla="*/ 2 h 28"/>
                  <a:gd name="T40" fmla="*/ 348 w 361"/>
                  <a:gd name="T41" fmla="*/ 6 h 28"/>
                  <a:gd name="T42" fmla="*/ 361 w 361"/>
                  <a:gd name="T43" fmla="*/ 15 h 28"/>
                  <a:gd name="T44" fmla="*/ 361 w 361"/>
                  <a:gd name="T45" fmla="*/ 15 h 28"/>
                  <a:gd name="T46" fmla="*/ 348 w 361"/>
                  <a:gd name="T47" fmla="*/ 22 h 28"/>
                  <a:gd name="T48" fmla="*/ 340 w 361"/>
                  <a:gd name="T49" fmla="*/ 24 h 28"/>
                  <a:gd name="T50" fmla="*/ 335 w 361"/>
                  <a:gd name="T51" fmla="*/ 26 h 28"/>
                  <a:gd name="T52" fmla="*/ 335 w 361"/>
                  <a:gd name="T53" fmla="*/ 26 h 28"/>
                  <a:gd name="T54" fmla="*/ 256 w 361"/>
                  <a:gd name="T55" fmla="*/ 28 h 28"/>
                  <a:gd name="T56" fmla="*/ 177 w 361"/>
                  <a:gd name="T57" fmla="*/ 28 h 28"/>
                  <a:gd name="T58" fmla="*/ 177 w 361"/>
                  <a:gd name="T5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61" h="28">
                    <a:moveTo>
                      <a:pt x="177" y="28"/>
                    </a:moveTo>
                    <a:lnTo>
                      <a:pt x="177" y="28"/>
                    </a:lnTo>
                    <a:lnTo>
                      <a:pt x="99" y="28"/>
                    </a:lnTo>
                    <a:lnTo>
                      <a:pt x="22" y="26"/>
                    </a:lnTo>
                    <a:lnTo>
                      <a:pt x="22" y="26"/>
                    </a:lnTo>
                    <a:lnTo>
                      <a:pt x="15" y="26"/>
                    </a:lnTo>
                    <a:lnTo>
                      <a:pt x="7" y="22"/>
                    </a:lnTo>
                    <a:lnTo>
                      <a:pt x="2" y="19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0" y="9"/>
                    </a:lnTo>
                    <a:lnTo>
                      <a:pt x="0" y="6"/>
                    </a:lnTo>
                    <a:lnTo>
                      <a:pt x="3" y="4"/>
                    </a:lnTo>
                    <a:lnTo>
                      <a:pt x="5" y="2"/>
                    </a:lnTo>
                    <a:lnTo>
                      <a:pt x="13" y="0"/>
                    </a:lnTo>
                    <a:lnTo>
                      <a:pt x="22" y="0"/>
                    </a:lnTo>
                    <a:lnTo>
                      <a:pt x="22" y="0"/>
                    </a:lnTo>
                    <a:lnTo>
                      <a:pt x="335" y="2"/>
                    </a:lnTo>
                    <a:lnTo>
                      <a:pt x="335" y="2"/>
                    </a:lnTo>
                    <a:lnTo>
                      <a:pt x="340" y="2"/>
                    </a:lnTo>
                    <a:lnTo>
                      <a:pt x="348" y="6"/>
                    </a:lnTo>
                    <a:lnTo>
                      <a:pt x="361" y="15"/>
                    </a:lnTo>
                    <a:lnTo>
                      <a:pt x="361" y="15"/>
                    </a:lnTo>
                    <a:lnTo>
                      <a:pt x="348" y="22"/>
                    </a:lnTo>
                    <a:lnTo>
                      <a:pt x="340" y="24"/>
                    </a:lnTo>
                    <a:lnTo>
                      <a:pt x="335" y="26"/>
                    </a:lnTo>
                    <a:lnTo>
                      <a:pt x="335" y="26"/>
                    </a:lnTo>
                    <a:lnTo>
                      <a:pt x="256" y="28"/>
                    </a:lnTo>
                    <a:lnTo>
                      <a:pt x="177" y="28"/>
                    </a:lnTo>
                    <a:lnTo>
                      <a:pt x="177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5" name="Freeform 327"/>
              <p:cNvSpPr>
                <a:spLocks/>
              </p:cNvSpPr>
              <p:nvPr/>
            </p:nvSpPr>
            <p:spPr bwMode="auto">
              <a:xfrm>
                <a:off x="10594975" y="5241925"/>
                <a:ext cx="288925" cy="17463"/>
              </a:xfrm>
              <a:custGeom>
                <a:avLst/>
                <a:gdLst>
                  <a:gd name="T0" fmla="*/ 181 w 363"/>
                  <a:gd name="T1" fmla="*/ 0 h 23"/>
                  <a:gd name="T2" fmla="*/ 181 w 363"/>
                  <a:gd name="T3" fmla="*/ 0 h 23"/>
                  <a:gd name="T4" fmla="*/ 262 w 363"/>
                  <a:gd name="T5" fmla="*/ 0 h 23"/>
                  <a:gd name="T6" fmla="*/ 340 w 363"/>
                  <a:gd name="T7" fmla="*/ 0 h 23"/>
                  <a:gd name="T8" fmla="*/ 340 w 363"/>
                  <a:gd name="T9" fmla="*/ 0 h 23"/>
                  <a:gd name="T10" fmla="*/ 346 w 363"/>
                  <a:gd name="T11" fmla="*/ 2 h 23"/>
                  <a:gd name="T12" fmla="*/ 352 w 363"/>
                  <a:gd name="T13" fmla="*/ 6 h 23"/>
                  <a:gd name="T14" fmla="*/ 363 w 363"/>
                  <a:gd name="T15" fmla="*/ 12 h 23"/>
                  <a:gd name="T16" fmla="*/ 363 w 363"/>
                  <a:gd name="T17" fmla="*/ 12 h 23"/>
                  <a:gd name="T18" fmla="*/ 352 w 363"/>
                  <a:gd name="T19" fmla="*/ 19 h 23"/>
                  <a:gd name="T20" fmla="*/ 346 w 363"/>
                  <a:gd name="T21" fmla="*/ 21 h 23"/>
                  <a:gd name="T22" fmla="*/ 340 w 363"/>
                  <a:gd name="T23" fmla="*/ 23 h 23"/>
                  <a:gd name="T24" fmla="*/ 340 w 363"/>
                  <a:gd name="T25" fmla="*/ 23 h 23"/>
                  <a:gd name="T26" fmla="*/ 20 w 363"/>
                  <a:gd name="T27" fmla="*/ 23 h 23"/>
                  <a:gd name="T28" fmla="*/ 20 w 363"/>
                  <a:gd name="T29" fmla="*/ 23 h 23"/>
                  <a:gd name="T30" fmla="*/ 17 w 363"/>
                  <a:gd name="T31" fmla="*/ 21 h 23"/>
                  <a:gd name="T32" fmla="*/ 11 w 363"/>
                  <a:gd name="T33" fmla="*/ 19 h 23"/>
                  <a:gd name="T34" fmla="*/ 0 w 363"/>
                  <a:gd name="T35" fmla="*/ 12 h 23"/>
                  <a:gd name="T36" fmla="*/ 0 w 363"/>
                  <a:gd name="T37" fmla="*/ 12 h 23"/>
                  <a:gd name="T38" fmla="*/ 11 w 363"/>
                  <a:gd name="T39" fmla="*/ 4 h 23"/>
                  <a:gd name="T40" fmla="*/ 17 w 363"/>
                  <a:gd name="T41" fmla="*/ 2 h 23"/>
                  <a:gd name="T42" fmla="*/ 20 w 363"/>
                  <a:gd name="T43" fmla="*/ 0 h 23"/>
                  <a:gd name="T44" fmla="*/ 20 w 363"/>
                  <a:gd name="T45" fmla="*/ 0 h 23"/>
                  <a:gd name="T46" fmla="*/ 181 w 363"/>
                  <a:gd name="T47" fmla="*/ 0 h 23"/>
                  <a:gd name="T48" fmla="*/ 181 w 363"/>
                  <a:gd name="T4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63" h="23">
                    <a:moveTo>
                      <a:pt x="181" y="0"/>
                    </a:moveTo>
                    <a:lnTo>
                      <a:pt x="181" y="0"/>
                    </a:lnTo>
                    <a:lnTo>
                      <a:pt x="262" y="0"/>
                    </a:lnTo>
                    <a:lnTo>
                      <a:pt x="340" y="0"/>
                    </a:lnTo>
                    <a:lnTo>
                      <a:pt x="340" y="0"/>
                    </a:lnTo>
                    <a:lnTo>
                      <a:pt x="346" y="2"/>
                    </a:lnTo>
                    <a:lnTo>
                      <a:pt x="352" y="6"/>
                    </a:lnTo>
                    <a:lnTo>
                      <a:pt x="363" y="12"/>
                    </a:lnTo>
                    <a:lnTo>
                      <a:pt x="363" y="12"/>
                    </a:lnTo>
                    <a:lnTo>
                      <a:pt x="352" y="19"/>
                    </a:lnTo>
                    <a:lnTo>
                      <a:pt x="346" y="21"/>
                    </a:lnTo>
                    <a:lnTo>
                      <a:pt x="340" y="23"/>
                    </a:lnTo>
                    <a:lnTo>
                      <a:pt x="340" y="23"/>
                    </a:lnTo>
                    <a:lnTo>
                      <a:pt x="20" y="23"/>
                    </a:lnTo>
                    <a:lnTo>
                      <a:pt x="20" y="23"/>
                    </a:lnTo>
                    <a:lnTo>
                      <a:pt x="17" y="21"/>
                    </a:lnTo>
                    <a:lnTo>
                      <a:pt x="11" y="19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11" y="4"/>
                    </a:lnTo>
                    <a:lnTo>
                      <a:pt x="17" y="2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181" y="0"/>
                    </a:lnTo>
                    <a:lnTo>
                      <a:pt x="18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6" name="Freeform 328"/>
              <p:cNvSpPr>
                <a:spLocks/>
              </p:cNvSpPr>
              <p:nvPr/>
            </p:nvSpPr>
            <p:spPr bwMode="auto">
              <a:xfrm>
                <a:off x="10690225" y="5335588"/>
                <a:ext cx="193675" cy="20638"/>
              </a:xfrm>
              <a:custGeom>
                <a:avLst/>
                <a:gdLst>
                  <a:gd name="T0" fmla="*/ 121 w 243"/>
                  <a:gd name="T1" fmla="*/ 26 h 26"/>
                  <a:gd name="T2" fmla="*/ 121 w 243"/>
                  <a:gd name="T3" fmla="*/ 26 h 26"/>
                  <a:gd name="T4" fmla="*/ 73 w 243"/>
                  <a:gd name="T5" fmla="*/ 26 h 26"/>
                  <a:gd name="T6" fmla="*/ 22 w 243"/>
                  <a:gd name="T7" fmla="*/ 25 h 26"/>
                  <a:gd name="T8" fmla="*/ 22 w 243"/>
                  <a:gd name="T9" fmla="*/ 25 h 26"/>
                  <a:gd name="T10" fmla="*/ 16 w 243"/>
                  <a:gd name="T11" fmla="*/ 25 h 26"/>
                  <a:gd name="T12" fmla="*/ 11 w 243"/>
                  <a:gd name="T13" fmla="*/ 21 h 26"/>
                  <a:gd name="T14" fmla="*/ 0 w 243"/>
                  <a:gd name="T15" fmla="*/ 13 h 26"/>
                  <a:gd name="T16" fmla="*/ 0 w 243"/>
                  <a:gd name="T17" fmla="*/ 13 h 26"/>
                  <a:gd name="T18" fmla="*/ 11 w 243"/>
                  <a:gd name="T19" fmla="*/ 6 h 26"/>
                  <a:gd name="T20" fmla="*/ 18 w 243"/>
                  <a:gd name="T21" fmla="*/ 2 h 26"/>
                  <a:gd name="T22" fmla="*/ 24 w 243"/>
                  <a:gd name="T23" fmla="*/ 2 h 26"/>
                  <a:gd name="T24" fmla="*/ 24 w 243"/>
                  <a:gd name="T25" fmla="*/ 2 h 26"/>
                  <a:gd name="T26" fmla="*/ 121 w 243"/>
                  <a:gd name="T27" fmla="*/ 0 h 26"/>
                  <a:gd name="T28" fmla="*/ 219 w 243"/>
                  <a:gd name="T29" fmla="*/ 2 h 26"/>
                  <a:gd name="T30" fmla="*/ 219 w 243"/>
                  <a:gd name="T31" fmla="*/ 2 h 26"/>
                  <a:gd name="T32" fmla="*/ 224 w 243"/>
                  <a:gd name="T33" fmla="*/ 2 h 26"/>
                  <a:gd name="T34" fmla="*/ 230 w 243"/>
                  <a:gd name="T35" fmla="*/ 6 h 26"/>
                  <a:gd name="T36" fmla="*/ 243 w 243"/>
                  <a:gd name="T37" fmla="*/ 13 h 26"/>
                  <a:gd name="T38" fmla="*/ 243 w 243"/>
                  <a:gd name="T39" fmla="*/ 13 h 26"/>
                  <a:gd name="T40" fmla="*/ 230 w 243"/>
                  <a:gd name="T41" fmla="*/ 21 h 26"/>
                  <a:gd name="T42" fmla="*/ 224 w 243"/>
                  <a:gd name="T43" fmla="*/ 25 h 26"/>
                  <a:gd name="T44" fmla="*/ 217 w 243"/>
                  <a:gd name="T45" fmla="*/ 25 h 26"/>
                  <a:gd name="T46" fmla="*/ 217 w 243"/>
                  <a:gd name="T47" fmla="*/ 25 h 26"/>
                  <a:gd name="T48" fmla="*/ 170 w 243"/>
                  <a:gd name="T49" fmla="*/ 26 h 26"/>
                  <a:gd name="T50" fmla="*/ 121 w 243"/>
                  <a:gd name="T51" fmla="*/ 26 h 26"/>
                  <a:gd name="T52" fmla="*/ 121 w 243"/>
                  <a:gd name="T53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43" h="26">
                    <a:moveTo>
                      <a:pt x="121" y="26"/>
                    </a:moveTo>
                    <a:lnTo>
                      <a:pt x="121" y="26"/>
                    </a:lnTo>
                    <a:lnTo>
                      <a:pt x="73" y="26"/>
                    </a:lnTo>
                    <a:lnTo>
                      <a:pt x="22" y="25"/>
                    </a:lnTo>
                    <a:lnTo>
                      <a:pt x="22" y="25"/>
                    </a:lnTo>
                    <a:lnTo>
                      <a:pt x="16" y="25"/>
                    </a:lnTo>
                    <a:lnTo>
                      <a:pt x="11" y="21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11" y="6"/>
                    </a:lnTo>
                    <a:lnTo>
                      <a:pt x="18" y="2"/>
                    </a:lnTo>
                    <a:lnTo>
                      <a:pt x="24" y="2"/>
                    </a:lnTo>
                    <a:lnTo>
                      <a:pt x="24" y="2"/>
                    </a:lnTo>
                    <a:lnTo>
                      <a:pt x="121" y="0"/>
                    </a:lnTo>
                    <a:lnTo>
                      <a:pt x="219" y="2"/>
                    </a:lnTo>
                    <a:lnTo>
                      <a:pt x="219" y="2"/>
                    </a:lnTo>
                    <a:lnTo>
                      <a:pt x="224" y="2"/>
                    </a:lnTo>
                    <a:lnTo>
                      <a:pt x="230" y="6"/>
                    </a:lnTo>
                    <a:lnTo>
                      <a:pt x="243" y="13"/>
                    </a:lnTo>
                    <a:lnTo>
                      <a:pt x="243" y="13"/>
                    </a:lnTo>
                    <a:lnTo>
                      <a:pt x="230" y="21"/>
                    </a:lnTo>
                    <a:lnTo>
                      <a:pt x="224" y="25"/>
                    </a:lnTo>
                    <a:lnTo>
                      <a:pt x="217" y="25"/>
                    </a:lnTo>
                    <a:lnTo>
                      <a:pt x="217" y="25"/>
                    </a:lnTo>
                    <a:lnTo>
                      <a:pt x="170" y="26"/>
                    </a:lnTo>
                    <a:lnTo>
                      <a:pt x="121" y="26"/>
                    </a:lnTo>
                    <a:lnTo>
                      <a:pt x="121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7" name="Freeform 329"/>
              <p:cNvSpPr>
                <a:spLocks/>
              </p:cNvSpPr>
              <p:nvPr/>
            </p:nvSpPr>
            <p:spPr bwMode="auto">
              <a:xfrm>
                <a:off x="10594975" y="5289550"/>
                <a:ext cx="192088" cy="17463"/>
              </a:xfrm>
              <a:custGeom>
                <a:avLst/>
                <a:gdLst>
                  <a:gd name="T0" fmla="*/ 120 w 241"/>
                  <a:gd name="T1" fmla="*/ 23 h 23"/>
                  <a:gd name="T2" fmla="*/ 120 w 241"/>
                  <a:gd name="T3" fmla="*/ 23 h 23"/>
                  <a:gd name="T4" fmla="*/ 69 w 241"/>
                  <a:gd name="T5" fmla="*/ 23 h 23"/>
                  <a:gd name="T6" fmla="*/ 19 w 241"/>
                  <a:gd name="T7" fmla="*/ 23 h 23"/>
                  <a:gd name="T8" fmla="*/ 19 w 241"/>
                  <a:gd name="T9" fmla="*/ 23 h 23"/>
                  <a:gd name="T10" fmla="*/ 15 w 241"/>
                  <a:gd name="T11" fmla="*/ 21 h 23"/>
                  <a:gd name="T12" fmla="*/ 9 w 241"/>
                  <a:gd name="T13" fmla="*/ 19 h 23"/>
                  <a:gd name="T14" fmla="*/ 0 w 241"/>
                  <a:gd name="T15" fmla="*/ 11 h 23"/>
                  <a:gd name="T16" fmla="*/ 0 w 241"/>
                  <a:gd name="T17" fmla="*/ 11 h 23"/>
                  <a:gd name="T18" fmla="*/ 9 w 241"/>
                  <a:gd name="T19" fmla="*/ 4 h 23"/>
                  <a:gd name="T20" fmla="*/ 15 w 241"/>
                  <a:gd name="T21" fmla="*/ 2 h 23"/>
                  <a:gd name="T22" fmla="*/ 19 w 241"/>
                  <a:gd name="T23" fmla="*/ 0 h 23"/>
                  <a:gd name="T24" fmla="*/ 19 w 241"/>
                  <a:gd name="T25" fmla="*/ 0 h 23"/>
                  <a:gd name="T26" fmla="*/ 121 w 241"/>
                  <a:gd name="T27" fmla="*/ 0 h 23"/>
                  <a:gd name="T28" fmla="*/ 223 w 241"/>
                  <a:gd name="T29" fmla="*/ 0 h 23"/>
                  <a:gd name="T30" fmla="*/ 223 w 241"/>
                  <a:gd name="T31" fmla="*/ 0 h 23"/>
                  <a:gd name="T32" fmla="*/ 226 w 241"/>
                  <a:gd name="T33" fmla="*/ 2 h 23"/>
                  <a:gd name="T34" fmla="*/ 232 w 241"/>
                  <a:gd name="T35" fmla="*/ 4 h 23"/>
                  <a:gd name="T36" fmla="*/ 241 w 241"/>
                  <a:gd name="T37" fmla="*/ 11 h 23"/>
                  <a:gd name="T38" fmla="*/ 241 w 241"/>
                  <a:gd name="T39" fmla="*/ 11 h 23"/>
                  <a:gd name="T40" fmla="*/ 232 w 241"/>
                  <a:gd name="T41" fmla="*/ 19 h 23"/>
                  <a:gd name="T42" fmla="*/ 226 w 241"/>
                  <a:gd name="T43" fmla="*/ 21 h 23"/>
                  <a:gd name="T44" fmla="*/ 223 w 241"/>
                  <a:gd name="T45" fmla="*/ 23 h 23"/>
                  <a:gd name="T46" fmla="*/ 223 w 241"/>
                  <a:gd name="T47" fmla="*/ 23 h 23"/>
                  <a:gd name="T48" fmla="*/ 170 w 241"/>
                  <a:gd name="T49" fmla="*/ 23 h 23"/>
                  <a:gd name="T50" fmla="*/ 120 w 241"/>
                  <a:gd name="T51" fmla="*/ 23 h 23"/>
                  <a:gd name="T52" fmla="*/ 120 w 241"/>
                  <a:gd name="T5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41" h="23">
                    <a:moveTo>
                      <a:pt x="120" y="23"/>
                    </a:moveTo>
                    <a:lnTo>
                      <a:pt x="120" y="23"/>
                    </a:lnTo>
                    <a:lnTo>
                      <a:pt x="69" y="23"/>
                    </a:lnTo>
                    <a:lnTo>
                      <a:pt x="19" y="23"/>
                    </a:lnTo>
                    <a:lnTo>
                      <a:pt x="19" y="23"/>
                    </a:lnTo>
                    <a:lnTo>
                      <a:pt x="15" y="21"/>
                    </a:lnTo>
                    <a:lnTo>
                      <a:pt x="9" y="19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9" y="4"/>
                    </a:lnTo>
                    <a:lnTo>
                      <a:pt x="15" y="2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21" y="0"/>
                    </a:lnTo>
                    <a:lnTo>
                      <a:pt x="223" y="0"/>
                    </a:lnTo>
                    <a:lnTo>
                      <a:pt x="223" y="0"/>
                    </a:lnTo>
                    <a:lnTo>
                      <a:pt x="226" y="2"/>
                    </a:lnTo>
                    <a:lnTo>
                      <a:pt x="232" y="4"/>
                    </a:lnTo>
                    <a:lnTo>
                      <a:pt x="241" y="11"/>
                    </a:lnTo>
                    <a:lnTo>
                      <a:pt x="241" y="11"/>
                    </a:lnTo>
                    <a:lnTo>
                      <a:pt x="232" y="19"/>
                    </a:lnTo>
                    <a:lnTo>
                      <a:pt x="226" y="21"/>
                    </a:lnTo>
                    <a:lnTo>
                      <a:pt x="223" y="23"/>
                    </a:lnTo>
                    <a:lnTo>
                      <a:pt x="223" y="23"/>
                    </a:lnTo>
                    <a:lnTo>
                      <a:pt x="170" y="23"/>
                    </a:lnTo>
                    <a:lnTo>
                      <a:pt x="120" y="23"/>
                    </a:lnTo>
                    <a:lnTo>
                      <a:pt x="120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8" name="Freeform 330"/>
              <p:cNvSpPr>
                <a:spLocks/>
              </p:cNvSpPr>
              <p:nvPr/>
            </p:nvSpPr>
            <p:spPr bwMode="auto">
              <a:xfrm>
                <a:off x="10672763" y="5383213"/>
                <a:ext cx="133350" cy="22225"/>
              </a:xfrm>
              <a:custGeom>
                <a:avLst/>
                <a:gdLst>
                  <a:gd name="T0" fmla="*/ 84 w 169"/>
                  <a:gd name="T1" fmla="*/ 26 h 28"/>
                  <a:gd name="T2" fmla="*/ 84 w 169"/>
                  <a:gd name="T3" fmla="*/ 26 h 28"/>
                  <a:gd name="T4" fmla="*/ 51 w 169"/>
                  <a:gd name="T5" fmla="*/ 28 h 28"/>
                  <a:gd name="T6" fmla="*/ 19 w 169"/>
                  <a:gd name="T7" fmla="*/ 26 h 28"/>
                  <a:gd name="T8" fmla="*/ 19 w 169"/>
                  <a:gd name="T9" fmla="*/ 26 h 28"/>
                  <a:gd name="T10" fmla="*/ 13 w 169"/>
                  <a:gd name="T11" fmla="*/ 24 h 28"/>
                  <a:gd name="T12" fmla="*/ 9 w 169"/>
                  <a:gd name="T13" fmla="*/ 23 h 28"/>
                  <a:gd name="T14" fmla="*/ 0 w 169"/>
                  <a:gd name="T15" fmla="*/ 15 h 28"/>
                  <a:gd name="T16" fmla="*/ 0 w 169"/>
                  <a:gd name="T17" fmla="*/ 15 h 28"/>
                  <a:gd name="T18" fmla="*/ 9 w 169"/>
                  <a:gd name="T19" fmla="*/ 6 h 28"/>
                  <a:gd name="T20" fmla="*/ 13 w 169"/>
                  <a:gd name="T21" fmla="*/ 2 h 28"/>
                  <a:gd name="T22" fmla="*/ 19 w 169"/>
                  <a:gd name="T23" fmla="*/ 2 h 28"/>
                  <a:gd name="T24" fmla="*/ 19 w 169"/>
                  <a:gd name="T25" fmla="*/ 2 h 28"/>
                  <a:gd name="T26" fmla="*/ 82 w 169"/>
                  <a:gd name="T27" fmla="*/ 0 h 28"/>
                  <a:gd name="T28" fmla="*/ 146 w 169"/>
                  <a:gd name="T29" fmla="*/ 2 h 28"/>
                  <a:gd name="T30" fmla="*/ 146 w 169"/>
                  <a:gd name="T31" fmla="*/ 2 h 28"/>
                  <a:gd name="T32" fmla="*/ 152 w 169"/>
                  <a:gd name="T33" fmla="*/ 2 h 28"/>
                  <a:gd name="T34" fmla="*/ 157 w 169"/>
                  <a:gd name="T35" fmla="*/ 6 h 28"/>
                  <a:gd name="T36" fmla="*/ 169 w 169"/>
                  <a:gd name="T37" fmla="*/ 13 h 28"/>
                  <a:gd name="T38" fmla="*/ 169 w 169"/>
                  <a:gd name="T39" fmla="*/ 13 h 28"/>
                  <a:gd name="T40" fmla="*/ 157 w 169"/>
                  <a:gd name="T41" fmla="*/ 21 h 28"/>
                  <a:gd name="T42" fmla="*/ 152 w 169"/>
                  <a:gd name="T43" fmla="*/ 24 h 28"/>
                  <a:gd name="T44" fmla="*/ 146 w 169"/>
                  <a:gd name="T45" fmla="*/ 26 h 28"/>
                  <a:gd name="T46" fmla="*/ 146 w 169"/>
                  <a:gd name="T47" fmla="*/ 26 h 28"/>
                  <a:gd name="T48" fmla="*/ 114 w 169"/>
                  <a:gd name="T49" fmla="*/ 28 h 28"/>
                  <a:gd name="T50" fmla="*/ 84 w 169"/>
                  <a:gd name="T51" fmla="*/ 26 h 28"/>
                  <a:gd name="T52" fmla="*/ 84 w 169"/>
                  <a:gd name="T53" fmla="*/ 2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69" h="28">
                    <a:moveTo>
                      <a:pt x="84" y="26"/>
                    </a:moveTo>
                    <a:lnTo>
                      <a:pt x="84" y="26"/>
                    </a:lnTo>
                    <a:lnTo>
                      <a:pt x="51" y="28"/>
                    </a:lnTo>
                    <a:lnTo>
                      <a:pt x="19" y="26"/>
                    </a:lnTo>
                    <a:lnTo>
                      <a:pt x="19" y="26"/>
                    </a:lnTo>
                    <a:lnTo>
                      <a:pt x="13" y="24"/>
                    </a:lnTo>
                    <a:lnTo>
                      <a:pt x="9" y="23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9" y="6"/>
                    </a:lnTo>
                    <a:lnTo>
                      <a:pt x="13" y="2"/>
                    </a:lnTo>
                    <a:lnTo>
                      <a:pt x="19" y="2"/>
                    </a:lnTo>
                    <a:lnTo>
                      <a:pt x="19" y="2"/>
                    </a:lnTo>
                    <a:lnTo>
                      <a:pt x="82" y="0"/>
                    </a:lnTo>
                    <a:lnTo>
                      <a:pt x="146" y="2"/>
                    </a:lnTo>
                    <a:lnTo>
                      <a:pt x="146" y="2"/>
                    </a:lnTo>
                    <a:lnTo>
                      <a:pt x="152" y="2"/>
                    </a:lnTo>
                    <a:lnTo>
                      <a:pt x="157" y="6"/>
                    </a:lnTo>
                    <a:lnTo>
                      <a:pt x="169" y="13"/>
                    </a:lnTo>
                    <a:lnTo>
                      <a:pt x="169" y="13"/>
                    </a:lnTo>
                    <a:lnTo>
                      <a:pt x="157" y="21"/>
                    </a:lnTo>
                    <a:lnTo>
                      <a:pt x="152" y="24"/>
                    </a:lnTo>
                    <a:lnTo>
                      <a:pt x="146" y="26"/>
                    </a:lnTo>
                    <a:lnTo>
                      <a:pt x="146" y="26"/>
                    </a:lnTo>
                    <a:lnTo>
                      <a:pt x="114" y="28"/>
                    </a:lnTo>
                    <a:lnTo>
                      <a:pt x="84" y="26"/>
                    </a:lnTo>
                    <a:lnTo>
                      <a:pt x="84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9" name="Freeform 331"/>
              <p:cNvSpPr>
                <a:spLocks/>
              </p:cNvSpPr>
              <p:nvPr/>
            </p:nvSpPr>
            <p:spPr bwMode="auto">
              <a:xfrm>
                <a:off x="10596563" y="5480050"/>
                <a:ext cx="74613" cy="20638"/>
              </a:xfrm>
              <a:custGeom>
                <a:avLst/>
                <a:gdLst>
                  <a:gd name="T0" fmla="*/ 46 w 93"/>
                  <a:gd name="T1" fmla="*/ 24 h 26"/>
                  <a:gd name="T2" fmla="*/ 46 w 93"/>
                  <a:gd name="T3" fmla="*/ 24 h 26"/>
                  <a:gd name="T4" fmla="*/ 28 w 93"/>
                  <a:gd name="T5" fmla="*/ 24 h 26"/>
                  <a:gd name="T6" fmla="*/ 9 w 93"/>
                  <a:gd name="T7" fmla="*/ 24 h 26"/>
                  <a:gd name="T8" fmla="*/ 9 w 93"/>
                  <a:gd name="T9" fmla="*/ 24 h 26"/>
                  <a:gd name="T10" fmla="*/ 7 w 93"/>
                  <a:gd name="T11" fmla="*/ 22 h 26"/>
                  <a:gd name="T12" fmla="*/ 3 w 93"/>
                  <a:gd name="T13" fmla="*/ 20 h 26"/>
                  <a:gd name="T14" fmla="*/ 0 w 93"/>
                  <a:gd name="T15" fmla="*/ 17 h 26"/>
                  <a:gd name="T16" fmla="*/ 0 w 93"/>
                  <a:gd name="T17" fmla="*/ 13 h 26"/>
                  <a:gd name="T18" fmla="*/ 0 w 93"/>
                  <a:gd name="T19" fmla="*/ 13 h 26"/>
                  <a:gd name="T20" fmla="*/ 0 w 93"/>
                  <a:gd name="T21" fmla="*/ 9 h 26"/>
                  <a:gd name="T22" fmla="*/ 3 w 93"/>
                  <a:gd name="T23" fmla="*/ 5 h 26"/>
                  <a:gd name="T24" fmla="*/ 5 w 93"/>
                  <a:gd name="T25" fmla="*/ 2 h 26"/>
                  <a:gd name="T26" fmla="*/ 9 w 93"/>
                  <a:gd name="T27" fmla="*/ 2 h 26"/>
                  <a:gd name="T28" fmla="*/ 9 w 93"/>
                  <a:gd name="T29" fmla="*/ 2 h 26"/>
                  <a:gd name="T30" fmla="*/ 45 w 93"/>
                  <a:gd name="T31" fmla="*/ 0 h 26"/>
                  <a:gd name="T32" fmla="*/ 82 w 93"/>
                  <a:gd name="T33" fmla="*/ 2 h 26"/>
                  <a:gd name="T34" fmla="*/ 82 w 93"/>
                  <a:gd name="T35" fmla="*/ 2 h 26"/>
                  <a:gd name="T36" fmla="*/ 86 w 93"/>
                  <a:gd name="T37" fmla="*/ 2 h 26"/>
                  <a:gd name="T38" fmla="*/ 88 w 93"/>
                  <a:gd name="T39" fmla="*/ 5 h 26"/>
                  <a:gd name="T40" fmla="*/ 93 w 93"/>
                  <a:gd name="T41" fmla="*/ 13 h 26"/>
                  <a:gd name="T42" fmla="*/ 93 w 93"/>
                  <a:gd name="T43" fmla="*/ 13 h 26"/>
                  <a:gd name="T44" fmla="*/ 88 w 93"/>
                  <a:gd name="T45" fmla="*/ 19 h 26"/>
                  <a:gd name="T46" fmla="*/ 84 w 93"/>
                  <a:gd name="T47" fmla="*/ 22 h 26"/>
                  <a:gd name="T48" fmla="*/ 80 w 93"/>
                  <a:gd name="T49" fmla="*/ 24 h 26"/>
                  <a:gd name="T50" fmla="*/ 80 w 93"/>
                  <a:gd name="T51" fmla="*/ 24 h 26"/>
                  <a:gd name="T52" fmla="*/ 63 w 93"/>
                  <a:gd name="T53" fmla="*/ 26 h 26"/>
                  <a:gd name="T54" fmla="*/ 46 w 93"/>
                  <a:gd name="T55" fmla="*/ 24 h 26"/>
                  <a:gd name="T56" fmla="*/ 46 w 93"/>
                  <a:gd name="T57" fmla="*/ 24 h 26"/>
                  <a:gd name="T58" fmla="*/ 46 w 93"/>
                  <a:gd name="T59" fmla="*/ 24 h 26"/>
                  <a:gd name="T60" fmla="*/ 46 w 93"/>
                  <a:gd name="T61" fmla="*/ 2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93" h="26">
                    <a:moveTo>
                      <a:pt x="46" y="24"/>
                    </a:moveTo>
                    <a:lnTo>
                      <a:pt x="46" y="24"/>
                    </a:lnTo>
                    <a:lnTo>
                      <a:pt x="28" y="24"/>
                    </a:lnTo>
                    <a:lnTo>
                      <a:pt x="9" y="24"/>
                    </a:lnTo>
                    <a:lnTo>
                      <a:pt x="9" y="24"/>
                    </a:lnTo>
                    <a:lnTo>
                      <a:pt x="7" y="22"/>
                    </a:lnTo>
                    <a:lnTo>
                      <a:pt x="3" y="20"/>
                    </a:lnTo>
                    <a:lnTo>
                      <a:pt x="0" y="17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0" y="9"/>
                    </a:lnTo>
                    <a:lnTo>
                      <a:pt x="3" y="5"/>
                    </a:lnTo>
                    <a:lnTo>
                      <a:pt x="5" y="2"/>
                    </a:lnTo>
                    <a:lnTo>
                      <a:pt x="9" y="2"/>
                    </a:lnTo>
                    <a:lnTo>
                      <a:pt x="9" y="2"/>
                    </a:lnTo>
                    <a:lnTo>
                      <a:pt x="45" y="0"/>
                    </a:lnTo>
                    <a:lnTo>
                      <a:pt x="82" y="2"/>
                    </a:lnTo>
                    <a:lnTo>
                      <a:pt x="82" y="2"/>
                    </a:lnTo>
                    <a:lnTo>
                      <a:pt x="86" y="2"/>
                    </a:lnTo>
                    <a:lnTo>
                      <a:pt x="88" y="5"/>
                    </a:lnTo>
                    <a:lnTo>
                      <a:pt x="93" y="13"/>
                    </a:lnTo>
                    <a:lnTo>
                      <a:pt x="93" y="13"/>
                    </a:lnTo>
                    <a:lnTo>
                      <a:pt x="88" y="19"/>
                    </a:lnTo>
                    <a:lnTo>
                      <a:pt x="84" y="22"/>
                    </a:lnTo>
                    <a:lnTo>
                      <a:pt x="80" y="24"/>
                    </a:lnTo>
                    <a:lnTo>
                      <a:pt x="80" y="24"/>
                    </a:lnTo>
                    <a:lnTo>
                      <a:pt x="63" y="26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46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0" name="Freeform 332"/>
              <p:cNvSpPr>
                <a:spLocks/>
              </p:cNvSpPr>
              <p:nvPr/>
            </p:nvSpPr>
            <p:spPr bwMode="auto">
              <a:xfrm>
                <a:off x="10815638" y="5289550"/>
                <a:ext cx="68263" cy="17463"/>
              </a:xfrm>
              <a:custGeom>
                <a:avLst/>
                <a:gdLst>
                  <a:gd name="T0" fmla="*/ 41 w 86"/>
                  <a:gd name="T1" fmla="*/ 23 h 23"/>
                  <a:gd name="T2" fmla="*/ 41 w 86"/>
                  <a:gd name="T3" fmla="*/ 23 h 23"/>
                  <a:gd name="T4" fmla="*/ 26 w 86"/>
                  <a:gd name="T5" fmla="*/ 23 h 23"/>
                  <a:gd name="T6" fmla="*/ 11 w 86"/>
                  <a:gd name="T7" fmla="*/ 23 h 23"/>
                  <a:gd name="T8" fmla="*/ 11 w 86"/>
                  <a:gd name="T9" fmla="*/ 23 h 23"/>
                  <a:gd name="T10" fmla="*/ 9 w 86"/>
                  <a:gd name="T11" fmla="*/ 21 h 23"/>
                  <a:gd name="T12" fmla="*/ 5 w 86"/>
                  <a:gd name="T13" fmla="*/ 17 h 23"/>
                  <a:gd name="T14" fmla="*/ 0 w 86"/>
                  <a:gd name="T15" fmla="*/ 11 h 23"/>
                  <a:gd name="T16" fmla="*/ 0 w 86"/>
                  <a:gd name="T17" fmla="*/ 11 h 23"/>
                  <a:gd name="T18" fmla="*/ 5 w 86"/>
                  <a:gd name="T19" fmla="*/ 4 h 23"/>
                  <a:gd name="T20" fmla="*/ 9 w 86"/>
                  <a:gd name="T21" fmla="*/ 2 h 23"/>
                  <a:gd name="T22" fmla="*/ 11 w 86"/>
                  <a:gd name="T23" fmla="*/ 0 h 23"/>
                  <a:gd name="T24" fmla="*/ 11 w 86"/>
                  <a:gd name="T25" fmla="*/ 0 h 23"/>
                  <a:gd name="T26" fmla="*/ 43 w 86"/>
                  <a:gd name="T27" fmla="*/ 0 h 23"/>
                  <a:gd name="T28" fmla="*/ 73 w 86"/>
                  <a:gd name="T29" fmla="*/ 0 h 23"/>
                  <a:gd name="T30" fmla="*/ 73 w 86"/>
                  <a:gd name="T31" fmla="*/ 0 h 23"/>
                  <a:gd name="T32" fmla="*/ 77 w 86"/>
                  <a:gd name="T33" fmla="*/ 2 h 23"/>
                  <a:gd name="T34" fmla="*/ 78 w 86"/>
                  <a:gd name="T35" fmla="*/ 4 h 23"/>
                  <a:gd name="T36" fmla="*/ 86 w 86"/>
                  <a:gd name="T37" fmla="*/ 11 h 23"/>
                  <a:gd name="T38" fmla="*/ 86 w 86"/>
                  <a:gd name="T39" fmla="*/ 11 h 23"/>
                  <a:gd name="T40" fmla="*/ 80 w 86"/>
                  <a:gd name="T41" fmla="*/ 17 h 23"/>
                  <a:gd name="T42" fmla="*/ 77 w 86"/>
                  <a:gd name="T43" fmla="*/ 21 h 23"/>
                  <a:gd name="T44" fmla="*/ 73 w 86"/>
                  <a:gd name="T45" fmla="*/ 23 h 23"/>
                  <a:gd name="T46" fmla="*/ 73 w 86"/>
                  <a:gd name="T47" fmla="*/ 23 h 23"/>
                  <a:gd name="T48" fmla="*/ 58 w 86"/>
                  <a:gd name="T49" fmla="*/ 23 h 23"/>
                  <a:gd name="T50" fmla="*/ 41 w 86"/>
                  <a:gd name="T51" fmla="*/ 23 h 23"/>
                  <a:gd name="T52" fmla="*/ 41 w 86"/>
                  <a:gd name="T5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6" h="23">
                    <a:moveTo>
                      <a:pt x="41" y="23"/>
                    </a:moveTo>
                    <a:lnTo>
                      <a:pt x="41" y="23"/>
                    </a:lnTo>
                    <a:lnTo>
                      <a:pt x="26" y="23"/>
                    </a:lnTo>
                    <a:lnTo>
                      <a:pt x="11" y="23"/>
                    </a:lnTo>
                    <a:lnTo>
                      <a:pt x="11" y="23"/>
                    </a:lnTo>
                    <a:lnTo>
                      <a:pt x="9" y="21"/>
                    </a:lnTo>
                    <a:lnTo>
                      <a:pt x="5" y="17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5" y="4"/>
                    </a:lnTo>
                    <a:lnTo>
                      <a:pt x="9" y="2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43" y="0"/>
                    </a:lnTo>
                    <a:lnTo>
                      <a:pt x="73" y="0"/>
                    </a:lnTo>
                    <a:lnTo>
                      <a:pt x="73" y="0"/>
                    </a:lnTo>
                    <a:lnTo>
                      <a:pt x="77" y="2"/>
                    </a:lnTo>
                    <a:lnTo>
                      <a:pt x="78" y="4"/>
                    </a:lnTo>
                    <a:lnTo>
                      <a:pt x="86" y="11"/>
                    </a:lnTo>
                    <a:lnTo>
                      <a:pt x="86" y="11"/>
                    </a:lnTo>
                    <a:lnTo>
                      <a:pt x="80" y="17"/>
                    </a:lnTo>
                    <a:lnTo>
                      <a:pt x="77" y="21"/>
                    </a:lnTo>
                    <a:lnTo>
                      <a:pt x="73" y="23"/>
                    </a:lnTo>
                    <a:lnTo>
                      <a:pt x="73" y="23"/>
                    </a:lnTo>
                    <a:lnTo>
                      <a:pt x="58" y="23"/>
                    </a:lnTo>
                    <a:lnTo>
                      <a:pt x="41" y="23"/>
                    </a:lnTo>
                    <a:lnTo>
                      <a:pt x="41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1" name="Freeform 333"/>
              <p:cNvSpPr>
                <a:spLocks/>
              </p:cNvSpPr>
              <p:nvPr/>
            </p:nvSpPr>
            <p:spPr bwMode="auto">
              <a:xfrm>
                <a:off x="10594975" y="5335588"/>
                <a:ext cx="66675" cy="19050"/>
              </a:xfrm>
              <a:custGeom>
                <a:avLst/>
                <a:gdLst>
                  <a:gd name="T0" fmla="*/ 43 w 82"/>
                  <a:gd name="T1" fmla="*/ 2 h 25"/>
                  <a:gd name="T2" fmla="*/ 43 w 82"/>
                  <a:gd name="T3" fmla="*/ 2 h 25"/>
                  <a:gd name="T4" fmla="*/ 56 w 82"/>
                  <a:gd name="T5" fmla="*/ 0 h 25"/>
                  <a:gd name="T6" fmla="*/ 69 w 82"/>
                  <a:gd name="T7" fmla="*/ 2 h 25"/>
                  <a:gd name="T8" fmla="*/ 69 w 82"/>
                  <a:gd name="T9" fmla="*/ 2 h 25"/>
                  <a:gd name="T10" fmla="*/ 73 w 82"/>
                  <a:gd name="T11" fmla="*/ 4 h 25"/>
                  <a:gd name="T12" fmla="*/ 77 w 82"/>
                  <a:gd name="T13" fmla="*/ 8 h 25"/>
                  <a:gd name="T14" fmla="*/ 82 w 82"/>
                  <a:gd name="T15" fmla="*/ 13 h 25"/>
                  <a:gd name="T16" fmla="*/ 82 w 82"/>
                  <a:gd name="T17" fmla="*/ 13 h 25"/>
                  <a:gd name="T18" fmla="*/ 77 w 82"/>
                  <a:gd name="T19" fmla="*/ 21 h 25"/>
                  <a:gd name="T20" fmla="*/ 75 w 82"/>
                  <a:gd name="T21" fmla="*/ 23 h 25"/>
                  <a:gd name="T22" fmla="*/ 71 w 82"/>
                  <a:gd name="T23" fmla="*/ 25 h 25"/>
                  <a:gd name="T24" fmla="*/ 71 w 82"/>
                  <a:gd name="T25" fmla="*/ 25 h 25"/>
                  <a:gd name="T26" fmla="*/ 41 w 82"/>
                  <a:gd name="T27" fmla="*/ 25 h 25"/>
                  <a:gd name="T28" fmla="*/ 13 w 82"/>
                  <a:gd name="T29" fmla="*/ 25 h 25"/>
                  <a:gd name="T30" fmla="*/ 13 w 82"/>
                  <a:gd name="T31" fmla="*/ 25 h 25"/>
                  <a:gd name="T32" fmla="*/ 9 w 82"/>
                  <a:gd name="T33" fmla="*/ 23 h 25"/>
                  <a:gd name="T34" fmla="*/ 5 w 82"/>
                  <a:gd name="T35" fmla="*/ 21 h 25"/>
                  <a:gd name="T36" fmla="*/ 0 w 82"/>
                  <a:gd name="T37" fmla="*/ 13 h 25"/>
                  <a:gd name="T38" fmla="*/ 0 w 82"/>
                  <a:gd name="T39" fmla="*/ 13 h 25"/>
                  <a:gd name="T40" fmla="*/ 7 w 82"/>
                  <a:gd name="T41" fmla="*/ 8 h 25"/>
                  <a:gd name="T42" fmla="*/ 9 w 82"/>
                  <a:gd name="T43" fmla="*/ 4 h 25"/>
                  <a:gd name="T44" fmla="*/ 13 w 82"/>
                  <a:gd name="T45" fmla="*/ 2 h 25"/>
                  <a:gd name="T46" fmla="*/ 13 w 82"/>
                  <a:gd name="T47" fmla="*/ 2 h 25"/>
                  <a:gd name="T48" fmla="*/ 28 w 82"/>
                  <a:gd name="T49" fmla="*/ 0 h 25"/>
                  <a:gd name="T50" fmla="*/ 43 w 82"/>
                  <a:gd name="T51" fmla="*/ 2 h 25"/>
                  <a:gd name="T52" fmla="*/ 43 w 82"/>
                  <a:gd name="T53" fmla="*/ 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2" h="25">
                    <a:moveTo>
                      <a:pt x="43" y="2"/>
                    </a:moveTo>
                    <a:lnTo>
                      <a:pt x="43" y="2"/>
                    </a:lnTo>
                    <a:lnTo>
                      <a:pt x="56" y="0"/>
                    </a:lnTo>
                    <a:lnTo>
                      <a:pt x="69" y="2"/>
                    </a:lnTo>
                    <a:lnTo>
                      <a:pt x="69" y="2"/>
                    </a:lnTo>
                    <a:lnTo>
                      <a:pt x="73" y="4"/>
                    </a:lnTo>
                    <a:lnTo>
                      <a:pt x="77" y="8"/>
                    </a:lnTo>
                    <a:lnTo>
                      <a:pt x="82" y="13"/>
                    </a:lnTo>
                    <a:lnTo>
                      <a:pt x="82" y="13"/>
                    </a:lnTo>
                    <a:lnTo>
                      <a:pt x="77" y="21"/>
                    </a:lnTo>
                    <a:lnTo>
                      <a:pt x="75" y="23"/>
                    </a:lnTo>
                    <a:lnTo>
                      <a:pt x="71" y="25"/>
                    </a:lnTo>
                    <a:lnTo>
                      <a:pt x="71" y="25"/>
                    </a:lnTo>
                    <a:lnTo>
                      <a:pt x="41" y="25"/>
                    </a:lnTo>
                    <a:lnTo>
                      <a:pt x="13" y="25"/>
                    </a:lnTo>
                    <a:lnTo>
                      <a:pt x="13" y="25"/>
                    </a:lnTo>
                    <a:lnTo>
                      <a:pt x="9" y="23"/>
                    </a:lnTo>
                    <a:lnTo>
                      <a:pt x="5" y="21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7" y="8"/>
                    </a:lnTo>
                    <a:lnTo>
                      <a:pt x="9" y="4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28" y="0"/>
                    </a:lnTo>
                    <a:lnTo>
                      <a:pt x="43" y="2"/>
                    </a:lnTo>
                    <a:lnTo>
                      <a:pt x="43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2" name="Freeform 334"/>
              <p:cNvSpPr>
                <a:spLocks/>
              </p:cNvSpPr>
              <p:nvPr/>
            </p:nvSpPr>
            <p:spPr bwMode="auto">
              <a:xfrm>
                <a:off x="10594975" y="5383213"/>
                <a:ext cx="47625" cy="22225"/>
              </a:xfrm>
              <a:custGeom>
                <a:avLst/>
                <a:gdLst>
                  <a:gd name="T0" fmla="*/ 30 w 60"/>
                  <a:gd name="T1" fmla="*/ 0 h 28"/>
                  <a:gd name="T2" fmla="*/ 30 w 60"/>
                  <a:gd name="T3" fmla="*/ 0 h 28"/>
                  <a:gd name="T4" fmla="*/ 37 w 60"/>
                  <a:gd name="T5" fmla="*/ 0 h 28"/>
                  <a:gd name="T6" fmla="*/ 45 w 60"/>
                  <a:gd name="T7" fmla="*/ 2 h 28"/>
                  <a:gd name="T8" fmla="*/ 45 w 60"/>
                  <a:gd name="T9" fmla="*/ 2 h 28"/>
                  <a:gd name="T10" fmla="*/ 52 w 60"/>
                  <a:gd name="T11" fmla="*/ 8 h 28"/>
                  <a:gd name="T12" fmla="*/ 60 w 60"/>
                  <a:gd name="T13" fmla="*/ 13 h 28"/>
                  <a:gd name="T14" fmla="*/ 60 w 60"/>
                  <a:gd name="T15" fmla="*/ 13 h 28"/>
                  <a:gd name="T16" fmla="*/ 52 w 60"/>
                  <a:gd name="T17" fmla="*/ 21 h 28"/>
                  <a:gd name="T18" fmla="*/ 48 w 60"/>
                  <a:gd name="T19" fmla="*/ 24 h 28"/>
                  <a:gd name="T20" fmla="*/ 43 w 60"/>
                  <a:gd name="T21" fmla="*/ 26 h 28"/>
                  <a:gd name="T22" fmla="*/ 43 w 60"/>
                  <a:gd name="T23" fmla="*/ 26 h 28"/>
                  <a:gd name="T24" fmla="*/ 30 w 60"/>
                  <a:gd name="T25" fmla="*/ 28 h 28"/>
                  <a:gd name="T26" fmla="*/ 17 w 60"/>
                  <a:gd name="T27" fmla="*/ 26 h 28"/>
                  <a:gd name="T28" fmla="*/ 17 w 60"/>
                  <a:gd name="T29" fmla="*/ 26 h 28"/>
                  <a:gd name="T30" fmla="*/ 13 w 60"/>
                  <a:gd name="T31" fmla="*/ 24 h 28"/>
                  <a:gd name="T32" fmla="*/ 7 w 60"/>
                  <a:gd name="T33" fmla="*/ 21 h 28"/>
                  <a:gd name="T34" fmla="*/ 0 w 60"/>
                  <a:gd name="T35" fmla="*/ 15 h 28"/>
                  <a:gd name="T36" fmla="*/ 0 w 60"/>
                  <a:gd name="T37" fmla="*/ 15 h 28"/>
                  <a:gd name="T38" fmla="*/ 9 w 60"/>
                  <a:gd name="T39" fmla="*/ 8 h 28"/>
                  <a:gd name="T40" fmla="*/ 17 w 60"/>
                  <a:gd name="T41" fmla="*/ 0 h 28"/>
                  <a:gd name="T42" fmla="*/ 17 w 60"/>
                  <a:gd name="T43" fmla="*/ 0 h 28"/>
                  <a:gd name="T44" fmla="*/ 24 w 60"/>
                  <a:gd name="T45" fmla="*/ 0 h 28"/>
                  <a:gd name="T46" fmla="*/ 30 w 60"/>
                  <a:gd name="T47" fmla="*/ 0 h 28"/>
                  <a:gd name="T48" fmla="*/ 30 w 60"/>
                  <a:gd name="T4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0" h="28">
                    <a:moveTo>
                      <a:pt x="30" y="0"/>
                    </a:moveTo>
                    <a:lnTo>
                      <a:pt x="30" y="0"/>
                    </a:lnTo>
                    <a:lnTo>
                      <a:pt x="37" y="0"/>
                    </a:lnTo>
                    <a:lnTo>
                      <a:pt x="45" y="2"/>
                    </a:lnTo>
                    <a:lnTo>
                      <a:pt x="45" y="2"/>
                    </a:lnTo>
                    <a:lnTo>
                      <a:pt x="52" y="8"/>
                    </a:lnTo>
                    <a:lnTo>
                      <a:pt x="60" y="13"/>
                    </a:lnTo>
                    <a:lnTo>
                      <a:pt x="60" y="13"/>
                    </a:lnTo>
                    <a:lnTo>
                      <a:pt x="52" y="21"/>
                    </a:lnTo>
                    <a:lnTo>
                      <a:pt x="48" y="24"/>
                    </a:lnTo>
                    <a:lnTo>
                      <a:pt x="43" y="26"/>
                    </a:lnTo>
                    <a:lnTo>
                      <a:pt x="43" y="26"/>
                    </a:lnTo>
                    <a:lnTo>
                      <a:pt x="30" y="28"/>
                    </a:lnTo>
                    <a:lnTo>
                      <a:pt x="17" y="26"/>
                    </a:lnTo>
                    <a:lnTo>
                      <a:pt x="17" y="26"/>
                    </a:lnTo>
                    <a:lnTo>
                      <a:pt x="13" y="24"/>
                    </a:lnTo>
                    <a:lnTo>
                      <a:pt x="7" y="21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9" y="8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24" y="0"/>
                    </a:lnTo>
                    <a:lnTo>
                      <a:pt x="30" y="0"/>
                    </a:lnTo>
                    <a:lnTo>
                      <a:pt x="3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3" name="Freeform 335"/>
              <p:cNvSpPr>
                <a:spLocks/>
              </p:cNvSpPr>
              <p:nvPr/>
            </p:nvSpPr>
            <p:spPr bwMode="auto">
              <a:xfrm>
                <a:off x="10836275" y="5383213"/>
                <a:ext cx="47625" cy="22225"/>
              </a:xfrm>
              <a:custGeom>
                <a:avLst/>
                <a:gdLst>
                  <a:gd name="T0" fmla="*/ 30 w 60"/>
                  <a:gd name="T1" fmla="*/ 0 h 28"/>
                  <a:gd name="T2" fmla="*/ 30 w 60"/>
                  <a:gd name="T3" fmla="*/ 0 h 28"/>
                  <a:gd name="T4" fmla="*/ 34 w 60"/>
                  <a:gd name="T5" fmla="*/ 0 h 28"/>
                  <a:gd name="T6" fmla="*/ 39 w 60"/>
                  <a:gd name="T7" fmla="*/ 0 h 28"/>
                  <a:gd name="T8" fmla="*/ 39 w 60"/>
                  <a:gd name="T9" fmla="*/ 0 h 28"/>
                  <a:gd name="T10" fmla="*/ 60 w 60"/>
                  <a:gd name="T11" fmla="*/ 15 h 28"/>
                  <a:gd name="T12" fmla="*/ 60 w 60"/>
                  <a:gd name="T13" fmla="*/ 15 h 28"/>
                  <a:gd name="T14" fmla="*/ 51 w 60"/>
                  <a:gd name="T15" fmla="*/ 21 h 28"/>
                  <a:gd name="T16" fmla="*/ 39 w 60"/>
                  <a:gd name="T17" fmla="*/ 26 h 28"/>
                  <a:gd name="T18" fmla="*/ 39 w 60"/>
                  <a:gd name="T19" fmla="*/ 26 h 28"/>
                  <a:gd name="T20" fmla="*/ 28 w 60"/>
                  <a:gd name="T21" fmla="*/ 28 h 28"/>
                  <a:gd name="T22" fmla="*/ 17 w 60"/>
                  <a:gd name="T23" fmla="*/ 26 h 28"/>
                  <a:gd name="T24" fmla="*/ 17 w 60"/>
                  <a:gd name="T25" fmla="*/ 26 h 28"/>
                  <a:gd name="T26" fmla="*/ 13 w 60"/>
                  <a:gd name="T27" fmla="*/ 24 h 28"/>
                  <a:gd name="T28" fmla="*/ 7 w 60"/>
                  <a:gd name="T29" fmla="*/ 21 h 28"/>
                  <a:gd name="T30" fmla="*/ 0 w 60"/>
                  <a:gd name="T31" fmla="*/ 15 h 28"/>
                  <a:gd name="T32" fmla="*/ 0 w 60"/>
                  <a:gd name="T33" fmla="*/ 15 h 28"/>
                  <a:gd name="T34" fmla="*/ 9 w 60"/>
                  <a:gd name="T35" fmla="*/ 8 h 28"/>
                  <a:gd name="T36" fmla="*/ 19 w 60"/>
                  <a:gd name="T37" fmla="*/ 0 h 28"/>
                  <a:gd name="T38" fmla="*/ 19 w 60"/>
                  <a:gd name="T39" fmla="*/ 0 h 28"/>
                  <a:gd name="T40" fmla="*/ 24 w 60"/>
                  <a:gd name="T41" fmla="*/ 0 h 28"/>
                  <a:gd name="T42" fmla="*/ 30 w 60"/>
                  <a:gd name="T43" fmla="*/ 0 h 28"/>
                  <a:gd name="T44" fmla="*/ 30 w 60"/>
                  <a:gd name="T45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0" h="28">
                    <a:moveTo>
                      <a:pt x="30" y="0"/>
                    </a:moveTo>
                    <a:lnTo>
                      <a:pt x="30" y="0"/>
                    </a:lnTo>
                    <a:lnTo>
                      <a:pt x="34" y="0"/>
                    </a:lnTo>
                    <a:lnTo>
                      <a:pt x="39" y="0"/>
                    </a:lnTo>
                    <a:lnTo>
                      <a:pt x="39" y="0"/>
                    </a:lnTo>
                    <a:lnTo>
                      <a:pt x="60" y="15"/>
                    </a:lnTo>
                    <a:lnTo>
                      <a:pt x="60" y="15"/>
                    </a:lnTo>
                    <a:lnTo>
                      <a:pt x="51" y="21"/>
                    </a:lnTo>
                    <a:lnTo>
                      <a:pt x="39" y="26"/>
                    </a:lnTo>
                    <a:lnTo>
                      <a:pt x="39" y="26"/>
                    </a:lnTo>
                    <a:lnTo>
                      <a:pt x="28" y="28"/>
                    </a:lnTo>
                    <a:lnTo>
                      <a:pt x="17" y="26"/>
                    </a:lnTo>
                    <a:lnTo>
                      <a:pt x="17" y="26"/>
                    </a:lnTo>
                    <a:lnTo>
                      <a:pt x="13" y="24"/>
                    </a:lnTo>
                    <a:lnTo>
                      <a:pt x="7" y="21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9" y="8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24" y="0"/>
                    </a:lnTo>
                    <a:lnTo>
                      <a:pt x="30" y="0"/>
                    </a:lnTo>
                    <a:lnTo>
                      <a:pt x="3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4" name="Freeform 336"/>
              <p:cNvSpPr>
                <a:spLocks/>
              </p:cNvSpPr>
              <p:nvPr/>
            </p:nvSpPr>
            <p:spPr bwMode="auto">
              <a:xfrm>
                <a:off x="10701338" y="5481638"/>
                <a:ext cx="28575" cy="23813"/>
              </a:xfrm>
              <a:custGeom>
                <a:avLst/>
                <a:gdLst>
                  <a:gd name="T0" fmla="*/ 17 w 35"/>
                  <a:gd name="T1" fmla="*/ 30 h 30"/>
                  <a:gd name="T2" fmla="*/ 17 w 35"/>
                  <a:gd name="T3" fmla="*/ 30 h 30"/>
                  <a:gd name="T4" fmla="*/ 0 w 35"/>
                  <a:gd name="T5" fmla="*/ 11 h 30"/>
                  <a:gd name="T6" fmla="*/ 0 w 35"/>
                  <a:gd name="T7" fmla="*/ 11 h 30"/>
                  <a:gd name="T8" fmla="*/ 9 w 35"/>
                  <a:gd name="T9" fmla="*/ 3 h 30"/>
                  <a:gd name="T10" fmla="*/ 13 w 35"/>
                  <a:gd name="T11" fmla="*/ 0 h 30"/>
                  <a:gd name="T12" fmla="*/ 17 w 35"/>
                  <a:gd name="T13" fmla="*/ 0 h 30"/>
                  <a:gd name="T14" fmla="*/ 17 w 35"/>
                  <a:gd name="T15" fmla="*/ 0 h 30"/>
                  <a:gd name="T16" fmla="*/ 22 w 35"/>
                  <a:gd name="T17" fmla="*/ 0 h 30"/>
                  <a:gd name="T18" fmla="*/ 26 w 35"/>
                  <a:gd name="T19" fmla="*/ 3 h 30"/>
                  <a:gd name="T20" fmla="*/ 35 w 35"/>
                  <a:gd name="T21" fmla="*/ 11 h 30"/>
                  <a:gd name="T22" fmla="*/ 35 w 35"/>
                  <a:gd name="T23" fmla="*/ 11 h 30"/>
                  <a:gd name="T24" fmla="*/ 17 w 35"/>
                  <a:gd name="T25" fmla="*/ 30 h 30"/>
                  <a:gd name="T26" fmla="*/ 17 w 35"/>
                  <a:gd name="T27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30">
                    <a:moveTo>
                      <a:pt x="17" y="30"/>
                    </a:moveTo>
                    <a:lnTo>
                      <a:pt x="17" y="30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9" y="3"/>
                    </a:lnTo>
                    <a:lnTo>
                      <a:pt x="13" y="0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22" y="0"/>
                    </a:lnTo>
                    <a:lnTo>
                      <a:pt x="26" y="3"/>
                    </a:lnTo>
                    <a:lnTo>
                      <a:pt x="35" y="11"/>
                    </a:lnTo>
                    <a:lnTo>
                      <a:pt x="35" y="11"/>
                    </a:lnTo>
                    <a:lnTo>
                      <a:pt x="17" y="30"/>
                    </a:lnTo>
                    <a:lnTo>
                      <a:pt x="17" y="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</p:grpSp>
      </p:grpSp>
      <p:sp>
        <p:nvSpPr>
          <p:cNvPr id="2" name="Прямоугольник 1"/>
          <p:cNvSpPr/>
          <p:nvPr/>
        </p:nvSpPr>
        <p:spPr>
          <a:xfrm>
            <a:off x="806544" y="2913458"/>
            <a:ext cx="10148266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Clr>
                <a:srgbClr val="F45967"/>
              </a:buClr>
              <a:buFont typeface="+mj-lt"/>
              <a:buAutoNum type="arabicPeriod"/>
            </a:pPr>
            <a:r>
              <a:rPr lang="ru-RU" sz="2000" dirty="0" smtClean="0"/>
              <a:t>Приемка и оплата несоответствующего товара</a:t>
            </a:r>
          </a:p>
          <a:p>
            <a:pPr marL="342900" indent="-342900">
              <a:lnSpc>
                <a:spcPct val="150000"/>
              </a:lnSpc>
              <a:buClr>
                <a:srgbClr val="F45967"/>
              </a:buClr>
              <a:buFont typeface="+mj-lt"/>
              <a:buAutoNum type="arabicPeriod"/>
            </a:pPr>
            <a:r>
              <a:rPr lang="ru-RU" sz="2000" dirty="0" smtClean="0"/>
              <a:t>Приемка и оплата не поставленного товара</a:t>
            </a:r>
          </a:p>
          <a:p>
            <a:pPr marL="342900" indent="-342900">
              <a:lnSpc>
                <a:spcPct val="150000"/>
              </a:lnSpc>
              <a:buClr>
                <a:srgbClr val="F45967"/>
              </a:buClr>
              <a:buFont typeface="+mj-lt"/>
              <a:buAutoNum type="arabicPeriod"/>
            </a:pPr>
            <a:r>
              <a:rPr lang="ru-RU" sz="2000" dirty="0" smtClean="0"/>
              <a:t>Изменение условия Контракта без правовых оснований (в т.ч. Страны происхождения)</a:t>
            </a:r>
          </a:p>
          <a:p>
            <a:pPr marL="342900" indent="-342900">
              <a:lnSpc>
                <a:spcPct val="150000"/>
              </a:lnSpc>
              <a:buClr>
                <a:srgbClr val="F45967"/>
              </a:buClr>
              <a:buFont typeface="+mj-lt"/>
              <a:buAutoNum type="arabicPeriod"/>
            </a:pPr>
            <a:r>
              <a:rPr lang="ru-RU" sz="2000" dirty="0" smtClean="0"/>
              <a:t>Неприменение или некорректное применение мер ответственности</a:t>
            </a:r>
          </a:p>
          <a:p>
            <a:pPr marL="342900" indent="-342900">
              <a:lnSpc>
                <a:spcPct val="150000"/>
              </a:lnSpc>
              <a:buClr>
                <a:srgbClr val="F45967"/>
              </a:buClr>
              <a:buFont typeface="+mj-lt"/>
              <a:buAutoNum type="arabicPeriod"/>
            </a:pPr>
            <a:r>
              <a:rPr lang="ru-RU" sz="2000" dirty="0" smtClean="0"/>
              <a:t>Нарушение сроков приемки и оплаты</a:t>
            </a:r>
          </a:p>
          <a:p>
            <a:pPr marL="342900" indent="-342900">
              <a:lnSpc>
                <a:spcPct val="150000"/>
              </a:lnSpc>
              <a:buClr>
                <a:srgbClr val="F45967"/>
              </a:buClr>
              <a:buFont typeface="+mj-lt"/>
              <a:buAutoNum type="arabicPeriod"/>
            </a:pPr>
            <a:r>
              <a:rPr lang="ru-RU" sz="2000" dirty="0" smtClean="0"/>
              <a:t>…</a:t>
            </a:r>
            <a:endParaRPr lang="ru-RU" sz="2000" dirty="0"/>
          </a:p>
        </p:txBody>
      </p:sp>
      <p:sp>
        <p:nvSpPr>
          <p:cNvPr id="28" name="TextBox 27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3230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СРОКИ ИСПОЛНЕНИЕ КОНТРАКТА И ОТДЕЛЬНЫХ ЭТАПОВ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349939" y="3010127"/>
            <a:ext cx="11198048" cy="3303587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dirty="0"/>
              <a:t>Согласно Извещению дата начала исполнения контракта - с даты заключения контракта, дата окончания исполнения контракта - </a:t>
            </a:r>
            <a:r>
              <a:rPr lang="ru-RU" b="1" dirty="0">
                <a:solidFill>
                  <a:srgbClr val="F45967"/>
                </a:solidFill>
              </a:rPr>
              <a:t>12.11.2024</a:t>
            </a:r>
            <a:r>
              <a:rPr lang="ru-RU" dirty="0"/>
              <a:t>. </a:t>
            </a:r>
          </a:p>
          <a:p>
            <a:pPr marL="0" indent="0" algn="just">
              <a:buNone/>
            </a:pPr>
            <a:r>
              <a:rPr lang="ru-RU" dirty="0"/>
              <a:t>Вместе с тем пунктом 4.1, 4.2 Проекта контракта установлен срок сдачи результатов выполненных работ </a:t>
            </a:r>
            <a:r>
              <a:rPr lang="ru-RU" b="1" dirty="0">
                <a:solidFill>
                  <a:srgbClr val="F45967"/>
                </a:solidFill>
              </a:rPr>
              <a:t>по 30.09.2024 </a:t>
            </a:r>
            <a:r>
              <a:rPr lang="ru-RU" dirty="0"/>
              <a:t>года (включительно), срок действия контракта по </a:t>
            </a:r>
            <a:r>
              <a:rPr lang="ru-RU" b="1" dirty="0">
                <a:solidFill>
                  <a:srgbClr val="F45967"/>
                </a:solidFill>
              </a:rPr>
              <a:t>31.12.2024</a:t>
            </a:r>
            <a:r>
              <a:rPr lang="ru-RU" dirty="0"/>
              <a:t>, а в части обязательств, не исполненных к указанной дате (в том числе обязательств по оплате) - до полного исполнения сторонами своих обязательств по контракту. </a:t>
            </a:r>
          </a:p>
          <a:p>
            <a:pPr marL="0" indent="0" algn="just">
              <a:buNone/>
            </a:pPr>
            <a:endParaRPr lang="ru-RU" dirty="0"/>
          </a:p>
          <a:p>
            <a:pPr marL="0" indent="0" algn="just">
              <a:buNone/>
            </a:pPr>
            <a:r>
              <a:rPr lang="ru-RU" dirty="0" smtClean="0"/>
              <a:t>Заказчиком установлены противоречивые сроки</a:t>
            </a:r>
          </a:p>
          <a:p>
            <a:pPr marL="0" indent="0" algn="just">
              <a:buNone/>
            </a:pPr>
            <a:r>
              <a:rPr lang="ru-RU" b="1" i="1" dirty="0">
                <a:solidFill>
                  <a:srgbClr val="F45967"/>
                </a:solidFill>
              </a:rPr>
              <a:t>Предусмотрен штраф в соответствии с </a:t>
            </a:r>
            <a:r>
              <a:rPr lang="ru-RU" b="1" i="1" dirty="0" smtClean="0">
                <a:solidFill>
                  <a:srgbClr val="F45967"/>
                </a:solidFill>
              </a:rPr>
              <a:t>ч.1.4 ст.7.30 </a:t>
            </a:r>
            <a:r>
              <a:rPr lang="ru-RU" b="1" i="1" dirty="0">
                <a:solidFill>
                  <a:srgbClr val="F45967"/>
                </a:solidFill>
              </a:rPr>
              <a:t>КоАП РФ – </a:t>
            </a:r>
            <a:r>
              <a:rPr lang="ru-RU" b="1" i="1" dirty="0" smtClean="0">
                <a:solidFill>
                  <a:srgbClr val="F45967"/>
                </a:solidFill>
              </a:rPr>
              <a:t>15 </a:t>
            </a:r>
            <a:r>
              <a:rPr lang="ru-RU" b="1" i="1" dirty="0">
                <a:solidFill>
                  <a:srgbClr val="F45967"/>
                </a:solidFill>
              </a:rPr>
              <a:t>т.р. на д</a:t>
            </a:r>
            <a:r>
              <a:rPr lang="ru-RU" b="1" i="1" dirty="0" smtClean="0">
                <a:solidFill>
                  <a:srgbClr val="F45967"/>
                </a:solidFill>
              </a:rPr>
              <a:t>.</a:t>
            </a:r>
            <a:endParaRPr lang="ru-RU" dirty="0" smtClean="0"/>
          </a:p>
        </p:txBody>
      </p:sp>
      <p:grpSp>
        <p:nvGrpSpPr>
          <p:cNvPr id="4" name="Группа 3"/>
          <p:cNvGrpSpPr/>
          <p:nvPr/>
        </p:nvGrpSpPr>
        <p:grpSpPr>
          <a:xfrm>
            <a:off x="0" y="1019333"/>
            <a:ext cx="12192000" cy="1662413"/>
            <a:chOff x="0" y="1053893"/>
            <a:chExt cx="12192000" cy="1662413"/>
          </a:xfrm>
        </p:grpSpPr>
        <p:sp>
          <p:nvSpPr>
            <p:cNvPr id="5" name="Прямоугольник: скругленные верхние углы 43">
              <a:extLst>
                <a:ext uri="{FF2B5EF4-FFF2-40B4-BE49-F238E27FC236}">
                  <a16:creationId xmlns:a16="http://schemas.microsoft.com/office/drawing/2014/main" xmlns="" id="{CBA0A588-0084-42D8-AEB0-ED9F3FFFF209}"/>
                </a:ext>
              </a:extLst>
            </p:cNvPr>
            <p:cNvSpPr/>
            <p:nvPr/>
          </p:nvSpPr>
          <p:spPr>
            <a:xfrm rot="5400000">
              <a:off x="5602538" y="-4285533"/>
              <a:ext cx="986924" cy="12192000"/>
            </a:xfrm>
            <a:prstGeom prst="round2SameRect">
              <a:avLst>
                <a:gd name="adj1" fmla="val 4584"/>
                <a:gd name="adj2" fmla="val 0"/>
              </a:avLst>
            </a:prstGeom>
            <a:gradFill>
              <a:gsLst>
                <a:gs pos="52000">
                  <a:schemeClr val="tx2"/>
                </a:gs>
                <a:gs pos="0">
                  <a:srgbClr val="F45967"/>
                </a:gs>
                <a:gs pos="100000">
                  <a:schemeClr val="accent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Скругленный прямоугольник 5"/>
            <p:cNvSpPr/>
            <p:nvPr/>
          </p:nvSpPr>
          <p:spPr>
            <a:xfrm>
              <a:off x="349939" y="1053893"/>
              <a:ext cx="3513849" cy="1662413"/>
            </a:xfrm>
            <a:prstGeom prst="roundRect">
              <a:avLst>
                <a:gd name="adj" fmla="val 4279"/>
              </a:avLst>
            </a:prstGeom>
            <a:solidFill>
              <a:schemeClr val="bg1"/>
            </a:solidFill>
            <a:ln>
              <a:noFill/>
            </a:ln>
            <a:effectLst>
              <a:outerShdw blurRad="1651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xmlns="" id="{CFC62F8F-0FAC-4D04-A622-8E4677A24A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38" r="1417"/>
            <a:stretch/>
          </p:blipFill>
          <p:spPr>
            <a:xfrm>
              <a:off x="478326" y="1222585"/>
              <a:ext cx="3068052" cy="1325028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4097127" y="1487301"/>
              <a:ext cx="627478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>
                  <a:solidFill>
                    <a:schemeClr val="bg1"/>
                  </a:solidFill>
                </a:rPr>
                <a:t>Решение ФАС России от 07.12.2022 по делу N 22/44/99/250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131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СИСТЕМАТИЧЕСКИЕ НАРУШЕНИЯ ПРИ ИСПОЛНЕНИИ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711338" y="1158240"/>
            <a:ext cx="73001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i="1" dirty="0" smtClean="0">
                <a:solidFill>
                  <a:srgbClr val="F45967"/>
                </a:solidFill>
              </a:rPr>
              <a:t>Письмо Казначейства России от 26.12.2023 №07-04-05/21-38919 «О направлении недостатков и нарушений»</a:t>
            </a:r>
            <a:endParaRPr lang="ru-RU" b="1" i="1" dirty="0">
              <a:solidFill>
                <a:srgbClr val="F45967"/>
              </a:solidFill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/>
          </p:nvPr>
        </p:nvGraphicFramePr>
        <p:xfrm>
          <a:off x="549428" y="2035390"/>
          <a:ext cx="11186852" cy="4709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68475"/>
                <a:gridCol w="8318377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b="1" i="1" dirty="0" smtClean="0">
                          <a:solidFill>
                            <a:schemeClr val="tx1">
                              <a:lumMod val="60000"/>
                              <a:lumOff val="40000"/>
                            </a:schemeClr>
                          </a:solidFill>
                        </a:rPr>
                        <a:t>пп.3 п.1 ст.162 БК РФ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b="1" i="1" dirty="0" smtClean="0">
                          <a:solidFill>
                            <a:schemeClr val="tx1">
                              <a:lumMod val="60000"/>
                              <a:lumOff val="40000"/>
                            </a:schemeClr>
                          </a:solidFill>
                        </a:rPr>
                        <a:t>п.1-2 ч.1 ст.94 44-ФЗ</a:t>
                      </a:r>
                      <a:endParaRPr lang="ru-RU" b="1" i="1" dirty="0">
                        <a:solidFill>
                          <a:schemeClr val="tx1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dirty="0" smtClean="0"/>
                        <a:t>Приемка и оплата невыполненных работ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b="1" i="1" dirty="0" smtClean="0">
                          <a:solidFill>
                            <a:schemeClr val="tx1">
                              <a:lumMod val="60000"/>
                              <a:lumOff val="40000"/>
                            </a:schemeClr>
                          </a:solidFill>
                        </a:rPr>
                        <a:t>ч.6-7 ст.34 44-ФЗ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b="1" i="1" dirty="0" smtClean="0">
                          <a:solidFill>
                            <a:schemeClr val="tx1">
                              <a:lumMod val="60000"/>
                              <a:lumOff val="40000"/>
                            </a:schemeClr>
                          </a:solidFill>
                        </a:rPr>
                        <a:t>п.3 ч.1 ст.94 44-ФЗ</a:t>
                      </a:r>
                      <a:endParaRPr lang="ru-RU" b="1" i="1" dirty="0">
                        <a:solidFill>
                          <a:schemeClr val="tx1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dirty="0" smtClean="0"/>
                        <a:t>Не предъявлены и не начислены неустойки за просрочку исполнения обязательств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b="1" i="1" dirty="0" smtClean="0">
                          <a:solidFill>
                            <a:schemeClr val="tx1">
                              <a:lumMod val="60000"/>
                              <a:lumOff val="40000"/>
                            </a:schemeClr>
                          </a:solidFill>
                        </a:rPr>
                        <a:t>ч.1 ст.18 44-ФЗ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b="1" i="1" dirty="0" smtClean="0">
                          <a:solidFill>
                            <a:schemeClr val="tx1">
                              <a:lumMod val="60000"/>
                              <a:lumOff val="40000"/>
                            </a:schemeClr>
                          </a:solidFill>
                        </a:rPr>
                        <a:t>ч.2-3 ст.22 44-ФЗ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b="1" i="1" dirty="0" smtClean="0">
                          <a:solidFill>
                            <a:schemeClr val="tx1">
                              <a:lumMod val="60000"/>
                              <a:lumOff val="40000"/>
                            </a:schemeClr>
                          </a:solidFill>
                        </a:rPr>
                        <a:t>п.3.17 Приказа №567</a:t>
                      </a:r>
                      <a:endParaRPr lang="ru-RU" b="1" i="1" dirty="0">
                        <a:solidFill>
                          <a:schemeClr val="tx1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dirty="0" smtClean="0"/>
                        <a:t>Для</a:t>
                      </a:r>
                      <a:r>
                        <a:rPr lang="ru-RU" baseline="0" dirty="0" smtClean="0"/>
                        <a:t> расчета и обоснования использованы КП с указанием несопоставимого срока поставки товара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b="1" i="1" dirty="0" smtClean="0">
                          <a:solidFill>
                            <a:schemeClr val="tx1">
                              <a:lumMod val="60000"/>
                              <a:lumOff val="40000"/>
                            </a:schemeClr>
                          </a:solidFill>
                        </a:rPr>
                        <a:t>пп.3</a:t>
                      </a:r>
                      <a:r>
                        <a:rPr lang="ru-RU" b="1" i="1" baseline="0" dirty="0" smtClean="0">
                          <a:solidFill>
                            <a:schemeClr val="tx1">
                              <a:lumMod val="60000"/>
                              <a:lumOff val="40000"/>
                            </a:schemeClr>
                          </a:solidFill>
                        </a:rPr>
                        <a:t> п.1 ст.162 БК РФ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b="1" i="1" baseline="0" dirty="0" smtClean="0">
                          <a:solidFill>
                            <a:schemeClr val="tx1">
                              <a:lumMod val="60000"/>
                              <a:lumOff val="40000"/>
                            </a:schemeClr>
                          </a:solidFill>
                        </a:rPr>
                        <a:t>ч.1 ст.12 44-ФЗ</a:t>
                      </a:r>
                      <a:endParaRPr lang="ru-RU" b="1" i="1" dirty="0">
                        <a:solidFill>
                          <a:schemeClr val="tx1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dirty="0" smtClean="0"/>
                        <a:t>В</a:t>
                      </a:r>
                      <a:r>
                        <a:rPr lang="ru-RU" baseline="0" dirty="0" smtClean="0"/>
                        <a:t> 2020 году п</a:t>
                      </a:r>
                      <a:r>
                        <a:rPr lang="ru-RU" dirty="0" smtClean="0"/>
                        <a:t>ринято и оплачено оборудование, не</a:t>
                      </a:r>
                      <a:r>
                        <a:rPr lang="ru-RU" baseline="0" dirty="0" smtClean="0"/>
                        <a:t> использующееся по назначению и находящееся на хранении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b="1" i="1" dirty="0" smtClean="0">
                          <a:solidFill>
                            <a:schemeClr val="tx1">
                              <a:lumMod val="60000"/>
                              <a:lumOff val="40000"/>
                            </a:schemeClr>
                          </a:solidFill>
                        </a:rPr>
                        <a:t>ч.3 ст.94 44-ФЗ</a:t>
                      </a:r>
                      <a:endParaRPr lang="ru-RU" b="1" i="1" dirty="0">
                        <a:solidFill>
                          <a:schemeClr val="tx1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dirty="0" smtClean="0"/>
                        <a:t>В</a:t>
                      </a:r>
                      <a:r>
                        <a:rPr lang="ru-RU" baseline="0" dirty="0" smtClean="0"/>
                        <a:t> 2020 – 2022 годах не проведена экспертиза выполненных работ в части соответствия условиям контракта (19 контрактов)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92457" y="1666058"/>
            <a:ext cx="25621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45967"/>
                </a:solidFill>
              </a:rPr>
              <a:t>реквизит нарушения</a:t>
            </a:r>
            <a:endParaRPr lang="ru-RU" b="1" dirty="0">
              <a:solidFill>
                <a:srgbClr val="F45967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960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1E38D32E-A0E8-46AD-B50E-0904E0D1AE7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82882" y="2379488"/>
            <a:ext cx="5472228" cy="1733550"/>
          </a:xfrm>
        </p:spPr>
        <p:txBody>
          <a:bodyPr lIns="0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4000" spc="0" dirty="0" smtClean="0"/>
              <a:t>«ЗАКУПКА С ПОЛКИ»</a:t>
            </a:r>
          </a:p>
          <a:p>
            <a:pPr>
              <a:lnSpc>
                <a:spcPct val="100000"/>
              </a:lnSpc>
              <a:spcBef>
                <a:spcPts val="2400"/>
              </a:spcBef>
            </a:pPr>
            <a:r>
              <a:rPr lang="ru-RU" sz="2000" spc="0" smtClean="0"/>
              <a:t>ПО </a:t>
            </a:r>
            <a:r>
              <a:rPr lang="ru-RU" sz="2000" spc="0" dirty="0" smtClean="0"/>
              <a:t>44-ФЗ</a:t>
            </a:r>
            <a:endParaRPr lang="ru-RU" sz="2000" spc="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7546" y="469557"/>
            <a:ext cx="570470" cy="57047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685" y="386537"/>
            <a:ext cx="938318" cy="72813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6519446"/>
            <a:ext cx="35012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FCFCFD"/>
                </a:solidFill>
                <a:latin typeface="+mj-lt"/>
              </a:rPr>
              <a:t>Спирин Андрей Андреевич</a:t>
            </a:r>
            <a:endParaRPr lang="ru-RU" sz="2000" b="1" dirty="0">
              <a:solidFill>
                <a:srgbClr val="FCFCFD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09014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СПОСОБЫ ЗАКУПОК</a:t>
            </a:r>
            <a:endParaRPr lang="ru-RU" dirty="0"/>
          </a:p>
        </p:txBody>
      </p:sp>
      <p:sp>
        <p:nvSpPr>
          <p:cNvPr id="4" name="object 2"/>
          <p:cNvSpPr/>
          <p:nvPr/>
        </p:nvSpPr>
        <p:spPr>
          <a:xfrm>
            <a:off x="9206483" y="5262371"/>
            <a:ext cx="2773680" cy="1304925"/>
          </a:xfrm>
          <a:custGeom>
            <a:avLst/>
            <a:gdLst/>
            <a:ahLst/>
            <a:cxnLst/>
            <a:rect l="l" t="t" r="r" b="b"/>
            <a:pathLst>
              <a:path w="2773679" h="1304925">
                <a:moveTo>
                  <a:pt x="2773679" y="0"/>
                </a:moveTo>
                <a:lnTo>
                  <a:pt x="0" y="0"/>
                </a:lnTo>
                <a:lnTo>
                  <a:pt x="0" y="1304543"/>
                </a:lnTo>
                <a:lnTo>
                  <a:pt x="2773679" y="1304543"/>
                </a:lnTo>
                <a:lnTo>
                  <a:pt x="2773679" y="0"/>
                </a:lnTo>
                <a:close/>
              </a:path>
            </a:pathLst>
          </a:custGeom>
          <a:solidFill>
            <a:srgbClr val="FCEDE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3"/>
          <p:cNvSpPr/>
          <p:nvPr/>
        </p:nvSpPr>
        <p:spPr>
          <a:xfrm>
            <a:off x="9221723" y="2575560"/>
            <a:ext cx="2769235" cy="2626360"/>
          </a:xfrm>
          <a:custGeom>
            <a:avLst/>
            <a:gdLst/>
            <a:ahLst/>
            <a:cxnLst/>
            <a:rect l="l" t="t" r="r" b="b"/>
            <a:pathLst>
              <a:path w="2769234" h="2626360">
                <a:moveTo>
                  <a:pt x="2769107" y="0"/>
                </a:moveTo>
                <a:lnTo>
                  <a:pt x="0" y="0"/>
                </a:lnTo>
                <a:lnTo>
                  <a:pt x="0" y="2625852"/>
                </a:lnTo>
                <a:lnTo>
                  <a:pt x="2769107" y="2625852"/>
                </a:lnTo>
                <a:lnTo>
                  <a:pt x="2769107" y="0"/>
                </a:lnTo>
                <a:close/>
              </a:path>
            </a:pathLst>
          </a:custGeom>
          <a:solidFill>
            <a:srgbClr val="FCEDE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4"/>
          <p:cNvSpPr/>
          <p:nvPr/>
        </p:nvSpPr>
        <p:spPr>
          <a:xfrm>
            <a:off x="4861559" y="2289048"/>
            <a:ext cx="4189729" cy="4277995"/>
          </a:xfrm>
          <a:custGeom>
            <a:avLst/>
            <a:gdLst/>
            <a:ahLst/>
            <a:cxnLst/>
            <a:rect l="l" t="t" r="r" b="b"/>
            <a:pathLst>
              <a:path w="4189729" h="4277995">
                <a:moveTo>
                  <a:pt x="4189476" y="0"/>
                </a:moveTo>
                <a:lnTo>
                  <a:pt x="0" y="0"/>
                </a:lnTo>
                <a:lnTo>
                  <a:pt x="0" y="4277868"/>
                </a:lnTo>
                <a:lnTo>
                  <a:pt x="4189476" y="4277868"/>
                </a:lnTo>
                <a:lnTo>
                  <a:pt x="4189476" y="0"/>
                </a:lnTo>
                <a:close/>
              </a:path>
            </a:pathLst>
          </a:custGeom>
          <a:solidFill>
            <a:srgbClr val="F5F6F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5"/>
          <p:cNvSpPr/>
          <p:nvPr/>
        </p:nvSpPr>
        <p:spPr>
          <a:xfrm>
            <a:off x="2499360" y="2215895"/>
            <a:ext cx="2225040" cy="4351020"/>
          </a:xfrm>
          <a:custGeom>
            <a:avLst/>
            <a:gdLst/>
            <a:ahLst/>
            <a:cxnLst/>
            <a:rect l="l" t="t" r="r" b="b"/>
            <a:pathLst>
              <a:path w="2225040" h="4351020">
                <a:moveTo>
                  <a:pt x="2225040" y="0"/>
                </a:moveTo>
                <a:lnTo>
                  <a:pt x="0" y="0"/>
                </a:lnTo>
                <a:lnTo>
                  <a:pt x="0" y="4351020"/>
                </a:lnTo>
                <a:lnTo>
                  <a:pt x="2225040" y="4351020"/>
                </a:lnTo>
                <a:lnTo>
                  <a:pt x="2225040" y="0"/>
                </a:lnTo>
                <a:close/>
              </a:path>
            </a:pathLst>
          </a:custGeom>
          <a:solidFill>
            <a:srgbClr val="F5F6F7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8" name="object 6"/>
          <p:cNvGrpSpPr/>
          <p:nvPr/>
        </p:nvGrpSpPr>
        <p:grpSpPr>
          <a:xfrm>
            <a:off x="176784" y="684276"/>
            <a:ext cx="8124825" cy="5882640"/>
            <a:chOff x="176784" y="684276"/>
            <a:chExt cx="8124825" cy="5882640"/>
          </a:xfrm>
        </p:grpSpPr>
        <p:sp>
          <p:nvSpPr>
            <p:cNvPr id="9" name="object 7"/>
            <p:cNvSpPr/>
            <p:nvPr/>
          </p:nvSpPr>
          <p:spPr>
            <a:xfrm>
              <a:off x="176784" y="2281428"/>
              <a:ext cx="2202180" cy="4285615"/>
            </a:xfrm>
            <a:custGeom>
              <a:avLst/>
              <a:gdLst/>
              <a:ahLst/>
              <a:cxnLst/>
              <a:rect l="l" t="t" r="r" b="b"/>
              <a:pathLst>
                <a:path w="2202180" h="4285615">
                  <a:moveTo>
                    <a:pt x="2202180" y="0"/>
                  </a:moveTo>
                  <a:lnTo>
                    <a:pt x="0" y="0"/>
                  </a:lnTo>
                  <a:lnTo>
                    <a:pt x="0" y="4285488"/>
                  </a:lnTo>
                  <a:lnTo>
                    <a:pt x="2202180" y="4285488"/>
                  </a:lnTo>
                  <a:lnTo>
                    <a:pt x="2202180" y="0"/>
                  </a:lnTo>
                  <a:close/>
                </a:path>
              </a:pathLst>
            </a:custGeom>
            <a:solidFill>
              <a:srgbClr val="F5F6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890796" y="709906"/>
              <a:ext cx="4410406" cy="526334"/>
            </a:xfrm>
            <a:prstGeom prst="rect">
              <a:avLst/>
            </a:prstGeom>
          </p:spPr>
        </p:pic>
        <p:pic>
          <p:nvPicPr>
            <p:cNvPr id="11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960619" y="684276"/>
              <a:ext cx="2269235" cy="632460"/>
            </a:xfrm>
            <a:prstGeom prst="rect">
              <a:avLst/>
            </a:prstGeom>
          </p:spPr>
        </p:pic>
        <p:pic>
          <p:nvPicPr>
            <p:cNvPr id="12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983736" y="765048"/>
              <a:ext cx="4224528" cy="339851"/>
            </a:xfrm>
            <a:prstGeom prst="rect">
              <a:avLst/>
            </a:prstGeom>
          </p:spPr>
        </p:pic>
      </p:grpSp>
      <p:sp>
        <p:nvSpPr>
          <p:cNvPr id="13" name="object 12"/>
          <p:cNvSpPr txBox="1"/>
          <p:nvPr/>
        </p:nvSpPr>
        <p:spPr>
          <a:xfrm>
            <a:off x="5184775" y="799338"/>
            <a:ext cx="182245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100" dirty="0">
                <a:solidFill>
                  <a:srgbClr val="FFFFFF"/>
                </a:solidFill>
                <a:latin typeface="Trebuchet MS"/>
                <a:cs typeface="Trebuchet MS"/>
              </a:rPr>
              <a:t>С</a:t>
            </a:r>
            <a:r>
              <a:rPr sz="1400" b="1" spc="95" dirty="0">
                <a:solidFill>
                  <a:srgbClr val="FFFFFF"/>
                </a:solidFill>
                <a:latin typeface="Trebuchet MS"/>
                <a:cs typeface="Trebuchet MS"/>
              </a:rPr>
              <a:t>П</a:t>
            </a:r>
            <a:r>
              <a:rPr sz="1400" b="1" spc="85" dirty="0">
                <a:solidFill>
                  <a:srgbClr val="FFFFFF"/>
                </a:solidFill>
                <a:latin typeface="Trebuchet MS"/>
                <a:cs typeface="Trebuchet MS"/>
              </a:rPr>
              <a:t>О</a:t>
            </a:r>
            <a:r>
              <a:rPr sz="1400" b="1" spc="100" dirty="0">
                <a:solidFill>
                  <a:srgbClr val="FFFFFF"/>
                </a:solidFill>
                <a:latin typeface="Trebuchet MS"/>
                <a:cs typeface="Trebuchet MS"/>
              </a:rPr>
              <a:t>С</a:t>
            </a:r>
            <a:r>
              <a:rPr sz="1400" b="1" spc="85" dirty="0">
                <a:solidFill>
                  <a:srgbClr val="FFFFFF"/>
                </a:solidFill>
                <a:latin typeface="Trebuchet MS"/>
                <a:cs typeface="Trebuchet MS"/>
              </a:rPr>
              <a:t>О</a:t>
            </a:r>
            <a:r>
              <a:rPr sz="1400" b="1" spc="40" dirty="0">
                <a:solidFill>
                  <a:srgbClr val="FFFFFF"/>
                </a:solidFill>
                <a:latin typeface="Trebuchet MS"/>
                <a:cs typeface="Trebuchet MS"/>
              </a:rPr>
              <a:t>БЫ</a:t>
            </a:r>
            <a:r>
              <a:rPr sz="1400" b="1" spc="-8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400" b="1" spc="70" dirty="0">
                <a:solidFill>
                  <a:srgbClr val="FFFFFF"/>
                </a:solidFill>
                <a:latin typeface="Trebuchet MS"/>
                <a:cs typeface="Trebuchet MS"/>
              </a:rPr>
              <a:t>З</a:t>
            </a:r>
            <a:r>
              <a:rPr sz="1400" b="1" spc="30" dirty="0">
                <a:solidFill>
                  <a:srgbClr val="FFFFFF"/>
                </a:solidFill>
                <a:latin typeface="Trebuchet MS"/>
                <a:cs typeface="Trebuchet MS"/>
              </a:rPr>
              <a:t>А</a:t>
            </a:r>
            <a:r>
              <a:rPr sz="1400" b="1" spc="20" dirty="0">
                <a:solidFill>
                  <a:srgbClr val="FFFFFF"/>
                </a:solidFill>
                <a:latin typeface="Trebuchet MS"/>
                <a:cs typeface="Trebuchet MS"/>
              </a:rPr>
              <a:t>К</a:t>
            </a:r>
            <a:r>
              <a:rPr sz="1400" b="1" spc="25" dirty="0">
                <a:solidFill>
                  <a:srgbClr val="FFFFFF"/>
                </a:solidFill>
                <a:latin typeface="Trebuchet MS"/>
                <a:cs typeface="Trebuchet MS"/>
              </a:rPr>
              <a:t>У</a:t>
            </a:r>
            <a:r>
              <a:rPr sz="1400" b="1" spc="95" dirty="0">
                <a:solidFill>
                  <a:srgbClr val="FFFFFF"/>
                </a:solidFill>
                <a:latin typeface="Trebuchet MS"/>
                <a:cs typeface="Trebuchet MS"/>
              </a:rPr>
              <a:t>П</a:t>
            </a:r>
            <a:r>
              <a:rPr sz="1400" b="1" spc="85" dirty="0">
                <a:solidFill>
                  <a:srgbClr val="FFFFFF"/>
                </a:solidFill>
                <a:latin typeface="Trebuchet MS"/>
                <a:cs typeface="Trebuchet MS"/>
              </a:rPr>
              <a:t>О</a:t>
            </a:r>
            <a:r>
              <a:rPr sz="1400" b="1" spc="-5" dirty="0">
                <a:solidFill>
                  <a:srgbClr val="FFFFFF"/>
                </a:solidFill>
                <a:latin typeface="Trebuchet MS"/>
                <a:cs typeface="Trebuchet MS"/>
              </a:rPr>
              <a:t>К</a:t>
            </a:r>
            <a:endParaRPr sz="1400">
              <a:latin typeface="Trebuchet MS"/>
              <a:cs typeface="Trebuchet MS"/>
            </a:endParaRPr>
          </a:p>
        </p:txBody>
      </p:sp>
      <p:grpSp>
        <p:nvGrpSpPr>
          <p:cNvPr id="14" name="object 13"/>
          <p:cNvGrpSpPr/>
          <p:nvPr/>
        </p:nvGrpSpPr>
        <p:grpSpPr>
          <a:xfrm>
            <a:off x="38101" y="1200911"/>
            <a:ext cx="8764905" cy="652780"/>
            <a:chOff x="38101" y="1200911"/>
            <a:chExt cx="8764905" cy="652780"/>
          </a:xfrm>
        </p:grpSpPr>
        <p:pic>
          <p:nvPicPr>
            <p:cNvPr id="15" name="object 1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8101" y="1200911"/>
              <a:ext cx="8764524" cy="620268"/>
            </a:xfrm>
            <a:prstGeom prst="rect">
              <a:avLst/>
            </a:prstGeom>
          </p:spPr>
        </p:pic>
        <p:pic>
          <p:nvPicPr>
            <p:cNvPr id="16" name="object 1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378964" y="1220723"/>
              <a:ext cx="4081272" cy="632460"/>
            </a:xfrm>
            <a:prstGeom prst="rect">
              <a:avLst/>
            </a:prstGeom>
          </p:spPr>
        </p:pic>
        <p:sp>
          <p:nvSpPr>
            <p:cNvPr id="17" name="object 16"/>
            <p:cNvSpPr/>
            <p:nvPr/>
          </p:nvSpPr>
          <p:spPr>
            <a:xfrm>
              <a:off x="177546" y="1302257"/>
              <a:ext cx="8486140" cy="341630"/>
            </a:xfrm>
            <a:custGeom>
              <a:avLst/>
              <a:gdLst/>
              <a:ahLst/>
              <a:cxnLst/>
              <a:rect l="l" t="t" r="r" b="b"/>
              <a:pathLst>
                <a:path w="8486140" h="341630">
                  <a:moveTo>
                    <a:pt x="8427339" y="0"/>
                  </a:moveTo>
                  <a:lnTo>
                    <a:pt x="58343" y="0"/>
                  </a:lnTo>
                  <a:lnTo>
                    <a:pt x="35634" y="4589"/>
                  </a:lnTo>
                  <a:lnTo>
                    <a:pt x="17089" y="17097"/>
                  </a:lnTo>
                  <a:lnTo>
                    <a:pt x="4585" y="35629"/>
                  </a:lnTo>
                  <a:lnTo>
                    <a:pt x="0" y="58292"/>
                  </a:lnTo>
                  <a:lnTo>
                    <a:pt x="0" y="283082"/>
                  </a:lnTo>
                  <a:lnTo>
                    <a:pt x="4585" y="305746"/>
                  </a:lnTo>
                  <a:lnTo>
                    <a:pt x="17089" y="324278"/>
                  </a:lnTo>
                  <a:lnTo>
                    <a:pt x="35634" y="336786"/>
                  </a:lnTo>
                  <a:lnTo>
                    <a:pt x="58343" y="341375"/>
                  </a:lnTo>
                  <a:lnTo>
                    <a:pt x="8427339" y="341375"/>
                  </a:lnTo>
                  <a:lnTo>
                    <a:pt x="8450002" y="336786"/>
                  </a:lnTo>
                  <a:lnTo>
                    <a:pt x="8468534" y="324278"/>
                  </a:lnTo>
                  <a:lnTo>
                    <a:pt x="8481042" y="305746"/>
                  </a:lnTo>
                  <a:lnTo>
                    <a:pt x="8485632" y="283082"/>
                  </a:lnTo>
                  <a:lnTo>
                    <a:pt x="8485632" y="58292"/>
                  </a:lnTo>
                  <a:lnTo>
                    <a:pt x="8481042" y="35629"/>
                  </a:lnTo>
                  <a:lnTo>
                    <a:pt x="8468534" y="17097"/>
                  </a:lnTo>
                  <a:lnTo>
                    <a:pt x="8450002" y="4589"/>
                  </a:lnTo>
                  <a:lnTo>
                    <a:pt x="842733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7"/>
            <p:cNvSpPr/>
            <p:nvPr/>
          </p:nvSpPr>
          <p:spPr>
            <a:xfrm>
              <a:off x="177546" y="1302257"/>
              <a:ext cx="8486140" cy="341630"/>
            </a:xfrm>
            <a:custGeom>
              <a:avLst/>
              <a:gdLst/>
              <a:ahLst/>
              <a:cxnLst/>
              <a:rect l="l" t="t" r="r" b="b"/>
              <a:pathLst>
                <a:path w="8486140" h="341630">
                  <a:moveTo>
                    <a:pt x="0" y="58292"/>
                  </a:moveTo>
                  <a:lnTo>
                    <a:pt x="4585" y="35629"/>
                  </a:lnTo>
                  <a:lnTo>
                    <a:pt x="17089" y="17097"/>
                  </a:lnTo>
                  <a:lnTo>
                    <a:pt x="35634" y="4589"/>
                  </a:lnTo>
                  <a:lnTo>
                    <a:pt x="58343" y="0"/>
                  </a:lnTo>
                  <a:lnTo>
                    <a:pt x="8427339" y="0"/>
                  </a:lnTo>
                  <a:lnTo>
                    <a:pt x="8450002" y="4589"/>
                  </a:lnTo>
                  <a:lnTo>
                    <a:pt x="8468534" y="17097"/>
                  </a:lnTo>
                  <a:lnTo>
                    <a:pt x="8481042" y="35629"/>
                  </a:lnTo>
                  <a:lnTo>
                    <a:pt x="8485632" y="58292"/>
                  </a:lnTo>
                  <a:lnTo>
                    <a:pt x="8485632" y="283082"/>
                  </a:lnTo>
                  <a:lnTo>
                    <a:pt x="8481042" y="305746"/>
                  </a:lnTo>
                  <a:lnTo>
                    <a:pt x="8468534" y="324278"/>
                  </a:lnTo>
                  <a:lnTo>
                    <a:pt x="8450002" y="336786"/>
                  </a:lnTo>
                  <a:lnTo>
                    <a:pt x="8427339" y="341375"/>
                  </a:lnTo>
                  <a:lnTo>
                    <a:pt x="58343" y="341375"/>
                  </a:lnTo>
                  <a:lnTo>
                    <a:pt x="35634" y="336786"/>
                  </a:lnTo>
                  <a:lnTo>
                    <a:pt x="17089" y="324278"/>
                  </a:lnTo>
                  <a:lnTo>
                    <a:pt x="4585" y="305746"/>
                  </a:lnTo>
                  <a:lnTo>
                    <a:pt x="0" y="283082"/>
                  </a:lnTo>
                  <a:lnTo>
                    <a:pt x="0" y="58292"/>
                  </a:lnTo>
                  <a:close/>
                </a:path>
              </a:pathLst>
            </a:custGeom>
            <a:ln w="19812">
              <a:solidFill>
                <a:srgbClr val="F1484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8"/>
          <p:cNvSpPr txBox="1"/>
          <p:nvPr/>
        </p:nvSpPr>
        <p:spPr>
          <a:xfrm>
            <a:off x="2602738" y="1336675"/>
            <a:ext cx="363220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85" dirty="0">
                <a:solidFill>
                  <a:srgbClr val="343846"/>
                </a:solidFill>
                <a:latin typeface="Trebuchet MS"/>
                <a:cs typeface="Trebuchet MS"/>
              </a:rPr>
              <a:t>О</a:t>
            </a:r>
            <a:r>
              <a:rPr sz="1400" b="1" spc="-75" dirty="0">
                <a:solidFill>
                  <a:srgbClr val="343846"/>
                </a:solidFill>
                <a:latin typeface="Trebuchet MS"/>
                <a:cs typeface="Trebuchet MS"/>
              </a:rPr>
              <a:t>т</a:t>
            </a:r>
            <a:r>
              <a:rPr sz="1400" b="1" spc="-15" dirty="0">
                <a:solidFill>
                  <a:srgbClr val="343846"/>
                </a:solidFill>
                <a:latin typeface="Trebuchet MS"/>
                <a:cs typeface="Trebuchet MS"/>
              </a:rPr>
              <a:t>кры</a:t>
            </a:r>
            <a:r>
              <a:rPr sz="1400" b="1" spc="-20" dirty="0">
                <a:solidFill>
                  <a:srgbClr val="343846"/>
                </a:solidFill>
                <a:latin typeface="Trebuchet MS"/>
                <a:cs typeface="Trebuchet MS"/>
              </a:rPr>
              <a:t>т</a:t>
            </a:r>
            <a:r>
              <a:rPr sz="1400" b="1" spc="5" dirty="0">
                <a:solidFill>
                  <a:srgbClr val="343846"/>
                </a:solidFill>
                <a:latin typeface="Trebuchet MS"/>
                <a:cs typeface="Trebuchet MS"/>
              </a:rPr>
              <a:t>ые</a:t>
            </a:r>
            <a:r>
              <a:rPr sz="1400" b="1" spc="-9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400" b="1" spc="-15" dirty="0">
                <a:solidFill>
                  <a:srgbClr val="343846"/>
                </a:solidFill>
                <a:latin typeface="Trebuchet MS"/>
                <a:cs typeface="Trebuchet MS"/>
              </a:rPr>
              <a:t>к</a:t>
            </a:r>
            <a:r>
              <a:rPr sz="1400" b="1" spc="-10" dirty="0">
                <a:solidFill>
                  <a:srgbClr val="343846"/>
                </a:solidFill>
                <a:latin typeface="Trebuchet MS"/>
                <a:cs typeface="Trebuchet MS"/>
              </a:rPr>
              <a:t>онк</a:t>
            </a:r>
            <a:r>
              <a:rPr sz="1400" b="1" spc="-30" dirty="0">
                <a:solidFill>
                  <a:srgbClr val="343846"/>
                </a:solidFill>
                <a:latin typeface="Trebuchet MS"/>
                <a:cs typeface="Trebuchet MS"/>
              </a:rPr>
              <a:t>урент</a:t>
            </a:r>
            <a:r>
              <a:rPr sz="1400" b="1" spc="-50" dirty="0">
                <a:solidFill>
                  <a:srgbClr val="343846"/>
                </a:solidFill>
                <a:latin typeface="Trebuchet MS"/>
                <a:cs typeface="Trebuchet MS"/>
              </a:rPr>
              <a:t>н</a:t>
            </a:r>
            <a:r>
              <a:rPr sz="1400" b="1" spc="5" dirty="0">
                <a:solidFill>
                  <a:srgbClr val="343846"/>
                </a:solidFill>
                <a:latin typeface="Trebuchet MS"/>
                <a:cs typeface="Trebuchet MS"/>
              </a:rPr>
              <a:t>ые</a:t>
            </a:r>
            <a:r>
              <a:rPr sz="1400" b="1" spc="-9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400" b="1" spc="-30" dirty="0">
                <a:solidFill>
                  <a:srgbClr val="343846"/>
                </a:solidFill>
                <a:latin typeface="Trebuchet MS"/>
                <a:cs typeface="Trebuchet MS"/>
              </a:rPr>
              <a:t>с</a:t>
            </a:r>
            <a:r>
              <a:rPr sz="1400" b="1" spc="-10" dirty="0">
                <a:solidFill>
                  <a:srgbClr val="343846"/>
                </a:solidFill>
                <a:latin typeface="Trebuchet MS"/>
                <a:cs typeface="Trebuchet MS"/>
              </a:rPr>
              <a:t>по</a:t>
            </a:r>
            <a:r>
              <a:rPr sz="1400" b="1" spc="-15" dirty="0">
                <a:solidFill>
                  <a:srgbClr val="343846"/>
                </a:solidFill>
                <a:latin typeface="Trebuchet MS"/>
                <a:cs typeface="Trebuchet MS"/>
              </a:rPr>
              <a:t>с</a:t>
            </a:r>
            <a:r>
              <a:rPr sz="1400" b="1" spc="15" dirty="0">
                <a:solidFill>
                  <a:srgbClr val="343846"/>
                </a:solidFill>
                <a:latin typeface="Trebuchet MS"/>
                <a:cs typeface="Trebuchet MS"/>
              </a:rPr>
              <a:t>обы</a:t>
            </a:r>
            <a:r>
              <a:rPr sz="1400" b="1" spc="-7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400" b="1" spc="20" dirty="0">
                <a:solidFill>
                  <a:srgbClr val="343846"/>
                </a:solidFill>
                <a:latin typeface="Trebuchet MS"/>
                <a:cs typeface="Trebuchet MS"/>
              </a:rPr>
              <a:t>за</a:t>
            </a:r>
            <a:r>
              <a:rPr sz="1400" b="1" spc="-15" dirty="0">
                <a:solidFill>
                  <a:srgbClr val="343846"/>
                </a:solidFill>
                <a:latin typeface="Trebuchet MS"/>
                <a:cs typeface="Trebuchet MS"/>
              </a:rPr>
              <a:t>купок</a:t>
            </a:r>
            <a:endParaRPr sz="1400">
              <a:latin typeface="Trebuchet MS"/>
              <a:cs typeface="Trebuchet MS"/>
            </a:endParaRPr>
          </a:p>
        </p:txBody>
      </p:sp>
      <p:grpSp>
        <p:nvGrpSpPr>
          <p:cNvPr id="20" name="object 19"/>
          <p:cNvGrpSpPr/>
          <p:nvPr/>
        </p:nvGrpSpPr>
        <p:grpSpPr>
          <a:xfrm>
            <a:off x="38100" y="1738883"/>
            <a:ext cx="2481580" cy="1024255"/>
            <a:chOff x="38100" y="1738883"/>
            <a:chExt cx="2481580" cy="1024255"/>
          </a:xfrm>
        </p:grpSpPr>
        <p:pic>
          <p:nvPicPr>
            <p:cNvPr id="21" name="object 2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8100" y="1738883"/>
              <a:ext cx="2481072" cy="1024127"/>
            </a:xfrm>
            <a:prstGeom prst="rect">
              <a:avLst/>
            </a:prstGeom>
          </p:spPr>
        </p:pic>
        <p:pic>
          <p:nvPicPr>
            <p:cNvPr id="22" name="object 2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54508" y="1869947"/>
              <a:ext cx="2086356" cy="801624"/>
            </a:xfrm>
            <a:prstGeom prst="rect">
              <a:avLst/>
            </a:prstGeom>
          </p:spPr>
        </p:pic>
        <p:sp>
          <p:nvSpPr>
            <p:cNvPr id="23" name="object 22"/>
            <p:cNvSpPr/>
            <p:nvPr/>
          </p:nvSpPr>
          <p:spPr>
            <a:xfrm>
              <a:off x="177545" y="1840229"/>
              <a:ext cx="2202180" cy="745490"/>
            </a:xfrm>
            <a:custGeom>
              <a:avLst/>
              <a:gdLst/>
              <a:ahLst/>
              <a:cxnLst/>
              <a:rect l="l" t="t" r="r" b="b"/>
              <a:pathLst>
                <a:path w="2202180" h="745489">
                  <a:moveTo>
                    <a:pt x="2131187" y="0"/>
                  </a:moveTo>
                  <a:lnTo>
                    <a:pt x="70993" y="0"/>
                  </a:lnTo>
                  <a:lnTo>
                    <a:pt x="43360" y="5574"/>
                  </a:lnTo>
                  <a:lnTo>
                    <a:pt x="20794" y="20780"/>
                  </a:lnTo>
                  <a:lnTo>
                    <a:pt x="5579" y="43344"/>
                  </a:lnTo>
                  <a:lnTo>
                    <a:pt x="0" y="70993"/>
                  </a:lnTo>
                  <a:lnTo>
                    <a:pt x="0" y="674243"/>
                  </a:lnTo>
                  <a:lnTo>
                    <a:pt x="5579" y="701891"/>
                  </a:lnTo>
                  <a:lnTo>
                    <a:pt x="20794" y="724455"/>
                  </a:lnTo>
                  <a:lnTo>
                    <a:pt x="43360" y="739661"/>
                  </a:lnTo>
                  <a:lnTo>
                    <a:pt x="70993" y="745236"/>
                  </a:lnTo>
                  <a:lnTo>
                    <a:pt x="2131187" y="745236"/>
                  </a:lnTo>
                  <a:lnTo>
                    <a:pt x="2158835" y="739661"/>
                  </a:lnTo>
                  <a:lnTo>
                    <a:pt x="2181399" y="724455"/>
                  </a:lnTo>
                  <a:lnTo>
                    <a:pt x="2196605" y="701891"/>
                  </a:lnTo>
                  <a:lnTo>
                    <a:pt x="2202180" y="674243"/>
                  </a:lnTo>
                  <a:lnTo>
                    <a:pt x="2202180" y="70993"/>
                  </a:lnTo>
                  <a:lnTo>
                    <a:pt x="2196605" y="43344"/>
                  </a:lnTo>
                  <a:lnTo>
                    <a:pt x="2181399" y="20780"/>
                  </a:lnTo>
                  <a:lnTo>
                    <a:pt x="2158835" y="5574"/>
                  </a:lnTo>
                  <a:lnTo>
                    <a:pt x="213118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3"/>
            <p:cNvSpPr/>
            <p:nvPr/>
          </p:nvSpPr>
          <p:spPr>
            <a:xfrm>
              <a:off x="177545" y="1840229"/>
              <a:ext cx="2202180" cy="745490"/>
            </a:xfrm>
            <a:custGeom>
              <a:avLst/>
              <a:gdLst/>
              <a:ahLst/>
              <a:cxnLst/>
              <a:rect l="l" t="t" r="r" b="b"/>
              <a:pathLst>
                <a:path w="2202180" h="745489">
                  <a:moveTo>
                    <a:pt x="0" y="70993"/>
                  </a:moveTo>
                  <a:lnTo>
                    <a:pt x="5579" y="43344"/>
                  </a:lnTo>
                  <a:lnTo>
                    <a:pt x="20794" y="20780"/>
                  </a:lnTo>
                  <a:lnTo>
                    <a:pt x="43360" y="5574"/>
                  </a:lnTo>
                  <a:lnTo>
                    <a:pt x="70993" y="0"/>
                  </a:lnTo>
                  <a:lnTo>
                    <a:pt x="2131187" y="0"/>
                  </a:lnTo>
                  <a:lnTo>
                    <a:pt x="2158835" y="5574"/>
                  </a:lnTo>
                  <a:lnTo>
                    <a:pt x="2181399" y="20780"/>
                  </a:lnTo>
                  <a:lnTo>
                    <a:pt x="2196605" y="43344"/>
                  </a:lnTo>
                  <a:lnTo>
                    <a:pt x="2202180" y="70993"/>
                  </a:lnTo>
                  <a:lnTo>
                    <a:pt x="2202180" y="674243"/>
                  </a:lnTo>
                  <a:lnTo>
                    <a:pt x="2196605" y="701891"/>
                  </a:lnTo>
                  <a:lnTo>
                    <a:pt x="2181399" y="724455"/>
                  </a:lnTo>
                  <a:lnTo>
                    <a:pt x="2158835" y="739661"/>
                  </a:lnTo>
                  <a:lnTo>
                    <a:pt x="2131187" y="745236"/>
                  </a:lnTo>
                  <a:lnTo>
                    <a:pt x="70993" y="745236"/>
                  </a:lnTo>
                  <a:lnTo>
                    <a:pt x="43360" y="739661"/>
                  </a:lnTo>
                  <a:lnTo>
                    <a:pt x="20794" y="724455"/>
                  </a:lnTo>
                  <a:lnTo>
                    <a:pt x="5579" y="701891"/>
                  </a:lnTo>
                  <a:lnTo>
                    <a:pt x="0" y="674243"/>
                  </a:lnTo>
                  <a:lnTo>
                    <a:pt x="0" y="70993"/>
                  </a:lnTo>
                  <a:close/>
                </a:path>
              </a:pathLst>
            </a:custGeom>
            <a:ln w="19812">
              <a:solidFill>
                <a:srgbClr val="F1F1F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5" name="object 24"/>
          <p:cNvSpPr txBox="1"/>
          <p:nvPr/>
        </p:nvSpPr>
        <p:spPr>
          <a:xfrm>
            <a:off x="462178" y="1985263"/>
            <a:ext cx="1631314" cy="4248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sz="1400" spc="10" dirty="0">
                <a:solidFill>
                  <a:srgbClr val="343846"/>
                </a:solidFill>
                <a:latin typeface="Trebuchet MS"/>
                <a:cs typeface="Trebuchet MS"/>
              </a:rPr>
              <a:t>Конкурсы</a:t>
            </a:r>
            <a:endParaRPr sz="14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  <a:spcBef>
                <a:spcPts val="15"/>
              </a:spcBef>
            </a:pPr>
            <a:r>
              <a:rPr sz="1200" spc="-5" dirty="0">
                <a:solidFill>
                  <a:srgbClr val="738995"/>
                </a:solidFill>
                <a:latin typeface="Trebuchet MS"/>
                <a:cs typeface="Trebuchet MS"/>
              </a:rPr>
              <a:t>с</a:t>
            </a:r>
            <a:r>
              <a:rPr sz="1200" spc="-114" dirty="0">
                <a:solidFill>
                  <a:srgbClr val="738995"/>
                </a:solidFill>
                <a:latin typeface="Trebuchet MS"/>
                <a:cs typeface="Trebuchet MS"/>
              </a:rPr>
              <a:t>т.</a:t>
            </a:r>
            <a:r>
              <a:rPr sz="1200" spc="-45" dirty="0">
                <a:solidFill>
                  <a:srgbClr val="738995"/>
                </a:solidFill>
                <a:latin typeface="Trebuchet MS"/>
                <a:cs typeface="Trebuchet MS"/>
              </a:rPr>
              <a:t> </a:t>
            </a:r>
            <a:r>
              <a:rPr sz="1200" spc="50" dirty="0">
                <a:solidFill>
                  <a:srgbClr val="738995"/>
                </a:solidFill>
                <a:latin typeface="Trebuchet MS"/>
                <a:cs typeface="Trebuchet MS"/>
              </a:rPr>
              <a:t>48</a:t>
            </a:r>
            <a:r>
              <a:rPr sz="1200" spc="-50" dirty="0">
                <a:solidFill>
                  <a:srgbClr val="738995"/>
                </a:solidFill>
                <a:latin typeface="Trebuchet MS"/>
                <a:cs typeface="Trebuchet MS"/>
              </a:rPr>
              <a:t> </a:t>
            </a:r>
            <a:r>
              <a:rPr sz="1200" spc="65" dirty="0">
                <a:solidFill>
                  <a:srgbClr val="738995"/>
                </a:solidFill>
                <a:latin typeface="Trebuchet MS"/>
                <a:cs typeface="Trebuchet MS"/>
              </a:rPr>
              <a:t>З</a:t>
            </a:r>
            <a:r>
              <a:rPr sz="1200" spc="15" dirty="0">
                <a:solidFill>
                  <a:srgbClr val="738995"/>
                </a:solidFill>
                <a:latin typeface="Trebuchet MS"/>
                <a:cs typeface="Trebuchet MS"/>
              </a:rPr>
              <a:t>ак</a:t>
            </a:r>
            <a:r>
              <a:rPr sz="1200" spc="10" dirty="0">
                <a:solidFill>
                  <a:srgbClr val="738995"/>
                </a:solidFill>
                <a:latin typeface="Trebuchet MS"/>
                <a:cs typeface="Trebuchet MS"/>
              </a:rPr>
              <a:t>о</a:t>
            </a:r>
            <a:r>
              <a:rPr sz="1200" dirty="0">
                <a:solidFill>
                  <a:srgbClr val="738995"/>
                </a:solidFill>
                <a:latin typeface="Trebuchet MS"/>
                <a:cs typeface="Trebuchet MS"/>
              </a:rPr>
              <a:t>на</a:t>
            </a:r>
            <a:r>
              <a:rPr sz="1200" spc="-40" dirty="0">
                <a:solidFill>
                  <a:srgbClr val="738995"/>
                </a:solidFill>
                <a:latin typeface="Trebuchet MS"/>
                <a:cs typeface="Trebuchet MS"/>
              </a:rPr>
              <a:t> </a:t>
            </a:r>
            <a:r>
              <a:rPr sz="1200" spc="235" dirty="0">
                <a:solidFill>
                  <a:srgbClr val="738995"/>
                </a:solidFill>
                <a:latin typeface="Trebuchet MS"/>
                <a:cs typeface="Trebuchet MS"/>
              </a:rPr>
              <a:t>№</a:t>
            </a:r>
            <a:r>
              <a:rPr sz="1200" spc="-45" dirty="0">
                <a:solidFill>
                  <a:srgbClr val="738995"/>
                </a:solidFill>
                <a:latin typeface="Trebuchet MS"/>
                <a:cs typeface="Trebuchet MS"/>
              </a:rPr>
              <a:t> </a:t>
            </a:r>
            <a:r>
              <a:rPr sz="1200" spc="40" dirty="0">
                <a:solidFill>
                  <a:srgbClr val="738995"/>
                </a:solidFill>
                <a:latin typeface="Trebuchet MS"/>
                <a:cs typeface="Trebuchet MS"/>
              </a:rPr>
              <a:t>4</a:t>
            </a:r>
            <a:r>
              <a:rPr sz="1200" spc="50" dirty="0">
                <a:solidFill>
                  <a:srgbClr val="738995"/>
                </a:solidFill>
                <a:latin typeface="Trebuchet MS"/>
                <a:cs typeface="Trebuchet MS"/>
              </a:rPr>
              <a:t>4</a:t>
            </a:r>
            <a:r>
              <a:rPr sz="1200" spc="-85" dirty="0">
                <a:solidFill>
                  <a:srgbClr val="738995"/>
                </a:solidFill>
                <a:latin typeface="Trebuchet MS"/>
                <a:cs typeface="Trebuchet MS"/>
              </a:rPr>
              <a:t>-</a:t>
            </a:r>
            <a:r>
              <a:rPr sz="1200" spc="80" dirty="0">
                <a:solidFill>
                  <a:srgbClr val="738995"/>
                </a:solidFill>
                <a:latin typeface="Trebuchet MS"/>
                <a:cs typeface="Trebuchet MS"/>
              </a:rPr>
              <a:t>Ф</a:t>
            </a:r>
            <a:r>
              <a:rPr sz="1200" spc="70" dirty="0">
                <a:solidFill>
                  <a:srgbClr val="738995"/>
                </a:solidFill>
                <a:latin typeface="Trebuchet MS"/>
                <a:cs typeface="Trebuchet MS"/>
              </a:rPr>
              <a:t>З</a:t>
            </a:r>
            <a:endParaRPr sz="1200">
              <a:latin typeface="Trebuchet MS"/>
              <a:cs typeface="Trebuchet MS"/>
            </a:endParaRPr>
          </a:p>
        </p:txBody>
      </p:sp>
      <p:grpSp>
        <p:nvGrpSpPr>
          <p:cNvPr id="26" name="object 25"/>
          <p:cNvGrpSpPr/>
          <p:nvPr/>
        </p:nvGrpSpPr>
        <p:grpSpPr>
          <a:xfrm>
            <a:off x="2362200" y="1722120"/>
            <a:ext cx="2502535" cy="1022985"/>
            <a:chOff x="2362200" y="1722120"/>
            <a:chExt cx="2502535" cy="1022985"/>
          </a:xfrm>
        </p:grpSpPr>
        <p:pic>
          <p:nvPicPr>
            <p:cNvPr id="27" name="object 2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362200" y="1722120"/>
              <a:ext cx="2502407" cy="1022603"/>
            </a:xfrm>
            <a:prstGeom prst="rect">
              <a:avLst/>
            </a:prstGeom>
          </p:spPr>
        </p:pic>
        <p:pic>
          <p:nvPicPr>
            <p:cNvPr id="28" name="object 2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587752" y="1851660"/>
              <a:ext cx="2087879" cy="801624"/>
            </a:xfrm>
            <a:prstGeom prst="rect">
              <a:avLst/>
            </a:prstGeom>
          </p:spPr>
        </p:pic>
        <p:sp>
          <p:nvSpPr>
            <p:cNvPr id="29" name="object 28"/>
            <p:cNvSpPr/>
            <p:nvPr/>
          </p:nvSpPr>
          <p:spPr>
            <a:xfrm>
              <a:off x="2501645" y="1823466"/>
              <a:ext cx="2223770" cy="744220"/>
            </a:xfrm>
            <a:custGeom>
              <a:avLst/>
              <a:gdLst/>
              <a:ahLst/>
              <a:cxnLst/>
              <a:rect l="l" t="t" r="r" b="b"/>
              <a:pathLst>
                <a:path w="2223770" h="744219">
                  <a:moveTo>
                    <a:pt x="2152650" y="0"/>
                  </a:moveTo>
                  <a:lnTo>
                    <a:pt x="70866" y="0"/>
                  </a:lnTo>
                  <a:lnTo>
                    <a:pt x="43291" y="5572"/>
                  </a:lnTo>
                  <a:lnTo>
                    <a:pt x="20764" y="20764"/>
                  </a:lnTo>
                  <a:lnTo>
                    <a:pt x="5572" y="43291"/>
                  </a:lnTo>
                  <a:lnTo>
                    <a:pt x="0" y="70866"/>
                  </a:lnTo>
                  <a:lnTo>
                    <a:pt x="0" y="672846"/>
                  </a:lnTo>
                  <a:lnTo>
                    <a:pt x="5572" y="700420"/>
                  </a:lnTo>
                  <a:lnTo>
                    <a:pt x="20764" y="722947"/>
                  </a:lnTo>
                  <a:lnTo>
                    <a:pt x="43291" y="738139"/>
                  </a:lnTo>
                  <a:lnTo>
                    <a:pt x="70866" y="743712"/>
                  </a:lnTo>
                  <a:lnTo>
                    <a:pt x="2152650" y="743712"/>
                  </a:lnTo>
                  <a:lnTo>
                    <a:pt x="2180224" y="738139"/>
                  </a:lnTo>
                  <a:lnTo>
                    <a:pt x="2202751" y="722947"/>
                  </a:lnTo>
                  <a:lnTo>
                    <a:pt x="2217943" y="700420"/>
                  </a:lnTo>
                  <a:lnTo>
                    <a:pt x="2223516" y="672846"/>
                  </a:lnTo>
                  <a:lnTo>
                    <a:pt x="2223516" y="70866"/>
                  </a:lnTo>
                  <a:lnTo>
                    <a:pt x="2217943" y="43291"/>
                  </a:lnTo>
                  <a:lnTo>
                    <a:pt x="2202751" y="20764"/>
                  </a:lnTo>
                  <a:lnTo>
                    <a:pt x="2180224" y="5572"/>
                  </a:lnTo>
                  <a:lnTo>
                    <a:pt x="215265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29"/>
            <p:cNvSpPr/>
            <p:nvPr/>
          </p:nvSpPr>
          <p:spPr>
            <a:xfrm>
              <a:off x="2501645" y="1823466"/>
              <a:ext cx="2223770" cy="744220"/>
            </a:xfrm>
            <a:custGeom>
              <a:avLst/>
              <a:gdLst/>
              <a:ahLst/>
              <a:cxnLst/>
              <a:rect l="l" t="t" r="r" b="b"/>
              <a:pathLst>
                <a:path w="2223770" h="744219">
                  <a:moveTo>
                    <a:pt x="0" y="70866"/>
                  </a:moveTo>
                  <a:lnTo>
                    <a:pt x="5572" y="43291"/>
                  </a:lnTo>
                  <a:lnTo>
                    <a:pt x="20764" y="20764"/>
                  </a:lnTo>
                  <a:lnTo>
                    <a:pt x="43291" y="5572"/>
                  </a:lnTo>
                  <a:lnTo>
                    <a:pt x="70866" y="0"/>
                  </a:lnTo>
                  <a:lnTo>
                    <a:pt x="2152650" y="0"/>
                  </a:lnTo>
                  <a:lnTo>
                    <a:pt x="2180224" y="5572"/>
                  </a:lnTo>
                  <a:lnTo>
                    <a:pt x="2202751" y="20764"/>
                  </a:lnTo>
                  <a:lnTo>
                    <a:pt x="2217943" y="43291"/>
                  </a:lnTo>
                  <a:lnTo>
                    <a:pt x="2223516" y="70866"/>
                  </a:lnTo>
                  <a:lnTo>
                    <a:pt x="2223516" y="672846"/>
                  </a:lnTo>
                  <a:lnTo>
                    <a:pt x="2217943" y="700420"/>
                  </a:lnTo>
                  <a:lnTo>
                    <a:pt x="2202751" y="722947"/>
                  </a:lnTo>
                  <a:lnTo>
                    <a:pt x="2180224" y="738139"/>
                  </a:lnTo>
                  <a:lnTo>
                    <a:pt x="2152650" y="743712"/>
                  </a:lnTo>
                  <a:lnTo>
                    <a:pt x="70866" y="743712"/>
                  </a:lnTo>
                  <a:lnTo>
                    <a:pt x="43291" y="738139"/>
                  </a:lnTo>
                  <a:lnTo>
                    <a:pt x="20764" y="722947"/>
                  </a:lnTo>
                  <a:lnTo>
                    <a:pt x="5572" y="700420"/>
                  </a:lnTo>
                  <a:lnTo>
                    <a:pt x="0" y="672846"/>
                  </a:lnTo>
                  <a:lnTo>
                    <a:pt x="0" y="70866"/>
                  </a:lnTo>
                  <a:close/>
                </a:path>
              </a:pathLst>
            </a:custGeom>
            <a:ln w="19812">
              <a:solidFill>
                <a:srgbClr val="F1F1F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1" name="object 30"/>
          <p:cNvSpPr txBox="1"/>
          <p:nvPr/>
        </p:nvSpPr>
        <p:spPr>
          <a:xfrm>
            <a:off x="2795777" y="1967611"/>
            <a:ext cx="1632585" cy="4248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sz="1400" spc="15" dirty="0">
                <a:solidFill>
                  <a:srgbClr val="343846"/>
                </a:solidFill>
                <a:latin typeface="Trebuchet MS"/>
                <a:cs typeface="Trebuchet MS"/>
              </a:rPr>
              <a:t>Аукционы</a:t>
            </a:r>
            <a:endParaRPr sz="14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  <a:spcBef>
                <a:spcPts val="15"/>
              </a:spcBef>
            </a:pPr>
            <a:r>
              <a:rPr sz="1200" spc="-5" dirty="0">
                <a:solidFill>
                  <a:srgbClr val="738995"/>
                </a:solidFill>
                <a:latin typeface="Trebuchet MS"/>
                <a:cs typeface="Trebuchet MS"/>
              </a:rPr>
              <a:t>с</a:t>
            </a:r>
            <a:r>
              <a:rPr sz="1200" spc="-114" dirty="0">
                <a:solidFill>
                  <a:srgbClr val="738995"/>
                </a:solidFill>
                <a:latin typeface="Trebuchet MS"/>
                <a:cs typeface="Trebuchet MS"/>
              </a:rPr>
              <a:t>т.</a:t>
            </a:r>
            <a:r>
              <a:rPr sz="1200" spc="-45" dirty="0">
                <a:solidFill>
                  <a:srgbClr val="738995"/>
                </a:solidFill>
                <a:latin typeface="Trebuchet MS"/>
                <a:cs typeface="Trebuchet MS"/>
              </a:rPr>
              <a:t> </a:t>
            </a:r>
            <a:r>
              <a:rPr sz="1200" spc="60" dirty="0">
                <a:solidFill>
                  <a:srgbClr val="738995"/>
                </a:solidFill>
                <a:latin typeface="Trebuchet MS"/>
                <a:cs typeface="Trebuchet MS"/>
              </a:rPr>
              <a:t>49</a:t>
            </a:r>
            <a:r>
              <a:rPr sz="1200" spc="-55" dirty="0">
                <a:solidFill>
                  <a:srgbClr val="738995"/>
                </a:solidFill>
                <a:latin typeface="Trebuchet MS"/>
                <a:cs typeface="Trebuchet MS"/>
              </a:rPr>
              <a:t> </a:t>
            </a:r>
            <a:r>
              <a:rPr sz="1200" spc="60" dirty="0">
                <a:solidFill>
                  <a:srgbClr val="738995"/>
                </a:solidFill>
                <a:latin typeface="Trebuchet MS"/>
                <a:cs typeface="Trebuchet MS"/>
              </a:rPr>
              <a:t>З</a:t>
            </a:r>
            <a:r>
              <a:rPr sz="1200" spc="5" dirty="0">
                <a:solidFill>
                  <a:srgbClr val="738995"/>
                </a:solidFill>
                <a:latin typeface="Trebuchet MS"/>
                <a:cs typeface="Trebuchet MS"/>
              </a:rPr>
              <a:t>а</a:t>
            </a:r>
            <a:r>
              <a:rPr sz="1200" dirty="0">
                <a:solidFill>
                  <a:srgbClr val="738995"/>
                </a:solidFill>
                <a:latin typeface="Trebuchet MS"/>
                <a:cs typeface="Trebuchet MS"/>
              </a:rPr>
              <a:t>к</a:t>
            </a:r>
            <a:r>
              <a:rPr sz="1200" spc="35" dirty="0">
                <a:solidFill>
                  <a:srgbClr val="738995"/>
                </a:solidFill>
                <a:latin typeface="Trebuchet MS"/>
                <a:cs typeface="Trebuchet MS"/>
              </a:rPr>
              <a:t>о</a:t>
            </a:r>
            <a:r>
              <a:rPr sz="1200" spc="-15" dirty="0">
                <a:solidFill>
                  <a:srgbClr val="738995"/>
                </a:solidFill>
                <a:latin typeface="Trebuchet MS"/>
                <a:cs typeface="Trebuchet MS"/>
              </a:rPr>
              <a:t>н</a:t>
            </a:r>
            <a:r>
              <a:rPr sz="1200" spc="15" dirty="0">
                <a:solidFill>
                  <a:srgbClr val="738995"/>
                </a:solidFill>
                <a:latin typeface="Trebuchet MS"/>
                <a:cs typeface="Trebuchet MS"/>
              </a:rPr>
              <a:t>а</a:t>
            </a:r>
            <a:r>
              <a:rPr sz="1200" spc="-40" dirty="0">
                <a:solidFill>
                  <a:srgbClr val="738995"/>
                </a:solidFill>
                <a:latin typeface="Trebuchet MS"/>
                <a:cs typeface="Trebuchet MS"/>
              </a:rPr>
              <a:t> </a:t>
            </a:r>
            <a:r>
              <a:rPr sz="1200" spc="240" dirty="0">
                <a:solidFill>
                  <a:srgbClr val="738995"/>
                </a:solidFill>
                <a:latin typeface="Trebuchet MS"/>
                <a:cs typeface="Trebuchet MS"/>
              </a:rPr>
              <a:t>№</a:t>
            </a:r>
            <a:r>
              <a:rPr sz="1200" spc="-50" dirty="0">
                <a:solidFill>
                  <a:srgbClr val="738995"/>
                </a:solidFill>
                <a:latin typeface="Trebuchet MS"/>
                <a:cs typeface="Trebuchet MS"/>
              </a:rPr>
              <a:t> </a:t>
            </a:r>
            <a:r>
              <a:rPr sz="1200" spc="40" dirty="0">
                <a:solidFill>
                  <a:srgbClr val="738995"/>
                </a:solidFill>
                <a:latin typeface="Trebuchet MS"/>
                <a:cs typeface="Trebuchet MS"/>
              </a:rPr>
              <a:t>4</a:t>
            </a:r>
            <a:r>
              <a:rPr sz="1200" spc="45" dirty="0">
                <a:solidFill>
                  <a:srgbClr val="738995"/>
                </a:solidFill>
                <a:latin typeface="Trebuchet MS"/>
                <a:cs typeface="Trebuchet MS"/>
              </a:rPr>
              <a:t>4</a:t>
            </a:r>
            <a:r>
              <a:rPr sz="1200" spc="-85" dirty="0">
                <a:solidFill>
                  <a:srgbClr val="738995"/>
                </a:solidFill>
                <a:latin typeface="Trebuchet MS"/>
                <a:cs typeface="Trebuchet MS"/>
              </a:rPr>
              <a:t>-</a:t>
            </a:r>
            <a:r>
              <a:rPr sz="1200" spc="75" dirty="0">
                <a:solidFill>
                  <a:srgbClr val="738995"/>
                </a:solidFill>
                <a:latin typeface="Trebuchet MS"/>
                <a:cs typeface="Trebuchet MS"/>
              </a:rPr>
              <a:t>ФЗ</a:t>
            </a:r>
            <a:endParaRPr sz="1200">
              <a:latin typeface="Trebuchet MS"/>
              <a:cs typeface="Trebuchet MS"/>
            </a:endParaRPr>
          </a:p>
        </p:txBody>
      </p:sp>
      <p:grpSp>
        <p:nvGrpSpPr>
          <p:cNvPr id="32" name="object 31"/>
          <p:cNvGrpSpPr/>
          <p:nvPr/>
        </p:nvGrpSpPr>
        <p:grpSpPr>
          <a:xfrm>
            <a:off x="4759452" y="1731264"/>
            <a:ext cx="4432300" cy="1033780"/>
            <a:chOff x="4759452" y="1731264"/>
            <a:chExt cx="4432300" cy="1033780"/>
          </a:xfrm>
        </p:grpSpPr>
        <p:pic>
          <p:nvPicPr>
            <p:cNvPr id="33" name="object 32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759452" y="1731264"/>
              <a:ext cx="4431792" cy="1013460"/>
            </a:xfrm>
            <a:prstGeom prst="rect">
              <a:avLst/>
            </a:prstGeom>
          </p:spPr>
        </p:pic>
        <p:pic>
          <p:nvPicPr>
            <p:cNvPr id="34" name="object 33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836920" y="1749552"/>
              <a:ext cx="2275331" cy="1014984"/>
            </a:xfrm>
            <a:prstGeom prst="rect">
              <a:avLst/>
            </a:prstGeom>
          </p:spPr>
        </p:pic>
        <p:sp>
          <p:nvSpPr>
            <p:cNvPr id="35" name="object 34"/>
            <p:cNvSpPr/>
            <p:nvPr/>
          </p:nvSpPr>
          <p:spPr>
            <a:xfrm>
              <a:off x="4898898" y="1832610"/>
              <a:ext cx="4152900" cy="734695"/>
            </a:xfrm>
            <a:custGeom>
              <a:avLst/>
              <a:gdLst/>
              <a:ahLst/>
              <a:cxnLst/>
              <a:rect l="l" t="t" r="r" b="b"/>
              <a:pathLst>
                <a:path w="4152900" h="734694">
                  <a:moveTo>
                    <a:pt x="4082923" y="0"/>
                  </a:moveTo>
                  <a:lnTo>
                    <a:pt x="69976" y="0"/>
                  </a:lnTo>
                  <a:lnTo>
                    <a:pt x="42755" y="5504"/>
                  </a:lnTo>
                  <a:lnTo>
                    <a:pt x="20510" y="20510"/>
                  </a:lnTo>
                  <a:lnTo>
                    <a:pt x="5504" y="42755"/>
                  </a:lnTo>
                  <a:lnTo>
                    <a:pt x="0" y="69976"/>
                  </a:lnTo>
                  <a:lnTo>
                    <a:pt x="0" y="664590"/>
                  </a:lnTo>
                  <a:lnTo>
                    <a:pt x="5504" y="691812"/>
                  </a:lnTo>
                  <a:lnTo>
                    <a:pt x="20510" y="714057"/>
                  </a:lnTo>
                  <a:lnTo>
                    <a:pt x="42755" y="729063"/>
                  </a:lnTo>
                  <a:lnTo>
                    <a:pt x="69976" y="734567"/>
                  </a:lnTo>
                  <a:lnTo>
                    <a:pt x="4082923" y="734567"/>
                  </a:lnTo>
                  <a:lnTo>
                    <a:pt x="4110144" y="729063"/>
                  </a:lnTo>
                  <a:lnTo>
                    <a:pt x="4132389" y="714057"/>
                  </a:lnTo>
                  <a:lnTo>
                    <a:pt x="4147395" y="691812"/>
                  </a:lnTo>
                  <a:lnTo>
                    <a:pt x="4152900" y="664590"/>
                  </a:lnTo>
                  <a:lnTo>
                    <a:pt x="4152900" y="69976"/>
                  </a:lnTo>
                  <a:lnTo>
                    <a:pt x="4147395" y="42755"/>
                  </a:lnTo>
                  <a:lnTo>
                    <a:pt x="4132389" y="20510"/>
                  </a:lnTo>
                  <a:lnTo>
                    <a:pt x="4110144" y="5504"/>
                  </a:lnTo>
                  <a:lnTo>
                    <a:pt x="408292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5"/>
            <p:cNvSpPr/>
            <p:nvPr/>
          </p:nvSpPr>
          <p:spPr>
            <a:xfrm>
              <a:off x="4898898" y="1832610"/>
              <a:ext cx="4152900" cy="734695"/>
            </a:xfrm>
            <a:custGeom>
              <a:avLst/>
              <a:gdLst/>
              <a:ahLst/>
              <a:cxnLst/>
              <a:rect l="l" t="t" r="r" b="b"/>
              <a:pathLst>
                <a:path w="4152900" h="734694">
                  <a:moveTo>
                    <a:pt x="0" y="69976"/>
                  </a:moveTo>
                  <a:lnTo>
                    <a:pt x="5504" y="42755"/>
                  </a:lnTo>
                  <a:lnTo>
                    <a:pt x="20510" y="20510"/>
                  </a:lnTo>
                  <a:lnTo>
                    <a:pt x="42755" y="5504"/>
                  </a:lnTo>
                  <a:lnTo>
                    <a:pt x="69976" y="0"/>
                  </a:lnTo>
                  <a:lnTo>
                    <a:pt x="4082923" y="0"/>
                  </a:lnTo>
                  <a:lnTo>
                    <a:pt x="4110144" y="5504"/>
                  </a:lnTo>
                  <a:lnTo>
                    <a:pt x="4132389" y="20510"/>
                  </a:lnTo>
                  <a:lnTo>
                    <a:pt x="4147395" y="42755"/>
                  </a:lnTo>
                  <a:lnTo>
                    <a:pt x="4152900" y="69976"/>
                  </a:lnTo>
                  <a:lnTo>
                    <a:pt x="4152900" y="664590"/>
                  </a:lnTo>
                  <a:lnTo>
                    <a:pt x="4147395" y="691812"/>
                  </a:lnTo>
                  <a:lnTo>
                    <a:pt x="4132389" y="714057"/>
                  </a:lnTo>
                  <a:lnTo>
                    <a:pt x="4110144" y="729063"/>
                  </a:lnTo>
                  <a:lnTo>
                    <a:pt x="4082923" y="734567"/>
                  </a:lnTo>
                  <a:lnTo>
                    <a:pt x="69976" y="734567"/>
                  </a:lnTo>
                  <a:lnTo>
                    <a:pt x="42755" y="729063"/>
                  </a:lnTo>
                  <a:lnTo>
                    <a:pt x="20510" y="714057"/>
                  </a:lnTo>
                  <a:lnTo>
                    <a:pt x="5504" y="691812"/>
                  </a:lnTo>
                  <a:lnTo>
                    <a:pt x="0" y="664590"/>
                  </a:lnTo>
                  <a:lnTo>
                    <a:pt x="0" y="69976"/>
                  </a:lnTo>
                  <a:close/>
                </a:path>
              </a:pathLst>
            </a:custGeom>
            <a:ln w="19812">
              <a:solidFill>
                <a:srgbClr val="F1F1F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7" name="object 36"/>
          <p:cNvSpPr txBox="1"/>
          <p:nvPr/>
        </p:nvSpPr>
        <p:spPr>
          <a:xfrm>
            <a:off x="6060440" y="1865757"/>
            <a:ext cx="1829435" cy="4527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sz="1400" spc="30" dirty="0">
                <a:solidFill>
                  <a:srgbClr val="343846"/>
                </a:solidFill>
                <a:latin typeface="Trebuchet MS"/>
                <a:cs typeface="Trebuchet MS"/>
              </a:rPr>
              <a:t>Запрос</a:t>
            </a:r>
            <a:r>
              <a:rPr sz="1400" spc="-10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400" spc="10" dirty="0">
                <a:solidFill>
                  <a:srgbClr val="343846"/>
                </a:solidFill>
                <a:latin typeface="Trebuchet MS"/>
                <a:cs typeface="Trebuchet MS"/>
              </a:rPr>
              <a:t>котировок</a:t>
            </a:r>
            <a:endParaRPr sz="14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400" spc="55" dirty="0">
                <a:solidFill>
                  <a:srgbClr val="343846"/>
                </a:solidFill>
                <a:latin typeface="Trebuchet MS"/>
                <a:cs typeface="Trebuchet MS"/>
              </a:rPr>
              <a:t>в</a:t>
            </a:r>
            <a:r>
              <a:rPr sz="1400" spc="-8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400" dirty="0">
                <a:solidFill>
                  <a:srgbClr val="343846"/>
                </a:solidFill>
                <a:latin typeface="Trebuchet MS"/>
                <a:cs typeface="Trebuchet MS"/>
              </a:rPr>
              <a:t>электронной</a:t>
            </a:r>
            <a:r>
              <a:rPr sz="1400" spc="-9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400" spc="10" dirty="0">
                <a:solidFill>
                  <a:srgbClr val="343846"/>
                </a:solidFill>
                <a:latin typeface="Trebuchet MS"/>
                <a:cs typeface="Trebuchet MS"/>
              </a:rPr>
              <a:t>форме</a:t>
            </a:r>
            <a:endParaRPr sz="1400">
              <a:latin typeface="Trebuchet MS"/>
              <a:cs typeface="Trebuchet MS"/>
            </a:endParaRPr>
          </a:p>
        </p:txBody>
      </p:sp>
      <p:grpSp>
        <p:nvGrpSpPr>
          <p:cNvPr id="38" name="object 37"/>
          <p:cNvGrpSpPr/>
          <p:nvPr/>
        </p:nvGrpSpPr>
        <p:grpSpPr>
          <a:xfrm>
            <a:off x="9076943" y="1738883"/>
            <a:ext cx="3054350" cy="1003300"/>
            <a:chOff x="9076943" y="1738883"/>
            <a:chExt cx="3054350" cy="1003300"/>
          </a:xfrm>
        </p:grpSpPr>
        <p:pic>
          <p:nvPicPr>
            <p:cNvPr id="39" name="object 38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9076943" y="1738883"/>
              <a:ext cx="3054096" cy="1002791"/>
            </a:xfrm>
            <a:prstGeom prst="rect">
              <a:avLst/>
            </a:prstGeom>
          </p:spPr>
        </p:pic>
        <p:pic>
          <p:nvPicPr>
            <p:cNvPr id="40" name="object 39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9325355" y="1844039"/>
              <a:ext cx="2595372" cy="845819"/>
            </a:xfrm>
            <a:prstGeom prst="rect">
              <a:avLst/>
            </a:prstGeom>
          </p:spPr>
        </p:pic>
        <p:sp>
          <p:nvSpPr>
            <p:cNvPr id="41" name="object 40"/>
            <p:cNvSpPr/>
            <p:nvPr/>
          </p:nvSpPr>
          <p:spPr>
            <a:xfrm>
              <a:off x="9216389" y="1840229"/>
              <a:ext cx="2775585" cy="723900"/>
            </a:xfrm>
            <a:custGeom>
              <a:avLst/>
              <a:gdLst/>
              <a:ahLst/>
              <a:cxnLst/>
              <a:rect l="l" t="t" r="r" b="b"/>
              <a:pathLst>
                <a:path w="2775584" h="723900">
                  <a:moveTo>
                    <a:pt x="2706242" y="0"/>
                  </a:moveTo>
                  <a:lnTo>
                    <a:pt x="68960" y="0"/>
                  </a:lnTo>
                  <a:lnTo>
                    <a:pt x="42112" y="5417"/>
                  </a:lnTo>
                  <a:lnTo>
                    <a:pt x="20193" y="20193"/>
                  </a:lnTo>
                  <a:lnTo>
                    <a:pt x="5417" y="42112"/>
                  </a:lnTo>
                  <a:lnTo>
                    <a:pt x="0" y="68961"/>
                  </a:lnTo>
                  <a:lnTo>
                    <a:pt x="0" y="654939"/>
                  </a:lnTo>
                  <a:lnTo>
                    <a:pt x="5417" y="681787"/>
                  </a:lnTo>
                  <a:lnTo>
                    <a:pt x="20192" y="703707"/>
                  </a:lnTo>
                  <a:lnTo>
                    <a:pt x="42112" y="718482"/>
                  </a:lnTo>
                  <a:lnTo>
                    <a:pt x="68960" y="723900"/>
                  </a:lnTo>
                  <a:lnTo>
                    <a:pt x="2706242" y="723900"/>
                  </a:lnTo>
                  <a:lnTo>
                    <a:pt x="2733091" y="718482"/>
                  </a:lnTo>
                  <a:lnTo>
                    <a:pt x="2755010" y="703707"/>
                  </a:lnTo>
                  <a:lnTo>
                    <a:pt x="2769786" y="681787"/>
                  </a:lnTo>
                  <a:lnTo>
                    <a:pt x="2775204" y="654939"/>
                  </a:lnTo>
                  <a:lnTo>
                    <a:pt x="2775204" y="68961"/>
                  </a:lnTo>
                  <a:lnTo>
                    <a:pt x="2769786" y="42112"/>
                  </a:lnTo>
                  <a:lnTo>
                    <a:pt x="2755010" y="20192"/>
                  </a:lnTo>
                  <a:lnTo>
                    <a:pt x="2733091" y="5417"/>
                  </a:lnTo>
                  <a:lnTo>
                    <a:pt x="270624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1"/>
            <p:cNvSpPr/>
            <p:nvPr/>
          </p:nvSpPr>
          <p:spPr>
            <a:xfrm>
              <a:off x="9216389" y="1840229"/>
              <a:ext cx="2775585" cy="723900"/>
            </a:xfrm>
            <a:custGeom>
              <a:avLst/>
              <a:gdLst/>
              <a:ahLst/>
              <a:cxnLst/>
              <a:rect l="l" t="t" r="r" b="b"/>
              <a:pathLst>
                <a:path w="2775584" h="723900">
                  <a:moveTo>
                    <a:pt x="0" y="68961"/>
                  </a:moveTo>
                  <a:lnTo>
                    <a:pt x="5417" y="42112"/>
                  </a:lnTo>
                  <a:lnTo>
                    <a:pt x="20193" y="20193"/>
                  </a:lnTo>
                  <a:lnTo>
                    <a:pt x="42112" y="5417"/>
                  </a:lnTo>
                  <a:lnTo>
                    <a:pt x="68960" y="0"/>
                  </a:lnTo>
                  <a:lnTo>
                    <a:pt x="2706242" y="0"/>
                  </a:lnTo>
                  <a:lnTo>
                    <a:pt x="2733091" y="5417"/>
                  </a:lnTo>
                  <a:lnTo>
                    <a:pt x="2755010" y="20192"/>
                  </a:lnTo>
                  <a:lnTo>
                    <a:pt x="2769786" y="42112"/>
                  </a:lnTo>
                  <a:lnTo>
                    <a:pt x="2775204" y="68961"/>
                  </a:lnTo>
                  <a:lnTo>
                    <a:pt x="2775204" y="654939"/>
                  </a:lnTo>
                  <a:lnTo>
                    <a:pt x="2769786" y="681787"/>
                  </a:lnTo>
                  <a:lnTo>
                    <a:pt x="2755010" y="703707"/>
                  </a:lnTo>
                  <a:lnTo>
                    <a:pt x="2733091" y="718482"/>
                  </a:lnTo>
                  <a:lnTo>
                    <a:pt x="2706242" y="723900"/>
                  </a:lnTo>
                  <a:lnTo>
                    <a:pt x="68960" y="723900"/>
                  </a:lnTo>
                  <a:lnTo>
                    <a:pt x="42112" y="718482"/>
                  </a:lnTo>
                  <a:lnTo>
                    <a:pt x="20192" y="703707"/>
                  </a:lnTo>
                  <a:lnTo>
                    <a:pt x="5417" y="681787"/>
                  </a:lnTo>
                  <a:lnTo>
                    <a:pt x="0" y="654939"/>
                  </a:lnTo>
                  <a:lnTo>
                    <a:pt x="0" y="68961"/>
                  </a:lnTo>
                  <a:close/>
                </a:path>
              </a:pathLst>
            </a:custGeom>
            <a:ln w="19812">
              <a:solidFill>
                <a:srgbClr val="F1F1F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3" name="object 42"/>
          <p:cNvSpPr txBox="1"/>
          <p:nvPr/>
        </p:nvSpPr>
        <p:spPr>
          <a:xfrm>
            <a:off x="9550400" y="1959610"/>
            <a:ext cx="2106295" cy="4527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562610" marR="5080" indent="-550545">
              <a:lnSpc>
                <a:spcPct val="100000"/>
              </a:lnSpc>
              <a:spcBef>
                <a:spcPts val="105"/>
              </a:spcBef>
            </a:pPr>
            <a:r>
              <a:rPr sz="1400" spc="10" dirty="0">
                <a:solidFill>
                  <a:srgbClr val="343846"/>
                </a:solidFill>
                <a:latin typeface="Trebuchet MS"/>
                <a:cs typeface="Trebuchet MS"/>
              </a:rPr>
              <a:t>Закупки</a:t>
            </a:r>
            <a:r>
              <a:rPr sz="1400" spc="-8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400" spc="-10" dirty="0">
                <a:solidFill>
                  <a:srgbClr val="343846"/>
                </a:solidFill>
                <a:latin typeface="Trebuchet MS"/>
                <a:cs typeface="Trebuchet MS"/>
              </a:rPr>
              <a:t>у</a:t>
            </a:r>
            <a:r>
              <a:rPr sz="1400" spc="-8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400" dirty="0">
                <a:solidFill>
                  <a:srgbClr val="343846"/>
                </a:solidFill>
                <a:latin typeface="Trebuchet MS"/>
                <a:cs typeface="Trebuchet MS"/>
              </a:rPr>
              <a:t>единственного </a:t>
            </a:r>
            <a:r>
              <a:rPr sz="1400" spc="-40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400" spc="10" dirty="0">
                <a:solidFill>
                  <a:srgbClr val="343846"/>
                </a:solidFill>
                <a:latin typeface="Trebuchet MS"/>
                <a:cs typeface="Trebuchet MS"/>
              </a:rPr>
              <a:t>поставщика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44" name="object 43"/>
          <p:cNvSpPr/>
          <p:nvPr/>
        </p:nvSpPr>
        <p:spPr>
          <a:xfrm>
            <a:off x="1650492" y="911351"/>
            <a:ext cx="9028430" cy="930275"/>
          </a:xfrm>
          <a:custGeom>
            <a:avLst/>
            <a:gdLst/>
            <a:ahLst/>
            <a:cxnLst/>
            <a:rect l="l" t="t" r="r" b="b"/>
            <a:pathLst>
              <a:path w="9028430" h="930275">
                <a:moveTo>
                  <a:pt x="179832" y="780288"/>
                </a:moveTo>
                <a:lnTo>
                  <a:pt x="0" y="780288"/>
                </a:lnTo>
                <a:lnTo>
                  <a:pt x="89916" y="896112"/>
                </a:lnTo>
                <a:lnTo>
                  <a:pt x="179832" y="780288"/>
                </a:lnTo>
                <a:close/>
              </a:path>
              <a:path w="9028430" h="930275">
                <a:moveTo>
                  <a:pt x="2980944" y="780288"/>
                </a:moveTo>
                <a:lnTo>
                  <a:pt x="2801112" y="780288"/>
                </a:lnTo>
                <a:lnTo>
                  <a:pt x="2891028" y="896112"/>
                </a:lnTo>
                <a:lnTo>
                  <a:pt x="2980944" y="780288"/>
                </a:lnTo>
                <a:close/>
              </a:path>
              <a:path w="9028430" h="930275">
                <a:moveTo>
                  <a:pt x="4533900" y="234696"/>
                </a:moveTo>
                <a:lnTo>
                  <a:pt x="4357116" y="234696"/>
                </a:lnTo>
                <a:lnTo>
                  <a:pt x="4445508" y="350520"/>
                </a:lnTo>
                <a:lnTo>
                  <a:pt x="4533900" y="234696"/>
                </a:lnTo>
                <a:close/>
              </a:path>
              <a:path w="9028430" h="930275">
                <a:moveTo>
                  <a:pt x="5779008" y="786384"/>
                </a:moveTo>
                <a:lnTo>
                  <a:pt x="5600700" y="786384"/>
                </a:lnTo>
                <a:lnTo>
                  <a:pt x="5689854" y="902208"/>
                </a:lnTo>
                <a:lnTo>
                  <a:pt x="5779008" y="786384"/>
                </a:lnTo>
                <a:close/>
              </a:path>
              <a:path w="9028430" h="930275">
                <a:moveTo>
                  <a:pt x="9027922" y="779145"/>
                </a:moveTo>
                <a:lnTo>
                  <a:pt x="8977630" y="779145"/>
                </a:lnTo>
                <a:lnTo>
                  <a:pt x="8977630" y="50292"/>
                </a:lnTo>
                <a:lnTo>
                  <a:pt x="8977630" y="25146"/>
                </a:lnTo>
                <a:lnTo>
                  <a:pt x="8977630" y="0"/>
                </a:lnTo>
                <a:lnTo>
                  <a:pt x="6558534" y="0"/>
                </a:lnTo>
                <a:lnTo>
                  <a:pt x="6558534" y="50292"/>
                </a:lnTo>
                <a:lnTo>
                  <a:pt x="8927338" y="50292"/>
                </a:lnTo>
                <a:lnTo>
                  <a:pt x="8927338" y="779145"/>
                </a:lnTo>
                <a:lnTo>
                  <a:pt x="8877046" y="779145"/>
                </a:lnTo>
                <a:lnTo>
                  <a:pt x="8952484" y="930021"/>
                </a:lnTo>
                <a:lnTo>
                  <a:pt x="9015349" y="804291"/>
                </a:lnTo>
                <a:lnTo>
                  <a:pt x="9027922" y="779145"/>
                </a:lnTo>
                <a:close/>
              </a:path>
            </a:pathLst>
          </a:custGeom>
          <a:solidFill>
            <a:srgbClr val="88AA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4"/>
          <p:cNvSpPr txBox="1"/>
          <p:nvPr/>
        </p:nvSpPr>
        <p:spPr>
          <a:xfrm>
            <a:off x="265582" y="2631439"/>
            <a:ext cx="2046605" cy="9779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55575" marR="5080" indent="-143510" algn="just">
              <a:lnSpc>
                <a:spcPct val="100000"/>
              </a:lnSpc>
              <a:spcBef>
                <a:spcPts val="95"/>
              </a:spcBef>
              <a:buClr>
                <a:srgbClr val="F14842"/>
              </a:buClr>
              <a:buAutoNum type="arabicParenR"/>
              <a:tabLst>
                <a:tab pos="156210" algn="l"/>
              </a:tabLst>
            </a:pPr>
            <a:r>
              <a:rPr sz="1000" spc="25" dirty="0">
                <a:solidFill>
                  <a:srgbClr val="343846"/>
                </a:solidFill>
                <a:latin typeface="Trebuchet MS"/>
                <a:cs typeface="Trebuchet MS"/>
              </a:rPr>
              <a:t>Любые</a:t>
            </a:r>
            <a:r>
              <a:rPr sz="1000" spc="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5" dirty="0">
                <a:solidFill>
                  <a:srgbClr val="343846"/>
                </a:solidFill>
                <a:latin typeface="Trebuchet MS"/>
                <a:cs typeface="Trebuchet MS"/>
              </a:rPr>
              <a:t>ТРУ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30" dirty="0">
                <a:solidFill>
                  <a:srgbClr val="343846"/>
                </a:solidFill>
                <a:latin typeface="Trebuchet MS"/>
                <a:cs typeface="Trebuchet MS"/>
              </a:rPr>
              <a:t>за</a:t>
            </a:r>
            <a:r>
              <a:rPr sz="1000" spc="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исключением 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343846"/>
                </a:solidFill>
                <a:latin typeface="Trebuchet MS"/>
                <a:cs typeface="Trebuchet MS"/>
              </a:rPr>
              <a:t>случаев,</a:t>
            </a:r>
            <a:r>
              <a:rPr sz="1000" spc="27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когда</a:t>
            </a:r>
            <a:r>
              <a:rPr sz="1000" spc="30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заказчик </a:t>
            </a:r>
            <a:r>
              <a:rPr sz="1000" spc="-29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20" dirty="0">
                <a:solidFill>
                  <a:srgbClr val="FF0000"/>
                </a:solidFill>
                <a:latin typeface="Trebuchet MS"/>
                <a:cs typeface="Trebuchet MS"/>
              </a:rPr>
              <a:t>обязан</a:t>
            </a:r>
            <a:r>
              <a:rPr sz="1000" spc="25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осуществлять</a:t>
            </a:r>
            <a:r>
              <a:rPr sz="1000" spc="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закупки </a:t>
            </a:r>
            <a:r>
              <a:rPr sz="1000" spc="-29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20" dirty="0">
                <a:solidFill>
                  <a:srgbClr val="343846"/>
                </a:solidFill>
                <a:latin typeface="Trebuchet MS"/>
                <a:cs typeface="Trebuchet MS"/>
              </a:rPr>
              <a:t>путем</a:t>
            </a:r>
            <a:r>
              <a:rPr sz="1000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5" dirty="0">
                <a:solidFill>
                  <a:srgbClr val="343846"/>
                </a:solidFill>
                <a:latin typeface="Trebuchet MS"/>
                <a:cs typeface="Trebuchet MS"/>
              </a:rPr>
              <a:t>проведения</a:t>
            </a:r>
            <a:r>
              <a:rPr sz="1000" spc="-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аукциона</a:t>
            </a:r>
            <a:endParaRPr sz="1000">
              <a:latin typeface="Trebuchet MS"/>
              <a:cs typeface="Trebuchet MS"/>
            </a:endParaRPr>
          </a:p>
          <a:p>
            <a:pPr marL="155575" marR="5080" indent="-143510" algn="just">
              <a:lnSpc>
                <a:spcPct val="100000"/>
              </a:lnSpc>
              <a:spcBef>
                <a:spcPts val="300"/>
              </a:spcBef>
              <a:buClr>
                <a:srgbClr val="F14842"/>
              </a:buClr>
              <a:buAutoNum type="arabicParenR"/>
              <a:tabLst>
                <a:tab pos="156210" algn="l"/>
              </a:tabLst>
            </a:pPr>
            <a:r>
              <a:rPr sz="1000" spc="-10" dirty="0">
                <a:solidFill>
                  <a:srgbClr val="343846"/>
                </a:solidFill>
                <a:latin typeface="Trebuchet MS"/>
                <a:cs typeface="Trebuchet MS"/>
              </a:rPr>
              <a:t>Заказчики,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5" dirty="0">
                <a:solidFill>
                  <a:srgbClr val="343846"/>
                </a:solidFill>
                <a:latin typeface="Trebuchet MS"/>
                <a:cs typeface="Trebuchet MS"/>
              </a:rPr>
              <a:t>работающие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25" dirty="0">
                <a:solidFill>
                  <a:srgbClr val="343846"/>
                </a:solidFill>
                <a:latin typeface="Trebuchet MS"/>
                <a:cs typeface="Trebuchet MS"/>
              </a:rPr>
              <a:t>по </a:t>
            </a:r>
            <a:r>
              <a:rPr sz="1000" spc="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5" dirty="0">
                <a:solidFill>
                  <a:srgbClr val="343846"/>
                </a:solidFill>
                <a:latin typeface="Trebuchet MS"/>
                <a:cs typeface="Trebuchet MS"/>
              </a:rPr>
              <a:t>Закону</a:t>
            </a:r>
            <a:r>
              <a:rPr sz="1000" spc="2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190" dirty="0">
                <a:solidFill>
                  <a:srgbClr val="343846"/>
                </a:solidFill>
                <a:latin typeface="Trebuchet MS"/>
                <a:cs typeface="Trebuchet MS"/>
              </a:rPr>
              <a:t>№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 223-ФЗ,</a:t>
            </a:r>
            <a:r>
              <a:rPr sz="1000" spc="5" dirty="0">
                <a:solidFill>
                  <a:srgbClr val="343846"/>
                </a:solidFill>
                <a:latin typeface="Trebuchet MS"/>
                <a:cs typeface="Trebuchet MS"/>
              </a:rPr>
              <a:t> указанные</a:t>
            </a:r>
            <a:r>
              <a:rPr sz="1000" spc="1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35" dirty="0">
                <a:solidFill>
                  <a:srgbClr val="343846"/>
                </a:solidFill>
                <a:latin typeface="Trebuchet MS"/>
                <a:cs typeface="Trebuchet MS"/>
              </a:rPr>
              <a:t>в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46" name="object 45"/>
          <p:cNvSpPr txBox="1"/>
          <p:nvPr/>
        </p:nvSpPr>
        <p:spPr>
          <a:xfrm>
            <a:off x="408838" y="3583940"/>
            <a:ext cx="1903730" cy="1244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95"/>
              </a:spcBef>
            </a:pPr>
            <a:r>
              <a:rPr sz="1000" spc="-65" dirty="0">
                <a:solidFill>
                  <a:srgbClr val="343846"/>
                </a:solidFill>
                <a:latin typeface="Trebuchet MS"/>
                <a:cs typeface="Trebuchet MS"/>
              </a:rPr>
              <a:t>ч.</a:t>
            </a:r>
            <a:r>
              <a:rPr sz="1000" spc="2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30" dirty="0">
                <a:solidFill>
                  <a:srgbClr val="343846"/>
                </a:solidFill>
                <a:latin typeface="Trebuchet MS"/>
                <a:cs typeface="Trebuchet MS"/>
              </a:rPr>
              <a:t>4</a:t>
            </a:r>
            <a:r>
              <a:rPr sz="1000" spc="4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70" dirty="0">
                <a:solidFill>
                  <a:srgbClr val="343846"/>
                </a:solidFill>
                <a:latin typeface="Trebuchet MS"/>
                <a:cs typeface="Trebuchet MS"/>
              </a:rPr>
              <a:t>ст.</a:t>
            </a:r>
            <a:r>
              <a:rPr sz="1000" spc="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60" dirty="0">
                <a:solidFill>
                  <a:srgbClr val="343846"/>
                </a:solidFill>
                <a:latin typeface="Trebuchet MS"/>
                <a:cs typeface="Trebuchet MS"/>
              </a:rPr>
              <a:t>5</a:t>
            </a:r>
            <a:r>
              <a:rPr sz="1000" spc="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Федерального</a:t>
            </a:r>
            <a:r>
              <a:rPr sz="1000" spc="4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15" dirty="0">
                <a:solidFill>
                  <a:srgbClr val="343846"/>
                </a:solidFill>
                <a:latin typeface="Trebuchet MS"/>
                <a:cs typeface="Trebuchet MS"/>
              </a:rPr>
              <a:t>закона</a:t>
            </a:r>
            <a:endParaRPr sz="1000">
              <a:latin typeface="Trebuchet MS"/>
              <a:cs typeface="Trebuchet MS"/>
            </a:endParaRPr>
          </a:p>
          <a:p>
            <a:pPr marL="12700" algn="just">
              <a:lnSpc>
                <a:spcPct val="100000"/>
              </a:lnSpc>
            </a:pPr>
            <a:r>
              <a:rPr sz="1000" spc="-15" dirty="0">
                <a:solidFill>
                  <a:srgbClr val="343846"/>
                </a:solidFill>
                <a:latin typeface="Trebuchet MS"/>
                <a:cs typeface="Trebuchet MS"/>
              </a:rPr>
              <a:t>от</a:t>
            </a:r>
            <a:r>
              <a:rPr sz="1000" spc="34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30.12.2008</a:t>
            </a:r>
            <a:r>
              <a:rPr sz="1000" spc="34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195" dirty="0">
                <a:solidFill>
                  <a:srgbClr val="343846"/>
                </a:solidFill>
                <a:latin typeface="Trebuchet MS"/>
                <a:cs typeface="Trebuchet MS"/>
              </a:rPr>
              <a:t>№</a:t>
            </a:r>
            <a:r>
              <a:rPr sz="1000" spc="34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25" dirty="0">
                <a:solidFill>
                  <a:srgbClr val="343846"/>
                </a:solidFill>
                <a:latin typeface="Trebuchet MS"/>
                <a:cs typeface="Trebuchet MS"/>
              </a:rPr>
              <a:t>307-ФЗ</a:t>
            </a:r>
            <a:r>
              <a:rPr sz="1000" spc="34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«Об</a:t>
            </a:r>
            <a:endParaRPr sz="1000">
              <a:latin typeface="Trebuchet MS"/>
              <a:cs typeface="Trebuchet MS"/>
            </a:endParaRPr>
          </a:p>
          <a:p>
            <a:pPr marL="12700" marR="5080" algn="just">
              <a:lnSpc>
                <a:spcPct val="100000"/>
              </a:lnSpc>
              <a:tabLst>
                <a:tab pos="1132840" algn="l"/>
                <a:tab pos="1553210" algn="l"/>
              </a:tabLst>
            </a:pP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аудиторской</a:t>
            </a:r>
            <a:r>
              <a:rPr sz="1000" spc="29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25" dirty="0">
                <a:solidFill>
                  <a:srgbClr val="343846"/>
                </a:solidFill>
                <a:latin typeface="Trebuchet MS"/>
                <a:cs typeface="Trebuchet MS"/>
              </a:rPr>
              <a:t>деятельности», </a:t>
            </a:r>
            <a:r>
              <a:rPr sz="1000" spc="-29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для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обязательного</a:t>
            </a:r>
            <a:r>
              <a:rPr sz="1000" spc="1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343846"/>
                </a:solidFill>
                <a:latin typeface="Trebuchet MS"/>
                <a:cs typeface="Trebuchet MS"/>
              </a:rPr>
              <a:t>аудита </a:t>
            </a:r>
            <a:r>
              <a:rPr sz="1000" spc="-29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20" dirty="0">
                <a:solidFill>
                  <a:srgbClr val="343846"/>
                </a:solidFill>
                <a:latin typeface="Trebuchet MS"/>
                <a:cs typeface="Trebuchet MS"/>
              </a:rPr>
              <a:t>о</a:t>
            </a:r>
            <a:r>
              <a:rPr sz="1000" spc="-60" dirty="0">
                <a:solidFill>
                  <a:srgbClr val="343846"/>
                </a:solidFill>
                <a:latin typeface="Trebuchet MS"/>
                <a:cs typeface="Trebuchet MS"/>
              </a:rPr>
              <a:t>т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б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и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р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а</a:t>
            </a:r>
            <a:r>
              <a:rPr sz="1000" spc="45" dirty="0">
                <a:solidFill>
                  <a:srgbClr val="343846"/>
                </a:solidFill>
                <a:latin typeface="Trebuchet MS"/>
                <a:cs typeface="Trebuchet MS"/>
              </a:rPr>
              <a:t>ю</a:t>
            </a:r>
            <a:r>
              <a:rPr sz="1000" spc="-55" dirty="0">
                <a:solidFill>
                  <a:srgbClr val="343846"/>
                </a:solidFill>
                <a:latin typeface="Trebuchet MS"/>
                <a:cs typeface="Trebuchet MS"/>
              </a:rPr>
              <a:t>т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	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а</a:t>
            </a:r>
            <a:r>
              <a:rPr sz="1000" spc="-10" dirty="0">
                <a:solidFill>
                  <a:srgbClr val="343846"/>
                </a:solidFill>
                <a:latin typeface="Trebuchet MS"/>
                <a:cs typeface="Trebuchet MS"/>
              </a:rPr>
              <a:t>у</a:t>
            </a:r>
            <a:r>
              <a:rPr sz="1000" spc="-20" dirty="0">
                <a:solidFill>
                  <a:srgbClr val="343846"/>
                </a:solidFill>
                <a:latin typeface="Trebuchet MS"/>
                <a:cs typeface="Trebuchet MS"/>
              </a:rPr>
              <a:t>д</a:t>
            </a:r>
            <a:r>
              <a:rPr sz="1000" spc="-45" dirty="0">
                <a:solidFill>
                  <a:srgbClr val="343846"/>
                </a:solidFill>
                <a:latin typeface="Trebuchet MS"/>
                <a:cs typeface="Trebuchet MS"/>
              </a:rPr>
              <a:t>и</a:t>
            </a:r>
            <a:r>
              <a:rPr sz="1000" spc="-30" dirty="0">
                <a:solidFill>
                  <a:srgbClr val="343846"/>
                </a:solidFill>
                <a:latin typeface="Trebuchet MS"/>
                <a:cs typeface="Trebuchet MS"/>
              </a:rPr>
              <a:t>т</a:t>
            </a:r>
            <a:r>
              <a:rPr sz="1000" spc="35" dirty="0">
                <a:solidFill>
                  <a:srgbClr val="343846"/>
                </a:solidFill>
                <a:latin typeface="Trebuchet MS"/>
                <a:cs typeface="Trebuchet MS"/>
              </a:rPr>
              <a:t>о</a:t>
            </a:r>
            <a:r>
              <a:rPr sz="1000" spc="15" dirty="0">
                <a:solidFill>
                  <a:srgbClr val="343846"/>
                </a:solidFill>
                <a:latin typeface="Trebuchet MS"/>
                <a:cs typeface="Trebuchet MS"/>
              </a:rPr>
              <a:t>р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ск</a:t>
            </a:r>
            <a:r>
              <a:rPr sz="1000" spc="-10" dirty="0">
                <a:solidFill>
                  <a:srgbClr val="343846"/>
                </a:solidFill>
                <a:latin typeface="Trebuchet MS"/>
                <a:cs typeface="Trebuchet MS"/>
              </a:rPr>
              <a:t>у</a:t>
            </a:r>
            <a:r>
              <a:rPr sz="1000" spc="25" dirty="0">
                <a:solidFill>
                  <a:srgbClr val="343846"/>
                </a:solidFill>
                <a:latin typeface="Trebuchet MS"/>
                <a:cs typeface="Trebuchet MS"/>
              </a:rPr>
              <a:t>ю  </a:t>
            </a:r>
            <a:r>
              <a:rPr sz="1000" spc="35" dirty="0">
                <a:solidFill>
                  <a:srgbClr val="343846"/>
                </a:solidFill>
                <a:latin typeface="Trebuchet MS"/>
                <a:cs typeface="Trebuchet MS"/>
              </a:rPr>
              <a:t>о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рган</a:t>
            </a:r>
            <a:r>
              <a:rPr sz="1000" spc="20" dirty="0">
                <a:solidFill>
                  <a:srgbClr val="343846"/>
                </a:solidFill>
                <a:latin typeface="Trebuchet MS"/>
                <a:cs typeface="Trebuchet MS"/>
              </a:rPr>
              <a:t>из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а</a:t>
            </a:r>
            <a:r>
              <a:rPr sz="1000" spc="5" dirty="0">
                <a:solidFill>
                  <a:srgbClr val="343846"/>
                </a:solidFill>
                <a:latin typeface="Trebuchet MS"/>
                <a:cs typeface="Trebuchet MS"/>
              </a:rPr>
              <a:t>цию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		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п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у</a:t>
            </a:r>
            <a:r>
              <a:rPr sz="1000" spc="-60" dirty="0">
                <a:solidFill>
                  <a:srgbClr val="343846"/>
                </a:solidFill>
                <a:latin typeface="Trebuchet MS"/>
                <a:cs typeface="Trebuchet MS"/>
              </a:rPr>
              <a:t>т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е</a:t>
            </a:r>
            <a:r>
              <a:rPr sz="1000" spc="-30" dirty="0">
                <a:solidFill>
                  <a:srgbClr val="343846"/>
                </a:solidFill>
                <a:latin typeface="Trebuchet MS"/>
                <a:cs typeface="Trebuchet MS"/>
              </a:rPr>
              <a:t>м  </a:t>
            </a:r>
            <a:r>
              <a:rPr sz="1000" spc="5" dirty="0">
                <a:solidFill>
                  <a:srgbClr val="343846"/>
                </a:solidFill>
                <a:latin typeface="Trebuchet MS"/>
                <a:cs typeface="Trebuchet MS"/>
              </a:rPr>
              <a:t>проведения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30" dirty="0">
                <a:solidFill>
                  <a:srgbClr val="343846"/>
                </a:solidFill>
                <a:latin typeface="Trebuchet MS"/>
                <a:cs typeface="Trebuchet MS"/>
              </a:rPr>
              <a:t>ЭК</a:t>
            </a:r>
            <a:r>
              <a:rPr sz="1000" spc="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20" dirty="0">
                <a:solidFill>
                  <a:srgbClr val="343846"/>
                </a:solidFill>
                <a:latin typeface="Trebuchet MS"/>
                <a:cs typeface="Trebuchet MS"/>
              </a:rPr>
              <a:t>по</a:t>
            </a:r>
            <a:r>
              <a:rPr sz="1000" spc="2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правилам </a:t>
            </a:r>
            <a:r>
              <a:rPr sz="1000" spc="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Закона</a:t>
            </a:r>
            <a:r>
              <a:rPr sz="1000" spc="-2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190" dirty="0">
                <a:solidFill>
                  <a:srgbClr val="343846"/>
                </a:solidFill>
                <a:latin typeface="Trebuchet MS"/>
                <a:cs typeface="Trebuchet MS"/>
              </a:rPr>
              <a:t>№</a:t>
            </a:r>
            <a:r>
              <a:rPr sz="1000" spc="-4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20" dirty="0">
                <a:solidFill>
                  <a:srgbClr val="343846"/>
                </a:solidFill>
                <a:latin typeface="Trebuchet MS"/>
                <a:cs typeface="Trebuchet MS"/>
              </a:rPr>
              <a:t>44-ФЗ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47" name="object 46"/>
          <p:cNvSpPr txBox="1"/>
          <p:nvPr/>
        </p:nvSpPr>
        <p:spPr>
          <a:xfrm>
            <a:off x="2583560" y="2634487"/>
            <a:ext cx="2044700" cy="1701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56210" marR="5080" indent="-144145" algn="just">
              <a:lnSpc>
                <a:spcPct val="100000"/>
              </a:lnSpc>
              <a:spcBef>
                <a:spcPts val="95"/>
              </a:spcBef>
              <a:tabLst>
                <a:tab pos="1123950" algn="l"/>
              </a:tabLst>
            </a:pPr>
            <a:r>
              <a:rPr sz="1000" spc="-160" dirty="0">
                <a:solidFill>
                  <a:srgbClr val="F14842"/>
                </a:solidFill>
                <a:latin typeface="Trebuchet MS"/>
                <a:cs typeface="Trebuchet MS"/>
              </a:rPr>
              <a:t>1)</a:t>
            </a:r>
            <a:r>
              <a:rPr sz="1000" spc="-15" dirty="0">
                <a:solidFill>
                  <a:srgbClr val="F14842"/>
                </a:solidFill>
                <a:latin typeface="Trebuchet MS"/>
                <a:cs typeface="Trebuchet MS"/>
              </a:rPr>
              <a:t> </a:t>
            </a:r>
            <a:r>
              <a:rPr sz="1000" dirty="0">
                <a:solidFill>
                  <a:srgbClr val="FF0000"/>
                </a:solidFill>
                <a:latin typeface="Trebuchet MS"/>
                <a:cs typeface="Trebuchet MS"/>
              </a:rPr>
              <a:t>Обязанность: </a:t>
            </a:r>
            <a:r>
              <a:rPr sz="1000" spc="-35" dirty="0">
                <a:solidFill>
                  <a:srgbClr val="343846"/>
                </a:solidFill>
                <a:latin typeface="Trebuchet MS"/>
                <a:cs typeface="Trebuchet MS"/>
              </a:rPr>
              <a:t>ТРУ, </a:t>
            </a:r>
            <a:r>
              <a:rPr sz="1000" spc="5" dirty="0">
                <a:solidFill>
                  <a:srgbClr val="343846"/>
                </a:solidFill>
                <a:latin typeface="Trebuchet MS"/>
                <a:cs typeface="Trebuchet MS"/>
              </a:rPr>
              <a:t>включенные </a:t>
            </a:r>
            <a:r>
              <a:rPr sz="1000" spc="-29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35" dirty="0">
                <a:solidFill>
                  <a:srgbClr val="343846"/>
                </a:solidFill>
                <a:latin typeface="Trebuchet MS"/>
                <a:cs typeface="Trebuchet MS"/>
              </a:rPr>
              <a:t>в</a:t>
            </a:r>
            <a:r>
              <a:rPr sz="1000" spc="4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343846"/>
                </a:solidFill>
                <a:latin typeface="Trebuchet MS"/>
                <a:cs typeface="Trebuchet MS"/>
              </a:rPr>
              <a:t>перечень,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 установленный 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 Правительством </a:t>
            </a:r>
            <a:r>
              <a:rPr sz="1000" spc="45" dirty="0">
                <a:solidFill>
                  <a:srgbClr val="343846"/>
                </a:solidFill>
                <a:latin typeface="Trebuchet MS"/>
                <a:cs typeface="Trebuchet MS"/>
              </a:rPr>
              <a:t>РФ </a:t>
            </a:r>
            <a:r>
              <a:rPr sz="1000" spc="-10" dirty="0">
                <a:solidFill>
                  <a:srgbClr val="343846"/>
                </a:solidFill>
                <a:latin typeface="Trebuchet MS"/>
                <a:cs typeface="Trebuchet MS"/>
              </a:rPr>
              <a:t>(РП </a:t>
            </a:r>
            <a:r>
              <a:rPr sz="1000" spc="45" dirty="0">
                <a:solidFill>
                  <a:srgbClr val="343846"/>
                </a:solidFill>
                <a:latin typeface="Trebuchet MS"/>
                <a:cs typeface="Trebuchet MS"/>
              </a:rPr>
              <a:t>РФ </a:t>
            </a:r>
            <a:r>
              <a:rPr sz="1000" spc="-25" dirty="0">
                <a:solidFill>
                  <a:srgbClr val="343846"/>
                </a:solidFill>
                <a:latin typeface="Trebuchet MS"/>
                <a:cs typeface="Trebuchet MS"/>
              </a:rPr>
              <a:t>от </a:t>
            </a:r>
            <a:r>
              <a:rPr sz="1000" spc="-2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30" dirty="0">
                <a:solidFill>
                  <a:srgbClr val="343846"/>
                </a:solidFill>
                <a:latin typeface="Trebuchet MS"/>
                <a:cs typeface="Trebuchet MS"/>
              </a:rPr>
              <a:t>21.03.2016</a:t>
            </a:r>
            <a:r>
              <a:rPr sz="1000" spc="-2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190" dirty="0">
                <a:solidFill>
                  <a:srgbClr val="343846"/>
                </a:solidFill>
                <a:latin typeface="Trebuchet MS"/>
                <a:cs typeface="Trebuchet MS"/>
              </a:rPr>
              <a:t>№ </a:t>
            </a:r>
            <a:r>
              <a:rPr sz="1000" spc="-75" dirty="0">
                <a:solidFill>
                  <a:srgbClr val="343846"/>
                </a:solidFill>
                <a:latin typeface="Trebuchet MS"/>
                <a:cs typeface="Trebuchet MS"/>
              </a:rPr>
              <a:t>471-р),</a:t>
            </a:r>
            <a:r>
              <a:rPr sz="1000" spc="-7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5" dirty="0">
                <a:solidFill>
                  <a:srgbClr val="343846"/>
                </a:solidFill>
                <a:latin typeface="Trebuchet MS"/>
                <a:cs typeface="Trebuchet MS"/>
              </a:rPr>
              <a:t>либо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35" dirty="0">
                <a:solidFill>
                  <a:srgbClr val="343846"/>
                </a:solidFill>
                <a:latin typeface="Trebuchet MS"/>
                <a:cs typeface="Trebuchet MS"/>
              </a:rPr>
              <a:t>в </a:t>
            </a:r>
            <a:r>
              <a:rPr sz="1000" spc="4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дополнительный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343846"/>
                </a:solidFill>
                <a:latin typeface="Trebuchet MS"/>
                <a:cs typeface="Trebuchet MS"/>
              </a:rPr>
              <a:t>перечень, </a:t>
            </a:r>
            <a:r>
              <a:rPr sz="1000" spc="-29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установленный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5" dirty="0">
                <a:solidFill>
                  <a:srgbClr val="343846"/>
                </a:solidFill>
                <a:latin typeface="Trebuchet MS"/>
                <a:cs typeface="Trebuchet MS"/>
              </a:rPr>
              <a:t>высшим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50" dirty="0">
                <a:solidFill>
                  <a:srgbClr val="343846"/>
                </a:solidFill>
                <a:latin typeface="Trebuchet MS"/>
                <a:cs typeface="Trebuchet MS"/>
              </a:rPr>
              <a:t>ИОГВ </a:t>
            </a:r>
            <a:r>
              <a:rPr sz="1000" spc="-29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субъекта </a:t>
            </a:r>
            <a:r>
              <a:rPr sz="1000" spc="-20" dirty="0">
                <a:solidFill>
                  <a:srgbClr val="343846"/>
                </a:solidFill>
                <a:latin typeface="Trebuchet MS"/>
                <a:cs typeface="Trebuchet MS"/>
              </a:rPr>
              <a:t>РФ, </a:t>
            </a:r>
            <a:r>
              <a:rPr sz="1000" spc="30" dirty="0">
                <a:solidFill>
                  <a:srgbClr val="343846"/>
                </a:solidFill>
                <a:latin typeface="Trebuchet MS"/>
                <a:cs typeface="Trebuchet MS"/>
              </a:rPr>
              <a:t>за 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исключением 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343846"/>
                </a:solidFill>
                <a:latin typeface="Trebuchet MS"/>
                <a:cs typeface="Trebuchet MS"/>
              </a:rPr>
              <a:t>слу</a:t>
            </a:r>
            <a:r>
              <a:rPr sz="1000" spc="5" dirty="0">
                <a:solidFill>
                  <a:srgbClr val="343846"/>
                </a:solidFill>
                <a:latin typeface="Trebuchet MS"/>
                <a:cs typeface="Trebuchet MS"/>
              </a:rPr>
              <a:t>ча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е</a:t>
            </a:r>
            <a:r>
              <a:rPr sz="1000" spc="35" dirty="0">
                <a:solidFill>
                  <a:srgbClr val="343846"/>
                </a:solidFill>
                <a:latin typeface="Trebuchet MS"/>
                <a:cs typeface="Trebuchet MS"/>
              </a:rPr>
              <a:t>в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	</a:t>
            </a:r>
            <a:r>
              <a:rPr sz="1000" spc="35" dirty="0">
                <a:solidFill>
                  <a:srgbClr val="343846"/>
                </a:solidFill>
                <a:latin typeface="Trebuchet MS"/>
                <a:cs typeface="Trebuchet MS"/>
              </a:rPr>
              <a:t>о</a:t>
            </a:r>
            <a:r>
              <a:rPr sz="1000" spc="5" dirty="0">
                <a:solidFill>
                  <a:srgbClr val="343846"/>
                </a:solidFill>
                <a:latin typeface="Trebuchet MS"/>
                <a:cs typeface="Trebuchet MS"/>
              </a:rPr>
              <a:t>сущ</a:t>
            </a:r>
            <a:r>
              <a:rPr sz="1000" spc="15" dirty="0">
                <a:solidFill>
                  <a:srgbClr val="343846"/>
                </a:solidFill>
                <a:latin typeface="Trebuchet MS"/>
                <a:cs typeface="Trebuchet MS"/>
              </a:rPr>
              <a:t>е</a:t>
            </a:r>
            <a:r>
              <a:rPr sz="1000" spc="-30" dirty="0">
                <a:solidFill>
                  <a:srgbClr val="343846"/>
                </a:solidFill>
                <a:latin typeface="Trebuchet MS"/>
                <a:cs typeface="Trebuchet MS"/>
              </a:rPr>
              <a:t>с</a:t>
            </a:r>
            <a:r>
              <a:rPr sz="1000" spc="-35" dirty="0">
                <a:solidFill>
                  <a:srgbClr val="343846"/>
                </a:solidFill>
                <a:latin typeface="Trebuchet MS"/>
                <a:cs typeface="Trebuchet MS"/>
              </a:rPr>
              <a:t>т</a:t>
            </a:r>
            <a:r>
              <a:rPr sz="1000" spc="45" dirty="0">
                <a:solidFill>
                  <a:srgbClr val="343846"/>
                </a:solidFill>
                <a:latin typeface="Trebuchet MS"/>
                <a:cs typeface="Trebuchet MS"/>
              </a:rPr>
              <a:t>в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ле</a:t>
            </a:r>
            <a:r>
              <a:rPr sz="1000" spc="-20" dirty="0">
                <a:solidFill>
                  <a:srgbClr val="343846"/>
                </a:solidFill>
                <a:latin typeface="Trebuchet MS"/>
                <a:cs typeface="Trebuchet MS"/>
              </a:rPr>
              <a:t>ни</a:t>
            </a:r>
            <a:r>
              <a:rPr sz="1000" spc="15" dirty="0">
                <a:solidFill>
                  <a:srgbClr val="343846"/>
                </a:solidFill>
                <a:latin typeface="Trebuchet MS"/>
                <a:cs typeface="Trebuchet MS"/>
              </a:rPr>
              <a:t>я  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закупки </a:t>
            </a:r>
            <a:r>
              <a:rPr sz="1000" spc="5" dirty="0">
                <a:solidFill>
                  <a:srgbClr val="343846"/>
                </a:solidFill>
                <a:latin typeface="Trebuchet MS"/>
                <a:cs typeface="Trebuchet MS"/>
              </a:rPr>
              <a:t>ТРУ </a:t>
            </a:r>
            <a:r>
              <a:rPr sz="1000" spc="-20" dirty="0">
                <a:solidFill>
                  <a:srgbClr val="343846"/>
                </a:solidFill>
                <a:latin typeface="Trebuchet MS"/>
                <a:cs typeface="Trebuchet MS"/>
              </a:rPr>
              <a:t>путем </a:t>
            </a:r>
            <a:r>
              <a:rPr sz="1000" spc="5" dirty="0">
                <a:solidFill>
                  <a:srgbClr val="343846"/>
                </a:solidFill>
                <a:latin typeface="Trebuchet MS"/>
                <a:cs typeface="Trebuchet MS"/>
              </a:rPr>
              <a:t>проведения </a:t>
            </a:r>
            <a:r>
              <a:rPr sz="1000" spc="-29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75" dirty="0">
                <a:solidFill>
                  <a:srgbClr val="343846"/>
                </a:solidFill>
                <a:latin typeface="Trebuchet MS"/>
                <a:cs typeface="Trebuchet MS"/>
              </a:rPr>
              <a:t>Э</a:t>
            </a:r>
            <a:r>
              <a:rPr sz="1000" spc="55" dirty="0">
                <a:solidFill>
                  <a:srgbClr val="343846"/>
                </a:solidFill>
                <a:latin typeface="Trebuchet MS"/>
                <a:cs typeface="Trebuchet MS"/>
              </a:rPr>
              <a:t>З</a:t>
            </a:r>
            <a:r>
              <a:rPr sz="1000" spc="-15" dirty="0">
                <a:solidFill>
                  <a:srgbClr val="343846"/>
                </a:solidFill>
                <a:latin typeface="Trebuchet MS"/>
                <a:cs typeface="Trebuchet MS"/>
              </a:rPr>
              <a:t>К</a:t>
            </a:r>
            <a:r>
              <a:rPr sz="1000" spc="-2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5" dirty="0">
                <a:solidFill>
                  <a:srgbClr val="343846"/>
                </a:solidFill>
                <a:latin typeface="Trebuchet MS"/>
                <a:cs typeface="Trebuchet MS"/>
              </a:rPr>
              <a:t>либо</a:t>
            </a:r>
            <a:r>
              <a:rPr sz="1000" spc="-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55" dirty="0">
                <a:solidFill>
                  <a:srgbClr val="343846"/>
                </a:solidFill>
                <a:latin typeface="Trebuchet MS"/>
                <a:cs typeface="Trebuchet MS"/>
              </a:rPr>
              <a:t>з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а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к</a:t>
            </a:r>
            <a:r>
              <a:rPr sz="1000" spc="-10" dirty="0">
                <a:solidFill>
                  <a:srgbClr val="343846"/>
                </a:solidFill>
                <a:latin typeface="Trebuchet MS"/>
                <a:cs typeface="Trebuchet MS"/>
              </a:rPr>
              <a:t>у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п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к</a:t>
            </a:r>
            <a:r>
              <a:rPr sz="1000" spc="-25" dirty="0">
                <a:solidFill>
                  <a:srgbClr val="343846"/>
                </a:solidFill>
                <a:latin typeface="Trebuchet MS"/>
                <a:cs typeface="Trebuchet MS"/>
              </a:rPr>
              <a:t>и</a:t>
            </a:r>
            <a:r>
              <a:rPr sz="1000" spc="-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343846"/>
                </a:solidFill>
                <a:latin typeface="Trebuchet MS"/>
                <a:cs typeface="Trebuchet MS"/>
              </a:rPr>
              <a:t>у</a:t>
            </a:r>
            <a:r>
              <a:rPr sz="1000" spc="-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Е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д</a:t>
            </a:r>
            <a:r>
              <a:rPr sz="1000" spc="70" dirty="0">
                <a:solidFill>
                  <a:srgbClr val="343846"/>
                </a:solidFill>
                <a:latin typeface="Trebuchet MS"/>
                <a:cs typeface="Trebuchet MS"/>
              </a:rPr>
              <a:t>П</a:t>
            </a:r>
            <a:r>
              <a:rPr sz="1000" spc="75" dirty="0">
                <a:solidFill>
                  <a:srgbClr val="343846"/>
                </a:solidFill>
                <a:latin typeface="Trebuchet MS"/>
                <a:cs typeface="Trebuchet MS"/>
              </a:rPr>
              <a:t>П</a:t>
            </a:r>
            <a:r>
              <a:rPr sz="1000" spc="30" dirty="0">
                <a:solidFill>
                  <a:srgbClr val="343846"/>
                </a:solidFill>
                <a:latin typeface="Trebuchet MS"/>
                <a:cs typeface="Trebuchet MS"/>
              </a:rPr>
              <a:t>И</a:t>
            </a:r>
            <a:r>
              <a:rPr sz="1000" spc="-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45" dirty="0">
                <a:solidFill>
                  <a:srgbClr val="343846"/>
                </a:solidFill>
                <a:latin typeface="Trebuchet MS"/>
                <a:cs typeface="Trebuchet MS"/>
              </a:rPr>
              <a:t>(</a:t>
            </a:r>
            <a:r>
              <a:rPr sz="1000" spc="-70" dirty="0">
                <a:solidFill>
                  <a:srgbClr val="343846"/>
                </a:solidFill>
                <a:latin typeface="Trebuchet MS"/>
                <a:cs typeface="Trebuchet MS"/>
              </a:rPr>
              <a:t>ч</a:t>
            </a:r>
            <a:r>
              <a:rPr sz="1000" spc="-140" dirty="0">
                <a:solidFill>
                  <a:srgbClr val="343846"/>
                </a:solidFill>
                <a:latin typeface="Trebuchet MS"/>
                <a:cs typeface="Trebuchet MS"/>
              </a:rPr>
              <a:t>.</a:t>
            </a:r>
            <a:r>
              <a:rPr sz="1000" spc="-4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45" dirty="0">
                <a:solidFill>
                  <a:srgbClr val="343846"/>
                </a:solidFill>
                <a:latin typeface="Trebuchet MS"/>
                <a:cs typeface="Trebuchet MS"/>
              </a:rPr>
              <a:t>6  </a:t>
            </a:r>
            <a:r>
              <a:rPr sz="1000" spc="-35" dirty="0">
                <a:solidFill>
                  <a:srgbClr val="343846"/>
                </a:solidFill>
                <a:latin typeface="Trebuchet MS"/>
                <a:cs typeface="Trebuchet MS"/>
              </a:rPr>
              <a:t>ст</a:t>
            </a:r>
            <a:r>
              <a:rPr sz="1000" spc="-140" dirty="0">
                <a:solidFill>
                  <a:srgbClr val="343846"/>
                </a:solidFill>
                <a:latin typeface="Trebuchet MS"/>
                <a:cs typeface="Trebuchet MS"/>
              </a:rPr>
              <a:t>.</a:t>
            </a:r>
            <a:r>
              <a:rPr sz="1000" spc="-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45" dirty="0">
                <a:solidFill>
                  <a:srgbClr val="343846"/>
                </a:solidFill>
                <a:latin typeface="Trebuchet MS"/>
                <a:cs typeface="Trebuchet MS"/>
              </a:rPr>
              <a:t>24</a:t>
            </a:r>
            <a:r>
              <a:rPr sz="1000" spc="-4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45" dirty="0">
                <a:solidFill>
                  <a:srgbClr val="343846"/>
                </a:solidFill>
                <a:latin typeface="Trebuchet MS"/>
                <a:cs typeface="Trebuchet MS"/>
              </a:rPr>
              <a:t>З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а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к</a:t>
            </a:r>
            <a:r>
              <a:rPr sz="1000" spc="20" dirty="0">
                <a:solidFill>
                  <a:srgbClr val="343846"/>
                </a:solidFill>
                <a:latin typeface="Trebuchet MS"/>
                <a:cs typeface="Trebuchet MS"/>
              </a:rPr>
              <a:t>о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на</a:t>
            </a:r>
            <a:r>
              <a:rPr sz="1000" spc="-2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190" dirty="0">
                <a:solidFill>
                  <a:srgbClr val="343846"/>
                </a:solidFill>
                <a:latin typeface="Trebuchet MS"/>
                <a:cs typeface="Trebuchet MS"/>
              </a:rPr>
              <a:t>№</a:t>
            </a:r>
            <a:r>
              <a:rPr sz="1000" spc="-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25" dirty="0">
                <a:solidFill>
                  <a:srgbClr val="343846"/>
                </a:solidFill>
                <a:latin typeface="Trebuchet MS"/>
                <a:cs typeface="Trebuchet MS"/>
              </a:rPr>
              <a:t>44</a:t>
            </a:r>
            <a:r>
              <a:rPr sz="1000" spc="-70" dirty="0">
                <a:solidFill>
                  <a:srgbClr val="343846"/>
                </a:solidFill>
                <a:latin typeface="Trebuchet MS"/>
                <a:cs typeface="Trebuchet MS"/>
              </a:rPr>
              <a:t>-</a:t>
            </a:r>
            <a:r>
              <a:rPr sz="1000" spc="70" dirty="0">
                <a:solidFill>
                  <a:srgbClr val="343846"/>
                </a:solidFill>
                <a:latin typeface="Trebuchet MS"/>
                <a:cs typeface="Trebuchet MS"/>
              </a:rPr>
              <a:t>Ф</a:t>
            </a:r>
            <a:r>
              <a:rPr sz="1000" spc="45" dirty="0">
                <a:solidFill>
                  <a:srgbClr val="343846"/>
                </a:solidFill>
                <a:latin typeface="Trebuchet MS"/>
                <a:cs typeface="Trebuchet MS"/>
              </a:rPr>
              <a:t>З</a:t>
            </a:r>
            <a:r>
              <a:rPr sz="1000" spc="-125" dirty="0">
                <a:solidFill>
                  <a:srgbClr val="343846"/>
                </a:solidFill>
                <a:latin typeface="Trebuchet MS"/>
                <a:cs typeface="Trebuchet MS"/>
              </a:rPr>
              <a:t>)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48" name="object 47"/>
          <p:cNvSpPr txBox="1"/>
          <p:nvPr/>
        </p:nvSpPr>
        <p:spPr>
          <a:xfrm>
            <a:off x="2583560" y="4349241"/>
            <a:ext cx="2044700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R="5715" algn="r">
              <a:lnSpc>
                <a:spcPct val="100000"/>
              </a:lnSpc>
              <a:spcBef>
                <a:spcPts val="95"/>
              </a:spcBef>
              <a:tabLst>
                <a:tab pos="770890" algn="l"/>
                <a:tab pos="1402080" algn="l"/>
                <a:tab pos="1885314" algn="l"/>
              </a:tabLst>
            </a:pPr>
            <a:r>
              <a:rPr sz="1000" spc="-30" dirty="0">
                <a:solidFill>
                  <a:srgbClr val="F14842"/>
                </a:solidFill>
                <a:latin typeface="Trebuchet MS"/>
                <a:cs typeface="Trebuchet MS"/>
              </a:rPr>
              <a:t>2)</a:t>
            </a:r>
            <a:r>
              <a:rPr sz="1000" spc="-10" dirty="0">
                <a:solidFill>
                  <a:srgbClr val="F14842"/>
                </a:solidFill>
                <a:latin typeface="Trebuchet MS"/>
                <a:cs typeface="Trebuchet MS"/>
              </a:rPr>
              <a:t> </a:t>
            </a:r>
            <a:r>
              <a:rPr sz="1000" spc="45" dirty="0">
                <a:solidFill>
                  <a:srgbClr val="FF0000"/>
                </a:solidFill>
                <a:latin typeface="Trebuchet MS"/>
                <a:cs typeface="Trebuchet MS"/>
              </a:rPr>
              <a:t>П</a:t>
            </a:r>
            <a:r>
              <a:rPr sz="1000" spc="30" dirty="0">
                <a:solidFill>
                  <a:srgbClr val="FF0000"/>
                </a:solidFill>
                <a:latin typeface="Trebuchet MS"/>
                <a:cs typeface="Trebuchet MS"/>
              </a:rPr>
              <a:t>р</a:t>
            </a:r>
            <a:r>
              <a:rPr sz="1000" spc="10" dirty="0">
                <a:solidFill>
                  <a:srgbClr val="FF0000"/>
                </a:solidFill>
                <a:latin typeface="Trebuchet MS"/>
                <a:cs typeface="Trebuchet MS"/>
              </a:rPr>
              <a:t>а</a:t>
            </a:r>
            <a:r>
              <a:rPr sz="1000" spc="45" dirty="0">
                <a:solidFill>
                  <a:srgbClr val="FF0000"/>
                </a:solidFill>
                <a:latin typeface="Trebuchet MS"/>
                <a:cs typeface="Trebuchet MS"/>
              </a:rPr>
              <a:t>в</a:t>
            </a:r>
            <a:r>
              <a:rPr sz="1000" spc="25" dirty="0">
                <a:solidFill>
                  <a:srgbClr val="FF0000"/>
                </a:solidFill>
                <a:latin typeface="Trebuchet MS"/>
                <a:cs typeface="Trebuchet MS"/>
              </a:rPr>
              <a:t>о</a:t>
            </a:r>
            <a:r>
              <a:rPr sz="1000" spc="-140" dirty="0">
                <a:solidFill>
                  <a:srgbClr val="FF0000"/>
                </a:solidFill>
                <a:latin typeface="Trebuchet MS"/>
                <a:cs typeface="Trebuchet MS"/>
              </a:rPr>
              <a:t>:</a:t>
            </a:r>
            <a:r>
              <a:rPr sz="1000" dirty="0">
                <a:solidFill>
                  <a:srgbClr val="FF0000"/>
                </a:solidFill>
                <a:latin typeface="Trebuchet MS"/>
                <a:cs typeface="Trebuchet MS"/>
              </a:rPr>
              <a:t>	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л</a:t>
            </a:r>
            <a:r>
              <a:rPr sz="1000" spc="20" dirty="0">
                <a:solidFill>
                  <a:srgbClr val="343846"/>
                </a:solidFill>
                <a:latin typeface="Trebuchet MS"/>
                <a:cs typeface="Trebuchet MS"/>
              </a:rPr>
              <a:t>юбые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	</a:t>
            </a:r>
            <a:r>
              <a:rPr sz="1000" spc="-60" dirty="0">
                <a:solidFill>
                  <a:srgbClr val="343846"/>
                </a:solidFill>
                <a:latin typeface="Trebuchet MS"/>
                <a:cs typeface="Trebuchet MS"/>
              </a:rPr>
              <a:t>Т</a:t>
            </a:r>
            <a:r>
              <a:rPr sz="1000" spc="25" dirty="0">
                <a:solidFill>
                  <a:srgbClr val="343846"/>
                </a:solidFill>
                <a:latin typeface="Trebuchet MS"/>
                <a:cs typeface="Trebuchet MS"/>
              </a:rPr>
              <a:t>Р</a:t>
            </a:r>
            <a:r>
              <a:rPr sz="1000" spc="-50" dirty="0">
                <a:solidFill>
                  <a:srgbClr val="343846"/>
                </a:solidFill>
                <a:latin typeface="Trebuchet MS"/>
                <a:cs typeface="Trebuchet MS"/>
              </a:rPr>
              <a:t>У,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	</a:t>
            </a:r>
            <a:r>
              <a:rPr sz="1000" spc="30" dirty="0">
                <a:solidFill>
                  <a:srgbClr val="343846"/>
                </a:solidFill>
                <a:latin typeface="Trebuchet MS"/>
                <a:cs typeface="Trebuchet MS"/>
              </a:rPr>
              <a:t>за</a:t>
            </a:r>
            <a:endParaRPr sz="1000">
              <a:latin typeface="Trebuchet MS"/>
              <a:cs typeface="Trebuchet MS"/>
            </a:endParaRPr>
          </a:p>
          <a:p>
            <a:pPr marR="5080" algn="r">
              <a:lnSpc>
                <a:spcPct val="100000"/>
              </a:lnSpc>
              <a:tabLst>
                <a:tab pos="1107440" algn="l"/>
                <a:tab pos="1729105" algn="l"/>
              </a:tabLst>
            </a:pP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исключением	</a:t>
            </a:r>
            <a:r>
              <a:rPr sz="1000" spc="-10" dirty="0">
                <a:solidFill>
                  <a:srgbClr val="343846"/>
                </a:solidFill>
                <a:latin typeface="Trebuchet MS"/>
                <a:cs typeface="Trebuchet MS"/>
              </a:rPr>
              <a:t>услуг	</a:t>
            </a:r>
            <a:r>
              <a:rPr sz="1000" spc="25" dirty="0">
                <a:solidFill>
                  <a:srgbClr val="343846"/>
                </a:solidFill>
                <a:latin typeface="Trebuchet MS"/>
                <a:cs typeface="Trebuchet MS"/>
              </a:rPr>
              <a:t>по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49" name="object 48"/>
          <p:cNvSpPr txBox="1"/>
          <p:nvPr/>
        </p:nvSpPr>
        <p:spPr>
          <a:xfrm>
            <a:off x="2727198" y="4654422"/>
            <a:ext cx="1901189" cy="482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95"/>
              </a:spcBef>
            </a:pPr>
            <a:r>
              <a:rPr sz="1000" spc="5" dirty="0">
                <a:solidFill>
                  <a:srgbClr val="343846"/>
                </a:solidFill>
                <a:latin typeface="Trebuchet MS"/>
                <a:cs typeface="Trebuchet MS"/>
              </a:rPr>
              <a:t>организации </a:t>
            </a:r>
            <a:r>
              <a:rPr sz="1000" spc="-10" dirty="0">
                <a:solidFill>
                  <a:srgbClr val="343846"/>
                </a:solidFill>
                <a:latin typeface="Trebuchet MS"/>
                <a:cs typeface="Trebuchet MS"/>
              </a:rPr>
              <a:t>отдыха </a:t>
            </a:r>
            <a:r>
              <a:rPr sz="1000" spc="-15" dirty="0">
                <a:solidFill>
                  <a:srgbClr val="343846"/>
                </a:solidFill>
                <a:latin typeface="Trebuchet MS"/>
                <a:cs typeface="Trebuchet MS"/>
              </a:rPr>
              <a:t>детей </a:t>
            </a:r>
            <a:r>
              <a:rPr sz="1000" spc="-25" dirty="0">
                <a:solidFill>
                  <a:srgbClr val="343846"/>
                </a:solidFill>
                <a:latin typeface="Trebuchet MS"/>
                <a:cs typeface="Trebuchet MS"/>
              </a:rPr>
              <a:t>и </a:t>
            </a:r>
            <a:r>
              <a:rPr sz="1000" spc="-15" dirty="0">
                <a:solidFill>
                  <a:srgbClr val="343846"/>
                </a:solidFill>
                <a:latin typeface="Trebuchet MS"/>
                <a:cs typeface="Trebuchet MS"/>
              </a:rPr>
              <a:t>их </a:t>
            </a:r>
            <a:r>
              <a:rPr sz="1000" spc="-29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оздоровления</a:t>
            </a:r>
            <a:r>
              <a:rPr sz="1000" spc="1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85" dirty="0">
                <a:solidFill>
                  <a:srgbClr val="343846"/>
                </a:solidFill>
                <a:latin typeface="Trebuchet MS"/>
                <a:cs typeface="Trebuchet MS"/>
              </a:rPr>
              <a:t>(ч.</a:t>
            </a:r>
            <a:r>
              <a:rPr sz="1000" spc="-8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35" dirty="0">
                <a:solidFill>
                  <a:srgbClr val="343846"/>
                </a:solidFill>
                <a:latin typeface="Trebuchet MS"/>
                <a:cs typeface="Trebuchet MS"/>
              </a:rPr>
              <a:t>7,8</a:t>
            </a:r>
            <a:r>
              <a:rPr sz="1000" spc="-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65" dirty="0">
                <a:solidFill>
                  <a:srgbClr val="343846"/>
                </a:solidFill>
                <a:latin typeface="Trebuchet MS"/>
                <a:cs typeface="Trebuchet MS"/>
              </a:rPr>
              <a:t>ст.</a:t>
            </a:r>
            <a:r>
              <a:rPr sz="1000" spc="-6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55" dirty="0">
                <a:solidFill>
                  <a:srgbClr val="343846"/>
                </a:solidFill>
                <a:latin typeface="Trebuchet MS"/>
                <a:cs typeface="Trebuchet MS"/>
              </a:rPr>
              <a:t>24 </a:t>
            </a:r>
            <a:r>
              <a:rPr sz="1000" spc="6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Закона</a:t>
            </a:r>
            <a:r>
              <a:rPr sz="1000" spc="-2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190" dirty="0">
                <a:solidFill>
                  <a:srgbClr val="343846"/>
                </a:solidFill>
                <a:latin typeface="Trebuchet MS"/>
                <a:cs typeface="Trebuchet MS"/>
              </a:rPr>
              <a:t>№</a:t>
            </a:r>
            <a:r>
              <a:rPr sz="1000" spc="-4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44-ФЗ)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50" name="object 49"/>
          <p:cNvSpPr txBox="1"/>
          <p:nvPr/>
        </p:nvSpPr>
        <p:spPr>
          <a:xfrm>
            <a:off x="4933569" y="2295525"/>
            <a:ext cx="2865120" cy="46418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33805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738995"/>
                </a:solidFill>
                <a:latin typeface="Trebuchet MS"/>
                <a:cs typeface="Trebuchet MS"/>
              </a:rPr>
              <a:t>с</a:t>
            </a:r>
            <a:r>
              <a:rPr sz="1200" spc="-114" dirty="0">
                <a:solidFill>
                  <a:srgbClr val="738995"/>
                </a:solidFill>
                <a:latin typeface="Trebuchet MS"/>
                <a:cs typeface="Trebuchet MS"/>
              </a:rPr>
              <a:t>т.</a:t>
            </a:r>
            <a:r>
              <a:rPr sz="1200" spc="-45" dirty="0">
                <a:solidFill>
                  <a:srgbClr val="738995"/>
                </a:solidFill>
                <a:latin typeface="Trebuchet MS"/>
                <a:cs typeface="Trebuchet MS"/>
              </a:rPr>
              <a:t> </a:t>
            </a:r>
            <a:r>
              <a:rPr sz="1200" spc="90" dirty="0">
                <a:solidFill>
                  <a:srgbClr val="738995"/>
                </a:solidFill>
                <a:latin typeface="Trebuchet MS"/>
                <a:cs typeface="Trebuchet MS"/>
              </a:rPr>
              <a:t>50</a:t>
            </a:r>
            <a:r>
              <a:rPr sz="1200" spc="-55" dirty="0">
                <a:solidFill>
                  <a:srgbClr val="738995"/>
                </a:solidFill>
                <a:latin typeface="Trebuchet MS"/>
                <a:cs typeface="Trebuchet MS"/>
              </a:rPr>
              <a:t> </a:t>
            </a:r>
            <a:r>
              <a:rPr sz="1200" spc="65" dirty="0">
                <a:solidFill>
                  <a:srgbClr val="738995"/>
                </a:solidFill>
                <a:latin typeface="Trebuchet MS"/>
                <a:cs typeface="Trebuchet MS"/>
              </a:rPr>
              <a:t>З</a:t>
            </a:r>
            <a:r>
              <a:rPr sz="1200" spc="15" dirty="0">
                <a:solidFill>
                  <a:srgbClr val="738995"/>
                </a:solidFill>
                <a:latin typeface="Trebuchet MS"/>
                <a:cs typeface="Trebuchet MS"/>
              </a:rPr>
              <a:t>ак</a:t>
            </a:r>
            <a:r>
              <a:rPr sz="1200" spc="10" dirty="0">
                <a:solidFill>
                  <a:srgbClr val="738995"/>
                </a:solidFill>
                <a:latin typeface="Trebuchet MS"/>
                <a:cs typeface="Trebuchet MS"/>
              </a:rPr>
              <a:t>о</a:t>
            </a:r>
            <a:r>
              <a:rPr sz="1200" dirty="0">
                <a:solidFill>
                  <a:srgbClr val="738995"/>
                </a:solidFill>
                <a:latin typeface="Trebuchet MS"/>
                <a:cs typeface="Trebuchet MS"/>
              </a:rPr>
              <a:t>на</a:t>
            </a:r>
            <a:r>
              <a:rPr sz="1200" spc="-30" dirty="0">
                <a:solidFill>
                  <a:srgbClr val="738995"/>
                </a:solidFill>
                <a:latin typeface="Trebuchet MS"/>
                <a:cs typeface="Trebuchet MS"/>
              </a:rPr>
              <a:t> </a:t>
            </a:r>
            <a:r>
              <a:rPr sz="1200" spc="235" dirty="0">
                <a:solidFill>
                  <a:srgbClr val="738995"/>
                </a:solidFill>
                <a:latin typeface="Trebuchet MS"/>
                <a:cs typeface="Trebuchet MS"/>
              </a:rPr>
              <a:t>№</a:t>
            </a:r>
            <a:r>
              <a:rPr sz="1200" spc="-60" dirty="0">
                <a:solidFill>
                  <a:srgbClr val="738995"/>
                </a:solidFill>
                <a:latin typeface="Trebuchet MS"/>
                <a:cs typeface="Trebuchet MS"/>
              </a:rPr>
              <a:t> </a:t>
            </a:r>
            <a:r>
              <a:rPr sz="1200" spc="40" dirty="0">
                <a:solidFill>
                  <a:srgbClr val="738995"/>
                </a:solidFill>
                <a:latin typeface="Trebuchet MS"/>
                <a:cs typeface="Trebuchet MS"/>
              </a:rPr>
              <a:t>4</a:t>
            </a:r>
            <a:r>
              <a:rPr sz="1200" spc="45" dirty="0">
                <a:solidFill>
                  <a:srgbClr val="738995"/>
                </a:solidFill>
                <a:latin typeface="Trebuchet MS"/>
                <a:cs typeface="Trebuchet MS"/>
              </a:rPr>
              <a:t>4</a:t>
            </a:r>
            <a:r>
              <a:rPr sz="1200" spc="-85" dirty="0">
                <a:solidFill>
                  <a:srgbClr val="738995"/>
                </a:solidFill>
                <a:latin typeface="Trebuchet MS"/>
                <a:cs typeface="Trebuchet MS"/>
              </a:rPr>
              <a:t>-</a:t>
            </a:r>
            <a:r>
              <a:rPr sz="1200" spc="75" dirty="0">
                <a:solidFill>
                  <a:srgbClr val="738995"/>
                </a:solidFill>
                <a:latin typeface="Trebuchet MS"/>
                <a:cs typeface="Trebuchet MS"/>
              </a:rPr>
              <a:t>ФЗ</a:t>
            </a:r>
            <a:endParaRPr sz="12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810"/>
              </a:spcBef>
            </a:pPr>
            <a:r>
              <a:rPr sz="1000" b="1" dirty="0">
                <a:solidFill>
                  <a:srgbClr val="343846"/>
                </a:solidFill>
                <a:latin typeface="Trebuchet MS"/>
                <a:cs typeface="Trebuchet MS"/>
              </a:rPr>
              <a:t>Заказчик</a:t>
            </a:r>
            <a:r>
              <a:rPr sz="1000" b="1" spc="-7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b="1" spc="5" dirty="0">
                <a:solidFill>
                  <a:srgbClr val="FF0000"/>
                </a:solidFill>
                <a:latin typeface="Trebuchet MS"/>
                <a:cs typeface="Trebuchet MS"/>
              </a:rPr>
              <a:t>вправе</a:t>
            </a:r>
            <a:r>
              <a:rPr sz="1000" b="1" spc="-45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1000" b="1" spc="-10" dirty="0">
                <a:solidFill>
                  <a:srgbClr val="343846"/>
                </a:solidFill>
                <a:latin typeface="Trebuchet MS"/>
                <a:cs typeface="Trebuchet MS"/>
              </a:rPr>
              <a:t>проводить</a:t>
            </a:r>
            <a:r>
              <a:rPr sz="1000" b="1" spc="-5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b="1" spc="-5" dirty="0">
                <a:solidFill>
                  <a:srgbClr val="343846"/>
                </a:solidFill>
                <a:latin typeface="Trebuchet MS"/>
                <a:cs typeface="Trebuchet MS"/>
              </a:rPr>
              <a:t>запрос</a:t>
            </a:r>
            <a:r>
              <a:rPr sz="1000" b="1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b="1" spc="-20" dirty="0">
                <a:solidFill>
                  <a:srgbClr val="343846"/>
                </a:solidFill>
                <a:latin typeface="Trebuchet MS"/>
                <a:cs typeface="Trebuchet MS"/>
              </a:rPr>
              <a:t>котировок: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51" name="object 50"/>
          <p:cNvSpPr txBox="1"/>
          <p:nvPr/>
        </p:nvSpPr>
        <p:spPr>
          <a:xfrm>
            <a:off x="4933569" y="2772536"/>
            <a:ext cx="413512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160" dirty="0">
                <a:solidFill>
                  <a:srgbClr val="F14842"/>
                </a:solidFill>
                <a:latin typeface="Trebuchet MS"/>
                <a:cs typeface="Trebuchet MS"/>
              </a:rPr>
              <a:t>1)</a:t>
            </a:r>
            <a:r>
              <a:rPr sz="1000" spc="-45" dirty="0">
                <a:solidFill>
                  <a:srgbClr val="F14842"/>
                </a:solidFill>
                <a:latin typeface="Trebuchet MS"/>
                <a:cs typeface="Trebuchet MS"/>
              </a:rPr>
              <a:t> </a:t>
            </a:r>
            <a:r>
              <a:rPr sz="1000" spc="45" dirty="0">
                <a:solidFill>
                  <a:srgbClr val="343846"/>
                </a:solidFill>
                <a:latin typeface="Trebuchet MS"/>
                <a:cs typeface="Trebuchet MS"/>
              </a:rPr>
              <a:t>НМЦК</a:t>
            </a:r>
            <a:r>
              <a:rPr sz="1000" spc="7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b="1" spc="-55" dirty="0">
                <a:solidFill>
                  <a:srgbClr val="343846"/>
                </a:solidFill>
                <a:latin typeface="Roboto Bk"/>
                <a:cs typeface="Roboto Bk"/>
              </a:rPr>
              <a:t>≤</a:t>
            </a:r>
            <a:r>
              <a:rPr sz="1000" spc="-55" dirty="0">
                <a:solidFill>
                  <a:srgbClr val="343846"/>
                </a:solidFill>
                <a:latin typeface="Trebuchet MS"/>
                <a:cs typeface="Trebuchet MS"/>
              </a:rPr>
              <a:t>10</a:t>
            </a:r>
            <a:r>
              <a:rPr sz="1000" spc="4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25" dirty="0">
                <a:solidFill>
                  <a:srgbClr val="343846"/>
                </a:solidFill>
                <a:latin typeface="Trebuchet MS"/>
                <a:cs typeface="Trebuchet MS"/>
              </a:rPr>
              <a:t>млн</a:t>
            </a:r>
            <a:r>
              <a:rPr sz="1000" spc="6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35" dirty="0">
                <a:solidFill>
                  <a:srgbClr val="343846"/>
                </a:solidFill>
                <a:latin typeface="Trebuchet MS"/>
                <a:cs typeface="Trebuchet MS"/>
              </a:rPr>
              <a:t>руб.</a:t>
            </a:r>
            <a:r>
              <a:rPr sz="1000" spc="6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30" dirty="0">
                <a:solidFill>
                  <a:srgbClr val="343846"/>
                </a:solidFill>
                <a:latin typeface="Trebuchet MS"/>
                <a:cs typeface="Trebuchet MS"/>
              </a:rPr>
              <a:t>+</a:t>
            </a:r>
            <a:r>
              <a:rPr sz="1000" spc="5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i="1" dirty="0">
                <a:solidFill>
                  <a:srgbClr val="343846"/>
                </a:solidFill>
                <a:latin typeface="Trebuchet MS"/>
                <a:cs typeface="Trebuchet MS"/>
              </a:rPr>
              <a:t>годовой</a:t>
            </a:r>
            <a:r>
              <a:rPr sz="1000" i="1" spc="6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i="1" spc="-15" dirty="0">
                <a:solidFill>
                  <a:srgbClr val="343846"/>
                </a:solidFill>
                <a:latin typeface="Trebuchet MS"/>
                <a:cs typeface="Trebuchet MS"/>
              </a:rPr>
              <a:t>объем</a:t>
            </a:r>
            <a:r>
              <a:rPr sz="1000" i="1" spc="6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b="1" spc="55" dirty="0">
                <a:solidFill>
                  <a:srgbClr val="343846"/>
                </a:solidFill>
                <a:latin typeface="Roboto Bk"/>
                <a:cs typeface="Roboto Bk"/>
              </a:rPr>
              <a:t>≤</a:t>
            </a:r>
            <a:r>
              <a:rPr sz="1000" i="1" spc="55" dirty="0">
                <a:solidFill>
                  <a:srgbClr val="343846"/>
                </a:solidFill>
                <a:latin typeface="Trebuchet MS"/>
                <a:cs typeface="Trebuchet MS"/>
              </a:rPr>
              <a:t>20% </a:t>
            </a:r>
            <a:r>
              <a:rPr sz="1000" i="1" spc="75" dirty="0">
                <a:solidFill>
                  <a:srgbClr val="343846"/>
                </a:solidFill>
                <a:latin typeface="Trebuchet MS"/>
                <a:cs typeface="Trebuchet MS"/>
              </a:rPr>
              <a:t>СГОЗ</a:t>
            </a:r>
            <a:r>
              <a:rPr sz="1000" i="1" spc="4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i="1" spc="-20" dirty="0">
                <a:solidFill>
                  <a:srgbClr val="343846"/>
                </a:solidFill>
                <a:latin typeface="Trebuchet MS"/>
                <a:cs typeface="Trebuchet MS"/>
              </a:rPr>
              <a:t>или</a:t>
            </a:r>
            <a:r>
              <a:rPr sz="1000" i="1" spc="5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i="1" spc="-10" dirty="0">
                <a:solidFill>
                  <a:srgbClr val="343846"/>
                </a:solidFill>
                <a:latin typeface="Trebuchet MS"/>
                <a:cs typeface="Trebuchet MS"/>
              </a:rPr>
              <a:t>100</a:t>
            </a:r>
            <a:r>
              <a:rPr sz="1000" i="1" spc="5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i="1" spc="-50" dirty="0">
                <a:solidFill>
                  <a:srgbClr val="343846"/>
                </a:solidFill>
                <a:latin typeface="Trebuchet MS"/>
                <a:cs typeface="Trebuchet MS"/>
              </a:rPr>
              <a:t>млн</a:t>
            </a:r>
            <a:r>
              <a:rPr sz="1000" i="1" spc="6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i="1" spc="-65" dirty="0">
                <a:solidFill>
                  <a:srgbClr val="343846"/>
                </a:solidFill>
                <a:latin typeface="Trebuchet MS"/>
                <a:cs typeface="Trebuchet MS"/>
              </a:rPr>
              <a:t>руб.,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52" name="object 51"/>
          <p:cNvSpPr txBox="1"/>
          <p:nvPr/>
        </p:nvSpPr>
        <p:spPr>
          <a:xfrm>
            <a:off x="4933569" y="2924936"/>
            <a:ext cx="386143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i="1" spc="45" dirty="0">
                <a:solidFill>
                  <a:srgbClr val="343846"/>
                </a:solidFill>
                <a:latin typeface="Trebuchet MS"/>
                <a:cs typeface="Trebuchet MS"/>
              </a:rPr>
              <a:t>е</a:t>
            </a:r>
            <a:r>
              <a:rPr sz="1000" i="1" spc="-5" dirty="0">
                <a:solidFill>
                  <a:srgbClr val="343846"/>
                </a:solidFill>
                <a:latin typeface="Trebuchet MS"/>
                <a:cs typeface="Trebuchet MS"/>
              </a:rPr>
              <a:t>сли</a:t>
            </a:r>
            <a:r>
              <a:rPr sz="1000" i="1" spc="-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i="1" spc="25" dirty="0">
                <a:solidFill>
                  <a:srgbClr val="343846"/>
                </a:solidFill>
                <a:latin typeface="Trebuchet MS"/>
                <a:cs typeface="Trebuchet MS"/>
              </a:rPr>
              <a:t>Г</a:t>
            </a:r>
            <a:r>
              <a:rPr sz="1000" i="1" spc="75" dirty="0">
                <a:solidFill>
                  <a:srgbClr val="343846"/>
                </a:solidFill>
                <a:latin typeface="Trebuchet MS"/>
                <a:cs typeface="Trebuchet MS"/>
              </a:rPr>
              <a:t>О</a:t>
            </a:r>
            <a:r>
              <a:rPr sz="1000" i="1" spc="60" dirty="0">
                <a:solidFill>
                  <a:srgbClr val="343846"/>
                </a:solidFill>
                <a:latin typeface="Trebuchet MS"/>
                <a:cs typeface="Trebuchet MS"/>
              </a:rPr>
              <a:t>З</a:t>
            </a:r>
            <a:r>
              <a:rPr sz="1000" i="1" spc="-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i="1" spc="45" dirty="0">
                <a:solidFill>
                  <a:srgbClr val="343846"/>
                </a:solidFill>
                <a:latin typeface="Trebuchet MS"/>
                <a:cs typeface="Trebuchet MS"/>
              </a:rPr>
              <a:t>за</a:t>
            </a:r>
            <a:r>
              <a:rPr sz="1000" i="1" spc="-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i="1" spc="-10" dirty="0">
                <a:solidFill>
                  <a:srgbClr val="343846"/>
                </a:solidFill>
                <a:latin typeface="Trebuchet MS"/>
                <a:cs typeface="Trebuchet MS"/>
              </a:rPr>
              <a:t>п</a:t>
            </a:r>
            <a:r>
              <a:rPr sz="1000" i="1" dirty="0">
                <a:solidFill>
                  <a:srgbClr val="343846"/>
                </a:solidFill>
                <a:latin typeface="Trebuchet MS"/>
                <a:cs typeface="Trebuchet MS"/>
              </a:rPr>
              <a:t>р</a:t>
            </a:r>
            <a:r>
              <a:rPr sz="1000" i="1" spc="15" dirty="0">
                <a:solidFill>
                  <a:srgbClr val="343846"/>
                </a:solidFill>
                <a:latin typeface="Trebuchet MS"/>
                <a:cs typeface="Trebuchet MS"/>
              </a:rPr>
              <a:t>о</a:t>
            </a:r>
            <a:r>
              <a:rPr sz="1000" i="1" spc="-5" dirty="0">
                <a:solidFill>
                  <a:srgbClr val="343846"/>
                </a:solidFill>
                <a:latin typeface="Trebuchet MS"/>
                <a:cs typeface="Trebuchet MS"/>
              </a:rPr>
              <a:t>ше</a:t>
            </a:r>
            <a:r>
              <a:rPr sz="1000" i="1" spc="-30" dirty="0">
                <a:solidFill>
                  <a:srgbClr val="343846"/>
                </a:solidFill>
                <a:latin typeface="Trebuchet MS"/>
                <a:cs typeface="Trebuchet MS"/>
              </a:rPr>
              <a:t>д</a:t>
            </a:r>
            <a:r>
              <a:rPr sz="1000" i="1" spc="-35" dirty="0">
                <a:solidFill>
                  <a:srgbClr val="343846"/>
                </a:solidFill>
                <a:latin typeface="Trebuchet MS"/>
                <a:cs typeface="Trebuchet MS"/>
              </a:rPr>
              <a:t>ший</a:t>
            </a:r>
            <a:r>
              <a:rPr sz="1000" i="1" spc="-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i="1" dirty="0">
                <a:solidFill>
                  <a:srgbClr val="343846"/>
                </a:solidFill>
                <a:latin typeface="Trebuchet MS"/>
                <a:cs typeface="Trebuchet MS"/>
              </a:rPr>
              <a:t>г</a:t>
            </a:r>
            <a:r>
              <a:rPr sz="1000" i="1" spc="-10" dirty="0">
                <a:solidFill>
                  <a:srgbClr val="343846"/>
                </a:solidFill>
                <a:latin typeface="Trebuchet MS"/>
                <a:cs typeface="Trebuchet MS"/>
              </a:rPr>
              <a:t>о</a:t>
            </a:r>
            <a:r>
              <a:rPr sz="1000" i="1" spc="-30" dirty="0">
                <a:solidFill>
                  <a:srgbClr val="343846"/>
                </a:solidFill>
                <a:latin typeface="Trebuchet MS"/>
                <a:cs typeface="Trebuchet MS"/>
              </a:rPr>
              <a:t>д</a:t>
            </a:r>
            <a:r>
              <a:rPr sz="1000" i="1" spc="-2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i="1" spc="-35" dirty="0">
                <a:solidFill>
                  <a:srgbClr val="343846"/>
                </a:solidFill>
                <a:latin typeface="Trebuchet MS"/>
                <a:cs typeface="Trebuchet MS"/>
              </a:rPr>
              <a:t>&lt;</a:t>
            </a:r>
            <a:r>
              <a:rPr sz="1000" i="1" spc="75" dirty="0">
                <a:solidFill>
                  <a:srgbClr val="343846"/>
                </a:solidFill>
                <a:latin typeface="Trebuchet MS"/>
                <a:cs typeface="Trebuchet MS"/>
              </a:rPr>
              <a:t>500</a:t>
            </a:r>
            <a:r>
              <a:rPr sz="1000" i="1" spc="-2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i="1" spc="-105" dirty="0">
                <a:solidFill>
                  <a:srgbClr val="343846"/>
                </a:solidFill>
                <a:latin typeface="Trebuchet MS"/>
                <a:cs typeface="Trebuchet MS"/>
              </a:rPr>
              <a:t>м</a:t>
            </a:r>
            <a:r>
              <a:rPr sz="1000" i="1" spc="-25" dirty="0">
                <a:solidFill>
                  <a:srgbClr val="343846"/>
                </a:solidFill>
                <a:latin typeface="Trebuchet MS"/>
                <a:cs typeface="Trebuchet MS"/>
              </a:rPr>
              <a:t>лн</a:t>
            </a:r>
            <a:r>
              <a:rPr sz="1000" i="1" spc="-4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i="1" dirty="0">
                <a:solidFill>
                  <a:srgbClr val="343846"/>
                </a:solidFill>
                <a:latin typeface="Trebuchet MS"/>
                <a:cs typeface="Trebuchet MS"/>
              </a:rPr>
              <a:t>р</a:t>
            </a:r>
            <a:r>
              <a:rPr sz="1000" i="1" spc="-20" dirty="0">
                <a:solidFill>
                  <a:srgbClr val="343846"/>
                </a:solidFill>
                <a:latin typeface="Trebuchet MS"/>
                <a:cs typeface="Trebuchet MS"/>
              </a:rPr>
              <a:t>у</a:t>
            </a:r>
            <a:r>
              <a:rPr sz="1000" i="1" spc="-5" dirty="0">
                <a:solidFill>
                  <a:srgbClr val="343846"/>
                </a:solidFill>
                <a:latin typeface="Trebuchet MS"/>
                <a:cs typeface="Trebuchet MS"/>
              </a:rPr>
              <a:t>б</a:t>
            </a:r>
            <a:r>
              <a:rPr sz="1000" i="1" spc="-140" dirty="0">
                <a:solidFill>
                  <a:srgbClr val="343846"/>
                </a:solidFill>
                <a:latin typeface="Trebuchet MS"/>
                <a:cs typeface="Trebuchet MS"/>
              </a:rPr>
              <a:t>.</a:t>
            </a:r>
            <a:r>
              <a:rPr sz="1000" i="1" spc="-4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i="1" spc="-50" dirty="0">
                <a:solidFill>
                  <a:srgbClr val="343846"/>
                </a:solidFill>
                <a:latin typeface="Trebuchet MS"/>
                <a:cs typeface="Trebuchet MS"/>
              </a:rPr>
              <a:t>(</a:t>
            </a:r>
            <a:r>
              <a:rPr sz="1000" i="1" spc="-80" dirty="0">
                <a:solidFill>
                  <a:srgbClr val="343846"/>
                </a:solidFill>
                <a:latin typeface="Trebuchet MS"/>
                <a:cs typeface="Trebuchet MS"/>
              </a:rPr>
              <a:t>п</a:t>
            </a:r>
            <a:r>
              <a:rPr sz="1000" i="1" spc="-140" dirty="0">
                <a:solidFill>
                  <a:srgbClr val="343846"/>
                </a:solidFill>
                <a:latin typeface="Trebuchet MS"/>
                <a:cs typeface="Trebuchet MS"/>
              </a:rPr>
              <a:t>.</a:t>
            </a:r>
            <a:r>
              <a:rPr sz="1000" i="1" spc="-4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i="1" spc="-190" dirty="0">
                <a:solidFill>
                  <a:srgbClr val="343846"/>
                </a:solidFill>
                <a:latin typeface="Trebuchet MS"/>
                <a:cs typeface="Trebuchet MS"/>
              </a:rPr>
              <a:t>1</a:t>
            </a:r>
            <a:r>
              <a:rPr sz="1000" i="1" spc="-4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i="1" spc="-10" dirty="0">
                <a:solidFill>
                  <a:srgbClr val="343846"/>
                </a:solidFill>
                <a:latin typeface="Trebuchet MS"/>
                <a:cs typeface="Trebuchet MS"/>
              </a:rPr>
              <a:t>ч</a:t>
            </a:r>
            <a:r>
              <a:rPr sz="1000" i="1" spc="-140" dirty="0">
                <a:solidFill>
                  <a:srgbClr val="343846"/>
                </a:solidFill>
                <a:latin typeface="Trebuchet MS"/>
                <a:cs typeface="Trebuchet MS"/>
              </a:rPr>
              <a:t>.</a:t>
            </a:r>
            <a:r>
              <a:rPr sz="1000" i="1" spc="-5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i="1" spc="-60" dirty="0">
                <a:solidFill>
                  <a:srgbClr val="343846"/>
                </a:solidFill>
                <a:latin typeface="Trebuchet MS"/>
                <a:cs typeface="Trebuchet MS"/>
              </a:rPr>
              <a:t>1</a:t>
            </a:r>
            <a:r>
              <a:rPr sz="1000" i="1" spc="-55" dirty="0">
                <a:solidFill>
                  <a:srgbClr val="343846"/>
                </a:solidFill>
                <a:latin typeface="Trebuchet MS"/>
                <a:cs typeface="Trebuchet MS"/>
              </a:rPr>
              <a:t>0</a:t>
            </a:r>
            <a:r>
              <a:rPr sz="1000" i="1" spc="-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i="1" spc="-210" dirty="0">
                <a:solidFill>
                  <a:srgbClr val="343846"/>
                </a:solidFill>
                <a:latin typeface="Trebuchet MS"/>
                <a:cs typeface="Trebuchet MS"/>
              </a:rPr>
              <a:t>ст</a:t>
            </a:r>
            <a:r>
              <a:rPr sz="1000" i="1" spc="-140" dirty="0">
                <a:solidFill>
                  <a:srgbClr val="343846"/>
                </a:solidFill>
                <a:latin typeface="Trebuchet MS"/>
                <a:cs typeface="Trebuchet MS"/>
              </a:rPr>
              <a:t>.</a:t>
            </a:r>
            <a:r>
              <a:rPr sz="1000" i="1" spc="-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i="1" spc="45" dirty="0">
                <a:solidFill>
                  <a:srgbClr val="343846"/>
                </a:solidFill>
                <a:latin typeface="Trebuchet MS"/>
                <a:cs typeface="Trebuchet MS"/>
              </a:rPr>
              <a:t>24</a:t>
            </a:r>
            <a:r>
              <a:rPr sz="1000" i="1" spc="-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i="1" spc="25" dirty="0">
                <a:solidFill>
                  <a:srgbClr val="343846"/>
                </a:solidFill>
                <a:latin typeface="Trebuchet MS"/>
                <a:cs typeface="Trebuchet MS"/>
              </a:rPr>
              <a:t>44</a:t>
            </a:r>
            <a:r>
              <a:rPr sz="1000" i="1" spc="-70" dirty="0">
                <a:solidFill>
                  <a:srgbClr val="343846"/>
                </a:solidFill>
                <a:latin typeface="Trebuchet MS"/>
                <a:cs typeface="Trebuchet MS"/>
              </a:rPr>
              <a:t>-</a:t>
            </a:r>
            <a:r>
              <a:rPr sz="1000" i="1" spc="65" dirty="0">
                <a:solidFill>
                  <a:srgbClr val="343846"/>
                </a:solidFill>
                <a:latin typeface="Trebuchet MS"/>
                <a:cs typeface="Trebuchet MS"/>
              </a:rPr>
              <a:t>Ф</a:t>
            </a:r>
            <a:r>
              <a:rPr sz="1000" i="1" spc="40" dirty="0">
                <a:solidFill>
                  <a:srgbClr val="343846"/>
                </a:solidFill>
                <a:latin typeface="Trebuchet MS"/>
                <a:cs typeface="Trebuchet MS"/>
              </a:rPr>
              <a:t>З</a:t>
            </a:r>
            <a:r>
              <a:rPr sz="1000" i="1" spc="-125" dirty="0">
                <a:solidFill>
                  <a:srgbClr val="343846"/>
                </a:solidFill>
                <a:latin typeface="Trebuchet MS"/>
                <a:cs typeface="Trebuchet MS"/>
              </a:rPr>
              <a:t>)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53" name="object 52"/>
          <p:cNvSpPr txBox="1"/>
          <p:nvPr/>
        </p:nvSpPr>
        <p:spPr>
          <a:xfrm>
            <a:off x="5156072" y="3115132"/>
            <a:ext cx="391223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5" dirty="0">
                <a:solidFill>
                  <a:srgbClr val="343846"/>
                </a:solidFill>
                <a:latin typeface="Trebuchet MS"/>
                <a:cs typeface="Trebuchet MS"/>
              </a:rPr>
              <a:t>До </a:t>
            </a:r>
            <a:r>
              <a:rPr sz="1000" b="1" spc="29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b="1" spc="-90" dirty="0">
                <a:solidFill>
                  <a:srgbClr val="343846"/>
                </a:solidFill>
                <a:latin typeface="Trebuchet MS"/>
                <a:cs typeface="Trebuchet MS"/>
              </a:rPr>
              <a:t>31</a:t>
            </a:r>
            <a:r>
              <a:rPr sz="1000" b="1" spc="145" dirty="0">
                <a:solidFill>
                  <a:srgbClr val="343846"/>
                </a:solidFill>
                <a:latin typeface="Trebuchet MS"/>
                <a:cs typeface="Trebuchet MS"/>
              </a:rPr>
              <a:t>  </a:t>
            </a:r>
            <a:r>
              <a:rPr sz="1000" b="1" spc="-15" dirty="0">
                <a:solidFill>
                  <a:srgbClr val="343846"/>
                </a:solidFill>
                <a:latin typeface="Trebuchet MS"/>
                <a:cs typeface="Trebuchet MS"/>
              </a:rPr>
              <a:t>декабря</a:t>
            </a:r>
            <a:r>
              <a:rPr sz="1000" b="1" spc="59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b="1" spc="20" dirty="0">
                <a:solidFill>
                  <a:srgbClr val="343846"/>
                </a:solidFill>
                <a:latin typeface="Trebuchet MS"/>
                <a:cs typeface="Trebuchet MS"/>
              </a:rPr>
              <a:t>2026 </a:t>
            </a:r>
            <a:r>
              <a:rPr sz="1000" b="1" spc="27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b="1" spc="-10" dirty="0">
                <a:solidFill>
                  <a:srgbClr val="343846"/>
                </a:solidFill>
                <a:latin typeface="Trebuchet MS"/>
                <a:cs typeface="Trebuchet MS"/>
              </a:rPr>
              <a:t>года</a:t>
            </a:r>
            <a:r>
              <a:rPr sz="1000" b="1" spc="59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b="1" spc="-25" dirty="0">
                <a:solidFill>
                  <a:srgbClr val="343846"/>
                </a:solidFill>
                <a:latin typeface="Trebuchet MS"/>
                <a:cs typeface="Trebuchet MS"/>
              </a:rPr>
              <a:t>не</a:t>
            </a:r>
            <a:r>
              <a:rPr sz="1000" b="1" spc="59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b="1" spc="-20" dirty="0">
                <a:solidFill>
                  <a:srgbClr val="343846"/>
                </a:solidFill>
                <a:latin typeface="Trebuchet MS"/>
                <a:cs typeface="Trebuchet MS"/>
              </a:rPr>
              <a:t>действуют</a:t>
            </a:r>
            <a:r>
              <a:rPr sz="1000" b="1" spc="61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b="1" spc="-15" dirty="0">
                <a:solidFill>
                  <a:srgbClr val="343846"/>
                </a:solidFill>
                <a:latin typeface="Trebuchet MS"/>
                <a:cs typeface="Trebuchet MS"/>
              </a:rPr>
              <a:t>установленные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54" name="object 53"/>
          <p:cNvSpPr txBox="1"/>
          <p:nvPr/>
        </p:nvSpPr>
        <p:spPr>
          <a:xfrm>
            <a:off x="4933569" y="3255416"/>
            <a:ext cx="2817495" cy="354965"/>
          </a:xfrm>
          <a:prstGeom prst="rect">
            <a:avLst/>
          </a:prstGeom>
        </p:spPr>
        <p:txBody>
          <a:bodyPr vert="horz" wrap="square" lIns="0" tIns="247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95"/>
              </a:spcBef>
            </a:pPr>
            <a:r>
              <a:rPr sz="1000" b="1" spc="-15" dirty="0">
                <a:solidFill>
                  <a:srgbClr val="343846"/>
                </a:solidFill>
                <a:latin typeface="Trebuchet MS"/>
                <a:cs typeface="Trebuchet MS"/>
              </a:rPr>
              <a:t>ограничения</a:t>
            </a:r>
            <a:r>
              <a:rPr sz="1000" b="1" spc="-5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b="1" spc="-10" dirty="0">
                <a:solidFill>
                  <a:srgbClr val="343846"/>
                </a:solidFill>
                <a:latin typeface="Trebuchet MS"/>
                <a:cs typeface="Trebuchet MS"/>
              </a:rPr>
              <a:t>размера</a:t>
            </a:r>
            <a:r>
              <a:rPr sz="1000" b="1" spc="-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b="1" spc="35" dirty="0">
                <a:solidFill>
                  <a:srgbClr val="343846"/>
                </a:solidFill>
                <a:latin typeface="Trebuchet MS"/>
                <a:cs typeface="Trebuchet MS"/>
              </a:rPr>
              <a:t>ГОЗ</a:t>
            </a:r>
            <a:r>
              <a:rPr sz="1000" b="1" spc="-2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b="1" spc="-65" dirty="0">
                <a:solidFill>
                  <a:srgbClr val="343846"/>
                </a:solidFill>
                <a:latin typeface="Trebuchet MS"/>
                <a:cs typeface="Trebuchet MS"/>
              </a:rPr>
              <a:t>(ч.</a:t>
            </a:r>
            <a:r>
              <a:rPr sz="1000" b="1" spc="-6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b="1" spc="-15" dirty="0">
                <a:solidFill>
                  <a:srgbClr val="343846"/>
                </a:solidFill>
                <a:latin typeface="Trebuchet MS"/>
                <a:cs typeface="Trebuchet MS"/>
              </a:rPr>
              <a:t>75</a:t>
            </a:r>
            <a:r>
              <a:rPr sz="1000" b="1" spc="-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b="1" spc="-65" dirty="0">
                <a:solidFill>
                  <a:srgbClr val="343846"/>
                </a:solidFill>
                <a:latin typeface="Trebuchet MS"/>
                <a:cs typeface="Trebuchet MS"/>
              </a:rPr>
              <a:t>ст.</a:t>
            </a:r>
            <a:r>
              <a:rPr sz="1000" b="1" spc="-4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b="1" spc="-120" dirty="0">
                <a:solidFill>
                  <a:srgbClr val="343846"/>
                </a:solidFill>
                <a:latin typeface="Trebuchet MS"/>
                <a:cs typeface="Trebuchet MS"/>
              </a:rPr>
              <a:t>112</a:t>
            </a:r>
            <a:r>
              <a:rPr sz="1000" b="1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b="1" spc="-5" dirty="0">
                <a:solidFill>
                  <a:srgbClr val="343846"/>
                </a:solidFill>
                <a:latin typeface="Trebuchet MS"/>
                <a:cs typeface="Trebuchet MS"/>
              </a:rPr>
              <a:t>44-ФЗ)</a:t>
            </a:r>
            <a:endParaRPr sz="10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30" dirty="0">
                <a:solidFill>
                  <a:srgbClr val="F14842"/>
                </a:solidFill>
                <a:latin typeface="Trebuchet MS"/>
                <a:cs typeface="Trebuchet MS"/>
              </a:rPr>
              <a:t>2)</a:t>
            </a:r>
            <a:r>
              <a:rPr sz="1000" spc="-40" dirty="0">
                <a:solidFill>
                  <a:srgbClr val="F14842"/>
                </a:solidFill>
                <a:latin typeface="Trebuchet MS"/>
                <a:cs typeface="Trebuchet MS"/>
              </a:rPr>
              <a:t> 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Независимо</a:t>
            </a:r>
            <a:r>
              <a:rPr sz="1000" spc="-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20" dirty="0">
                <a:solidFill>
                  <a:srgbClr val="343846"/>
                </a:solidFill>
                <a:latin typeface="Trebuchet MS"/>
                <a:cs typeface="Trebuchet MS"/>
              </a:rPr>
              <a:t>от</a:t>
            </a:r>
            <a:r>
              <a:rPr sz="1000" spc="-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40" dirty="0">
                <a:solidFill>
                  <a:srgbClr val="343846"/>
                </a:solidFill>
                <a:latin typeface="Trebuchet MS"/>
                <a:cs typeface="Trebuchet MS"/>
              </a:rPr>
              <a:t>НМЦК</a:t>
            </a:r>
            <a:r>
              <a:rPr sz="1000" spc="-25" dirty="0">
                <a:solidFill>
                  <a:srgbClr val="343846"/>
                </a:solidFill>
                <a:latin typeface="Trebuchet MS"/>
                <a:cs typeface="Trebuchet MS"/>
              </a:rPr>
              <a:t> и</a:t>
            </a:r>
            <a:r>
              <a:rPr sz="1000" spc="-4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50" dirty="0">
                <a:solidFill>
                  <a:srgbClr val="343846"/>
                </a:solidFill>
                <a:latin typeface="Trebuchet MS"/>
                <a:cs typeface="Trebuchet MS"/>
              </a:rPr>
              <a:t>ГОЗ</a:t>
            </a:r>
            <a:r>
              <a:rPr sz="1000" spc="-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343846"/>
                </a:solidFill>
                <a:latin typeface="Trebuchet MS"/>
                <a:cs typeface="Trebuchet MS"/>
              </a:rPr>
              <a:t>закупки: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55" name="object 54"/>
          <p:cNvSpPr txBox="1"/>
          <p:nvPr/>
        </p:nvSpPr>
        <p:spPr>
          <a:xfrm>
            <a:off x="4933569" y="3583076"/>
            <a:ext cx="4131945" cy="358140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90170" indent="-78105">
              <a:lnSpc>
                <a:spcPct val="100000"/>
              </a:lnSpc>
              <a:spcBef>
                <a:spcPts val="204"/>
              </a:spcBef>
              <a:buClr>
                <a:srgbClr val="FF0000"/>
              </a:buClr>
              <a:buFont typeface="Arial MT"/>
              <a:buChar char="•"/>
              <a:tabLst>
                <a:tab pos="90805" algn="l"/>
              </a:tabLst>
            </a:pP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товаров</a:t>
            </a:r>
            <a:r>
              <a:rPr sz="1000" spc="-2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для</a:t>
            </a:r>
            <a:r>
              <a:rPr sz="1000" spc="-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нормального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5" dirty="0">
                <a:solidFill>
                  <a:srgbClr val="343846"/>
                </a:solidFill>
                <a:latin typeface="Trebuchet MS"/>
                <a:cs typeface="Trebuchet MS"/>
              </a:rPr>
              <a:t>жизнеобеспечения</a:t>
            </a:r>
            <a:r>
              <a:rPr sz="1000" spc="-2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граждан</a:t>
            </a:r>
            <a:endParaRPr sz="1000">
              <a:latin typeface="Trebuchet MS"/>
              <a:cs typeface="Trebuchet MS"/>
            </a:endParaRPr>
          </a:p>
          <a:p>
            <a:pPr marL="90170" indent="-78105">
              <a:lnSpc>
                <a:spcPct val="100000"/>
              </a:lnSpc>
              <a:spcBef>
                <a:spcPts val="110"/>
              </a:spcBef>
              <a:buClr>
                <a:srgbClr val="FF0000"/>
              </a:buClr>
              <a:buFont typeface="Arial MT"/>
              <a:buChar char="•"/>
              <a:tabLst>
                <a:tab pos="90805" algn="l"/>
                <a:tab pos="520065" algn="l"/>
                <a:tab pos="1434465" algn="l"/>
                <a:tab pos="2251710" algn="l"/>
                <a:tab pos="3036570" algn="l"/>
                <a:tab pos="4048125" algn="l"/>
              </a:tabLst>
            </a:pPr>
            <a:r>
              <a:rPr sz="1000" spc="-60" dirty="0">
                <a:solidFill>
                  <a:srgbClr val="343846"/>
                </a:solidFill>
                <a:latin typeface="Trebuchet MS"/>
                <a:cs typeface="Trebuchet MS"/>
              </a:rPr>
              <a:t>Т</a:t>
            </a:r>
            <a:r>
              <a:rPr sz="1000" spc="25" dirty="0">
                <a:solidFill>
                  <a:srgbClr val="343846"/>
                </a:solidFill>
                <a:latin typeface="Trebuchet MS"/>
                <a:cs typeface="Trebuchet MS"/>
              </a:rPr>
              <a:t>Р</a:t>
            </a:r>
            <a:r>
              <a:rPr sz="1000" spc="-50" dirty="0">
                <a:solidFill>
                  <a:srgbClr val="343846"/>
                </a:solidFill>
                <a:latin typeface="Trebuchet MS"/>
                <a:cs typeface="Trebuchet MS"/>
              </a:rPr>
              <a:t>У,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	</a:t>
            </a:r>
            <a:r>
              <a:rPr sz="1000" spc="15" dirty="0">
                <a:solidFill>
                  <a:srgbClr val="343846"/>
                </a:solidFill>
                <a:latin typeface="Trebuchet MS"/>
                <a:cs typeface="Trebuchet MS"/>
              </a:rPr>
              <a:t>я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вляющ</a:t>
            </a:r>
            <a:r>
              <a:rPr sz="1000" spc="20" dirty="0">
                <a:solidFill>
                  <a:srgbClr val="343846"/>
                </a:solidFill>
                <a:latin typeface="Trebuchet MS"/>
                <a:cs typeface="Trebuchet MS"/>
              </a:rPr>
              <a:t>и</a:t>
            </a:r>
            <a:r>
              <a:rPr sz="1000" spc="-30" dirty="0">
                <a:solidFill>
                  <a:srgbClr val="343846"/>
                </a:solidFill>
                <a:latin typeface="Trebuchet MS"/>
                <a:cs typeface="Trebuchet MS"/>
              </a:rPr>
              <a:t>х</a:t>
            </a:r>
            <a:r>
              <a:rPr sz="1000" spc="5" dirty="0">
                <a:solidFill>
                  <a:srgbClr val="343846"/>
                </a:solidFill>
                <a:latin typeface="Trebuchet MS"/>
                <a:cs typeface="Trebuchet MS"/>
              </a:rPr>
              <a:t>с</a:t>
            </a:r>
            <a:r>
              <a:rPr sz="1000" spc="20" dirty="0">
                <a:solidFill>
                  <a:srgbClr val="343846"/>
                </a:solidFill>
                <a:latin typeface="Trebuchet MS"/>
                <a:cs typeface="Trebuchet MS"/>
              </a:rPr>
              <a:t>я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	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п</a:t>
            </a:r>
            <a:r>
              <a:rPr sz="1000" spc="15" dirty="0">
                <a:solidFill>
                  <a:srgbClr val="343846"/>
                </a:solidFill>
                <a:latin typeface="Trebuchet MS"/>
                <a:cs typeface="Trebuchet MS"/>
              </a:rPr>
              <a:t>р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е</a:t>
            </a:r>
            <a:r>
              <a:rPr sz="1000" spc="-20" dirty="0">
                <a:solidFill>
                  <a:srgbClr val="343846"/>
                </a:solidFill>
                <a:latin typeface="Trebuchet MS"/>
                <a:cs typeface="Trebuchet MS"/>
              </a:rPr>
              <a:t>д</a:t>
            </a:r>
            <a:r>
              <a:rPr sz="1000" spc="-50" dirty="0">
                <a:solidFill>
                  <a:srgbClr val="343846"/>
                </a:solidFill>
                <a:latin typeface="Trebuchet MS"/>
                <a:cs typeface="Trebuchet MS"/>
              </a:rPr>
              <a:t>м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е</a:t>
            </a:r>
            <a:r>
              <a:rPr sz="1000" spc="-60" dirty="0">
                <a:solidFill>
                  <a:srgbClr val="343846"/>
                </a:solidFill>
                <a:latin typeface="Trebuchet MS"/>
                <a:cs typeface="Trebuchet MS"/>
              </a:rPr>
              <a:t>т</a:t>
            </a:r>
            <a:r>
              <a:rPr sz="1000" spc="20" dirty="0">
                <a:solidFill>
                  <a:srgbClr val="343846"/>
                </a:solidFill>
                <a:latin typeface="Trebuchet MS"/>
                <a:cs typeface="Trebuchet MS"/>
              </a:rPr>
              <a:t>о</a:t>
            </a:r>
            <a:r>
              <a:rPr sz="1000" spc="-45" dirty="0">
                <a:solidFill>
                  <a:srgbClr val="343846"/>
                </a:solidFill>
                <a:latin typeface="Trebuchet MS"/>
                <a:cs typeface="Trebuchet MS"/>
              </a:rPr>
              <a:t>м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	</a:t>
            </a:r>
            <a:r>
              <a:rPr sz="1000" spc="5" dirty="0">
                <a:solidFill>
                  <a:srgbClr val="343846"/>
                </a:solidFill>
                <a:latin typeface="Trebuchet MS"/>
                <a:cs typeface="Trebuchet MS"/>
              </a:rPr>
              <a:t>к</a:t>
            </a:r>
            <a:r>
              <a:rPr sz="1000" spc="20" dirty="0">
                <a:solidFill>
                  <a:srgbClr val="343846"/>
                </a:solidFill>
                <a:latin typeface="Trebuchet MS"/>
                <a:cs typeface="Trebuchet MS"/>
              </a:rPr>
              <a:t>о</a:t>
            </a:r>
            <a:r>
              <a:rPr sz="1000" spc="-35" dirty="0">
                <a:solidFill>
                  <a:srgbClr val="343846"/>
                </a:solidFill>
                <a:latin typeface="Trebuchet MS"/>
                <a:cs typeface="Trebuchet MS"/>
              </a:rPr>
              <a:t>н</a:t>
            </a:r>
            <a:r>
              <a:rPr sz="1000" spc="-25" dirty="0">
                <a:solidFill>
                  <a:srgbClr val="343846"/>
                </a:solidFill>
                <a:latin typeface="Trebuchet MS"/>
                <a:cs typeface="Trebuchet MS"/>
              </a:rPr>
              <a:t>т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р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а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к</a:t>
            </a:r>
            <a:r>
              <a:rPr sz="1000" spc="-60" dirty="0">
                <a:solidFill>
                  <a:srgbClr val="343846"/>
                </a:solidFill>
                <a:latin typeface="Trebuchet MS"/>
                <a:cs typeface="Trebuchet MS"/>
              </a:rPr>
              <a:t>т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а</a:t>
            </a:r>
            <a:r>
              <a:rPr sz="1000" spc="-140" dirty="0">
                <a:solidFill>
                  <a:srgbClr val="343846"/>
                </a:solidFill>
                <a:latin typeface="Trebuchet MS"/>
                <a:cs typeface="Trebuchet MS"/>
              </a:rPr>
              <a:t>,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	</a:t>
            </a:r>
            <a:r>
              <a:rPr sz="1000" spc="15" dirty="0">
                <a:solidFill>
                  <a:srgbClr val="343846"/>
                </a:solidFill>
                <a:latin typeface="Trebuchet MS"/>
                <a:cs typeface="Trebuchet MS"/>
              </a:rPr>
              <a:t>р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а</a:t>
            </a:r>
            <a:r>
              <a:rPr sz="1000" spc="-30" dirty="0">
                <a:solidFill>
                  <a:srgbClr val="343846"/>
                </a:solidFill>
                <a:latin typeface="Trebuchet MS"/>
                <a:cs typeface="Trebuchet MS"/>
              </a:rPr>
              <a:t>с</a:t>
            </a:r>
            <a:r>
              <a:rPr sz="1000" spc="-25" dirty="0">
                <a:solidFill>
                  <a:srgbClr val="343846"/>
                </a:solidFill>
                <a:latin typeface="Trebuchet MS"/>
                <a:cs typeface="Trebuchet MS"/>
              </a:rPr>
              <a:t>т</a:t>
            </a:r>
            <a:r>
              <a:rPr sz="1000" spc="35" dirty="0">
                <a:solidFill>
                  <a:srgbClr val="343846"/>
                </a:solidFill>
                <a:latin typeface="Trebuchet MS"/>
                <a:cs typeface="Trebuchet MS"/>
              </a:rPr>
              <a:t>о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р</a:t>
            </a:r>
            <a:r>
              <a:rPr sz="1000" spc="-10" dirty="0">
                <a:solidFill>
                  <a:srgbClr val="343846"/>
                </a:solidFill>
                <a:latin typeface="Trebuchet MS"/>
                <a:cs typeface="Trebuchet MS"/>
              </a:rPr>
              <a:t>гну</a:t>
            </a:r>
            <a:r>
              <a:rPr sz="1000" spc="-50" dirty="0">
                <a:solidFill>
                  <a:srgbClr val="343846"/>
                </a:solidFill>
                <a:latin typeface="Trebuchet MS"/>
                <a:cs typeface="Trebuchet MS"/>
              </a:rPr>
              <a:t>т</a:t>
            </a:r>
            <a:r>
              <a:rPr sz="1000" spc="20" dirty="0">
                <a:solidFill>
                  <a:srgbClr val="343846"/>
                </a:solidFill>
                <a:latin typeface="Trebuchet MS"/>
                <a:cs typeface="Trebuchet MS"/>
              </a:rPr>
              <a:t>о</a:t>
            </a:r>
            <a:r>
              <a:rPr sz="1000" spc="5" dirty="0">
                <a:solidFill>
                  <a:srgbClr val="343846"/>
                </a:solidFill>
                <a:latin typeface="Trebuchet MS"/>
                <a:cs typeface="Trebuchet MS"/>
              </a:rPr>
              <a:t>г</a:t>
            </a:r>
            <a:r>
              <a:rPr sz="1000" spc="30" dirty="0">
                <a:solidFill>
                  <a:srgbClr val="343846"/>
                </a:solidFill>
                <a:latin typeface="Trebuchet MS"/>
                <a:cs typeface="Trebuchet MS"/>
              </a:rPr>
              <a:t>о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	</a:t>
            </a:r>
            <a:r>
              <a:rPr sz="1000" spc="35" dirty="0">
                <a:solidFill>
                  <a:srgbClr val="343846"/>
                </a:solidFill>
                <a:latin typeface="Trebuchet MS"/>
                <a:cs typeface="Trebuchet MS"/>
              </a:rPr>
              <a:t>в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56" name="object 55"/>
          <p:cNvSpPr txBox="1"/>
          <p:nvPr/>
        </p:nvSpPr>
        <p:spPr>
          <a:xfrm>
            <a:off x="4933569" y="3903116"/>
            <a:ext cx="4131945" cy="354965"/>
          </a:xfrm>
          <a:prstGeom prst="rect">
            <a:avLst/>
          </a:prstGeom>
        </p:spPr>
        <p:txBody>
          <a:bodyPr vert="horz" wrap="square" lIns="0" tIns="247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95"/>
              </a:spcBef>
            </a:pP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одностороннем</a:t>
            </a:r>
            <a:r>
              <a:rPr sz="1000" spc="-1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5" dirty="0">
                <a:solidFill>
                  <a:srgbClr val="343846"/>
                </a:solidFill>
                <a:latin typeface="Trebuchet MS"/>
                <a:cs typeface="Trebuchet MS"/>
              </a:rPr>
              <a:t>порядке</a:t>
            </a:r>
            <a:endParaRPr sz="1000">
              <a:latin typeface="Trebuchet MS"/>
              <a:cs typeface="Trebuchet MS"/>
            </a:endParaRPr>
          </a:p>
          <a:p>
            <a:pPr marL="88900" indent="-76200">
              <a:lnSpc>
                <a:spcPct val="100000"/>
              </a:lnSpc>
              <a:spcBef>
                <a:spcPts val="95"/>
              </a:spcBef>
              <a:buClr>
                <a:srgbClr val="FF0000"/>
              </a:buClr>
              <a:buFont typeface="Arial MT"/>
              <a:buChar char="•"/>
              <a:tabLst>
                <a:tab pos="88900" algn="l"/>
                <a:tab pos="970915" algn="l"/>
                <a:tab pos="2179955" algn="l"/>
                <a:tab pos="3143250" algn="l"/>
                <a:tab pos="3444875" algn="l"/>
              </a:tabLst>
            </a:pPr>
            <a:r>
              <a:rPr sz="1000" spc="55" dirty="0">
                <a:solidFill>
                  <a:srgbClr val="343846"/>
                </a:solidFill>
                <a:latin typeface="Trebuchet MS"/>
                <a:cs typeface="Trebuchet MS"/>
              </a:rPr>
              <a:t>з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а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к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а</a:t>
            </a:r>
            <a:r>
              <a:rPr sz="1000" spc="55" dirty="0">
                <a:solidFill>
                  <a:srgbClr val="343846"/>
                </a:solidFill>
                <a:latin typeface="Trebuchet MS"/>
                <a:cs typeface="Trebuchet MS"/>
              </a:rPr>
              <a:t>з</a:t>
            </a:r>
            <a:r>
              <a:rPr sz="1000" spc="-10" dirty="0">
                <a:solidFill>
                  <a:srgbClr val="343846"/>
                </a:solidFill>
                <a:latin typeface="Trebuchet MS"/>
                <a:cs typeface="Trebuchet MS"/>
              </a:rPr>
              <a:t>чи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к</a:t>
            </a:r>
            <a:r>
              <a:rPr sz="1000" spc="20" dirty="0">
                <a:solidFill>
                  <a:srgbClr val="343846"/>
                </a:solidFill>
                <a:latin typeface="Trebuchet MS"/>
                <a:cs typeface="Trebuchet MS"/>
              </a:rPr>
              <a:t>о</a:t>
            </a:r>
            <a:r>
              <a:rPr sz="1000" spc="-50" dirty="0">
                <a:solidFill>
                  <a:srgbClr val="343846"/>
                </a:solidFill>
                <a:latin typeface="Trebuchet MS"/>
                <a:cs typeface="Trebuchet MS"/>
              </a:rPr>
              <a:t>м</a:t>
            </a:r>
            <a:r>
              <a:rPr sz="1000" spc="-140" dirty="0">
                <a:solidFill>
                  <a:srgbClr val="343846"/>
                </a:solidFill>
                <a:latin typeface="Trebuchet MS"/>
                <a:cs typeface="Trebuchet MS"/>
              </a:rPr>
              <a:t>,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	</a:t>
            </a:r>
            <a:r>
              <a:rPr sz="1000" spc="20" dirty="0">
                <a:solidFill>
                  <a:srgbClr val="343846"/>
                </a:solidFill>
                <a:latin typeface="Trebuchet MS"/>
                <a:cs typeface="Trebuchet MS"/>
              </a:rPr>
              <a:t>о</a:t>
            </a:r>
            <a:r>
              <a:rPr sz="1000" spc="-10" dirty="0">
                <a:solidFill>
                  <a:srgbClr val="343846"/>
                </a:solidFill>
                <a:latin typeface="Trebuchet MS"/>
                <a:cs typeface="Trebuchet MS"/>
              </a:rPr>
              <a:t>с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у</a:t>
            </a:r>
            <a:r>
              <a:rPr sz="1000" spc="-10" dirty="0">
                <a:solidFill>
                  <a:srgbClr val="343846"/>
                </a:solidFill>
                <a:latin typeface="Trebuchet MS"/>
                <a:cs typeface="Trebuchet MS"/>
              </a:rPr>
              <a:t>щест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в</a:t>
            </a:r>
            <a:r>
              <a:rPr sz="1000" spc="20" dirty="0">
                <a:solidFill>
                  <a:srgbClr val="343846"/>
                </a:solidFill>
                <a:latin typeface="Trebuchet MS"/>
                <a:cs typeface="Trebuchet MS"/>
              </a:rPr>
              <a:t>л</a:t>
            </a:r>
            <a:r>
              <a:rPr sz="1000" spc="15" dirty="0">
                <a:solidFill>
                  <a:srgbClr val="343846"/>
                </a:solidFill>
                <a:latin typeface="Trebuchet MS"/>
                <a:cs typeface="Trebuchet MS"/>
              </a:rPr>
              <a:t>я</a:t>
            </a:r>
            <a:r>
              <a:rPr sz="1000" spc="40" dirty="0">
                <a:solidFill>
                  <a:srgbClr val="343846"/>
                </a:solidFill>
                <a:latin typeface="Trebuchet MS"/>
                <a:cs typeface="Trebuchet MS"/>
              </a:rPr>
              <a:t>ю</a:t>
            </a:r>
            <a:r>
              <a:rPr sz="1000" spc="-15" dirty="0">
                <a:solidFill>
                  <a:srgbClr val="343846"/>
                </a:solidFill>
                <a:latin typeface="Trebuchet MS"/>
                <a:cs typeface="Trebuchet MS"/>
              </a:rPr>
              <a:t>щим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	</a:t>
            </a:r>
            <a:r>
              <a:rPr sz="1000" spc="-20" dirty="0">
                <a:solidFill>
                  <a:srgbClr val="343846"/>
                </a:solidFill>
                <a:latin typeface="Trebuchet MS"/>
                <a:cs typeface="Trebuchet MS"/>
              </a:rPr>
              <a:t>д</a:t>
            </a:r>
            <a:r>
              <a:rPr sz="1000" spc="20" dirty="0">
                <a:solidFill>
                  <a:srgbClr val="343846"/>
                </a:solidFill>
                <a:latin typeface="Trebuchet MS"/>
                <a:cs typeface="Trebuchet MS"/>
              </a:rPr>
              <a:t>е</a:t>
            </a:r>
            <a:r>
              <a:rPr sz="1000" spc="15" dirty="0">
                <a:solidFill>
                  <a:srgbClr val="343846"/>
                </a:solidFill>
                <a:latin typeface="Trebuchet MS"/>
                <a:cs typeface="Trebuchet MS"/>
              </a:rPr>
              <a:t>я</a:t>
            </a:r>
            <a:r>
              <a:rPr sz="1000" spc="-60" dirty="0">
                <a:solidFill>
                  <a:srgbClr val="343846"/>
                </a:solidFill>
                <a:latin typeface="Trebuchet MS"/>
                <a:cs typeface="Trebuchet MS"/>
              </a:rPr>
              <a:t>т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е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ль</a:t>
            </a:r>
            <a:r>
              <a:rPr sz="1000" spc="5" dirty="0">
                <a:solidFill>
                  <a:srgbClr val="343846"/>
                </a:solidFill>
                <a:latin typeface="Trebuchet MS"/>
                <a:cs typeface="Trebuchet MS"/>
              </a:rPr>
              <a:t>н</a:t>
            </a:r>
            <a:r>
              <a:rPr sz="1000" spc="35" dirty="0">
                <a:solidFill>
                  <a:srgbClr val="343846"/>
                </a:solidFill>
                <a:latin typeface="Trebuchet MS"/>
                <a:cs typeface="Trebuchet MS"/>
              </a:rPr>
              <a:t>о</a:t>
            </a:r>
            <a:r>
              <a:rPr sz="1000" spc="-30" dirty="0">
                <a:solidFill>
                  <a:srgbClr val="343846"/>
                </a:solidFill>
                <a:latin typeface="Trebuchet MS"/>
                <a:cs typeface="Trebuchet MS"/>
              </a:rPr>
              <a:t>с</a:t>
            </a:r>
            <a:r>
              <a:rPr sz="1000" spc="-25" dirty="0">
                <a:solidFill>
                  <a:srgbClr val="343846"/>
                </a:solidFill>
                <a:latin typeface="Trebuchet MS"/>
                <a:cs typeface="Trebuchet MS"/>
              </a:rPr>
              <a:t>т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ь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	на	</a:t>
            </a:r>
            <a:r>
              <a:rPr sz="1000" spc="-60" dirty="0">
                <a:solidFill>
                  <a:srgbClr val="343846"/>
                </a:solidFill>
                <a:latin typeface="Trebuchet MS"/>
                <a:cs typeface="Trebuchet MS"/>
              </a:rPr>
              <a:t>т</a:t>
            </a:r>
            <a:r>
              <a:rPr sz="1000" spc="20" dirty="0">
                <a:solidFill>
                  <a:srgbClr val="343846"/>
                </a:solidFill>
                <a:latin typeface="Trebuchet MS"/>
                <a:cs typeface="Trebuchet MS"/>
              </a:rPr>
              <a:t>е</a:t>
            </a:r>
            <a:r>
              <a:rPr sz="1000" spc="15" dirty="0">
                <a:solidFill>
                  <a:srgbClr val="343846"/>
                </a:solidFill>
                <a:latin typeface="Trebuchet MS"/>
                <a:cs typeface="Trebuchet MS"/>
              </a:rPr>
              <a:t>р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р</a:t>
            </a:r>
            <a:r>
              <a:rPr sz="1000" spc="-45" dirty="0">
                <a:solidFill>
                  <a:srgbClr val="343846"/>
                </a:solidFill>
                <a:latin typeface="Trebuchet MS"/>
                <a:cs typeface="Trebuchet MS"/>
              </a:rPr>
              <a:t>и</a:t>
            </a:r>
            <a:r>
              <a:rPr sz="1000" spc="-30" dirty="0">
                <a:solidFill>
                  <a:srgbClr val="343846"/>
                </a:solidFill>
                <a:latin typeface="Trebuchet MS"/>
                <a:cs typeface="Trebuchet MS"/>
              </a:rPr>
              <a:t>т</a:t>
            </a:r>
            <a:r>
              <a:rPr sz="1000" spc="35" dirty="0">
                <a:solidFill>
                  <a:srgbClr val="343846"/>
                </a:solidFill>
                <a:latin typeface="Trebuchet MS"/>
                <a:cs typeface="Trebuchet MS"/>
              </a:rPr>
              <a:t>о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р</a:t>
            </a:r>
            <a:r>
              <a:rPr sz="1000" spc="-25" dirty="0">
                <a:solidFill>
                  <a:srgbClr val="343846"/>
                </a:solidFill>
                <a:latin typeface="Trebuchet MS"/>
                <a:cs typeface="Trebuchet MS"/>
              </a:rPr>
              <a:t>ии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57" name="object 56"/>
          <p:cNvSpPr txBox="1"/>
          <p:nvPr/>
        </p:nvSpPr>
        <p:spPr>
          <a:xfrm>
            <a:off x="4933569" y="4232909"/>
            <a:ext cx="157797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иностранного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государства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58" name="object 57"/>
          <p:cNvSpPr txBox="1"/>
          <p:nvPr/>
        </p:nvSpPr>
        <p:spPr>
          <a:xfrm>
            <a:off x="4933569" y="4382643"/>
            <a:ext cx="4131945" cy="511175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90170" indent="-78105">
              <a:lnSpc>
                <a:spcPct val="100000"/>
              </a:lnSpc>
              <a:spcBef>
                <a:spcPts val="210"/>
              </a:spcBef>
              <a:buClr>
                <a:srgbClr val="FF0000"/>
              </a:buClr>
              <a:buFont typeface="Arial MT"/>
              <a:buChar char="•"/>
              <a:tabLst>
                <a:tab pos="90805" algn="l"/>
              </a:tabLst>
            </a:pPr>
            <a:r>
              <a:rPr sz="1000" spc="55" dirty="0">
                <a:solidFill>
                  <a:srgbClr val="343846"/>
                </a:solidFill>
                <a:latin typeface="Trebuchet MS"/>
                <a:cs typeface="Trebuchet MS"/>
              </a:rPr>
              <a:t>ЛП</a:t>
            </a:r>
            <a:r>
              <a:rPr sz="1000" spc="-4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для</a:t>
            </a:r>
            <a:r>
              <a:rPr sz="1000" spc="-2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5" dirty="0">
                <a:solidFill>
                  <a:srgbClr val="343846"/>
                </a:solidFill>
                <a:latin typeface="Trebuchet MS"/>
                <a:cs typeface="Trebuchet MS"/>
              </a:rPr>
              <a:t>назначения</a:t>
            </a:r>
            <a:r>
              <a:rPr sz="1000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343846"/>
                </a:solidFill>
                <a:latin typeface="Trebuchet MS"/>
                <a:cs typeface="Trebuchet MS"/>
              </a:rPr>
              <a:t>пациенту</a:t>
            </a:r>
            <a:r>
              <a:rPr sz="1000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15" dirty="0">
                <a:solidFill>
                  <a:srgbClr val="343846"/>
                </a:solidFill>
                <a:latin typeface="Trebuchet MS"/>
                <a:cs typeface="Trebuchet MS"/>
              </a:rPr>
              <a:t>по</a:t>
            </a:r>
            <a:r>
              <a:rPr sz="1000" spc="-4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решению</a:t>
            </a:r>
            <a:r>
              <a:rPr sz="1000" spc="-2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врачебной</a:t>
            </a:r>
            <a:r>
              <a:rPr sz="1000" spc="-4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343846"/>
                </a:solidFill>
                <a:latin typeface="Trebuchet MS"/>
                <a:cs typeface="Trebuchet MS"/>
              </a:rPr>
              <a:t>комиссии</a:t>
            </a:r>
            <a:endParaRPr sz="1000">
              <a:latin typeface="Trebuchet MS"/>
              <a:cs typeface="Trebuchet MS"/>
            </a:endParaRPr>
          </a:p>
          <a:p>
            <a:pPr marL="12700" marR="5080">
              <a:lnSpc>
                <a:spcPct val="100000"/>
              </a:lnSpc>
              <a:spcBef>
                <a:spcPts val="110"/>
              </a:spcBef>
              <a:buClr>
                <a:srgbClr val="FF0000"/>
              </a:buClr>
              <a:buFont typeface="Arial MT"/>
              <a:buChar char="•"/>
              <a:tabLst>
                <a:tab pos="90805" algn="l"/>
                <a:tab pos="1048385" algn="l"/>
                <a:tab pos="1908175" algn="l"/>
                <a:tab pos="3001010" algn="l"/>
                <a:tab pos="3906520" algn="l"/>
              </a:tabLst>
            </a:pP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сп</a:t>
            </a:r>
            <a:r>
              <a:rPr sz="1000" spc="15" dirty="0">
                <a:solidFill>
                  <a:srgbClr val="343846"/>
                </a:solidFill>
                <a:latin typeface="Trebuchet MS"/>
                <a:cs typeface="Trebuchet MS"/>
              </a:rPr>
              <a:t>ор</a:t>
            </a:r>
            <a:r>
              <a:rPr sz="1000" spc="-60" dirty="0">
                <a:solidFill>
                  <a:srgbClr val="343846"/>
                </a:solidFill>
                <a:latin typeface="Trebuchet MS"/>
                <a:cs typeface="Trebuchet MS"/>
              </a:rPr>
              <a:t>т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ивн</a:t>
            </a:r>
            <a:r>
              <a:rPr sz="1000" spc="20" dirty="0">
                <a:solidFill>
                  <a:srgbClr val="343846"/>
                </a:solidFill>
                <a:latin typeface="Trebuchet MS"/>
                <a:cs typeface="Trebuchet MS"/>
              </a:rPr>
              <a:t>о</a:t>
            </a:r>
            <a:r>
              <a:rPr sz="1000" spc="5" dirty="0">
                <a:solidFill>
                  <a:srgbClr val="343846"/>
                </a:solidFill>
                <a:latin typeface="Trebuchet MS"/>
                <a:cs typeface="Trebuchet MS"/>
              </a:rPr>
              <a:t>г</a:t>
            </a:r>
            <a:r>
              <a:rPr sz="1000" spc="30" dirty="0">
                <a:solidFill>
                  <a:srgbClr val="343846"/>
                </a:solidFill>
                <a:latin typeface="Trebuchet MS"/>
                <a:cs typeface="Trebuchet MS"/>
              </a:rPr>
              <a:t>о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	</a:t>
            </a:r>
            <a:r>
              <a:rPr sz="1000" spc="-20" dirty="0">
                <a:solidFill>
                  <a:srgbClr val="343846"/>
                </a:solidFill>
                <a:latin typeface="Trebuchet MS"/>
                <a:cs typeface="Trebuchet MS"/>
              </a:rPr>
              <a:t>ин</a:t>
            </a:r>
            <a:r>
              <a:rPr sz="1000" spc="20" dirty="0">
                <a:solidFill>
                  <a:srgbClr val="343846"/>
                </a:solidFill>
                <a:latin typeface="Trebuchet MS"/>
                <a:cs typeface="Trebuchet MS"/>
              </a:rPr>
              <a:t>ве</a:t>
            </a:r>
            <a:r>
              <a:rPr sz="1000" spc="-10" dirty="0">
                <a:solidFill>
                  <a:srgbClr val="343846"/>
                </a:solidFill>
                <a:latin typeface="Trebuchet MS"/>
                <a:cs typeface="Trebuchet MS"/>
              </a:rPr>
              <a:t>нтар</a:t>
            </a:r>
            <a:r>
              <a:rPr sz="1000" spc="15" dirty="0">
                <a:solidFill>
                  <a:srgbClr val="343846"/>
                </a:solidFill>
                <a:latin typeface="Trebuchet MS"/>
                <a:cs typeface="Trebuchet MS"/>
              </a:rPr>
              <a:t>я</a:t>
            </a:r>
            <a:r>
              <a:rPr sz="1000" spc="-140" dirty="0">
                <a:solidFill>
                  <a:srgbClr val="343846"/>
                </a:solidFill>
                <a:latin typeface="Trebuchet MS"/>
                <a:cs typeface="Trebuchet MS"/>
              </a:rPr>
              <a:t>,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	</a:t>
            </a:r>
            <a:r>
              <a:rPr sz="1000" spc="20" dirty="0">
                <a:solidFill>
                  <a:srgbClr val="343846"/>
                </a:solidFill>
                <a:latin typeface="Trebuchet MS"/>
                <a:cs typeface="Trebuchet MS"/>
              </a:rPr>
              <a:t>о</a:t>
            </a:r>
            <a:r>
              <a:rPr sz="1000" spc="30" dirty="0">
                <a:solidFill>
                  <a:srgbClr val="343846"/>
                </a:solidFill>
                <a:latin typeface="Trebuchet MS"/>
                <a:cs typeface="Trebuchet MS"/>
              </a:rPr>
              <a:t>б</a:t>
            </a:r>
            <a:r>
              <a:rPr sz="1000" spc="35" dirty="0">
                <a:solidFill>
                  <a:srgbClr val="343846"/>
                </a:solidFill>
                <a:latin typeface="Trebuchet MS"/>
                <a:cs typeface="Trebuchet MS"/>
              </a:rPr>
              <a:t>о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р</a:t>
            </a:r>
            <a:r>
              <a:rPr sz="1000" spc="-10" dirty="0">
                <a:solidFill>
                  <a:srgbClr val="343846"/>
                </a:solidFill>
                <a:latin typeface="Trebuchet MS"/>
                <a:cs typeface="Trebuchet MS"/>
              </a:rPr>
              <a:t>у</a:t>
            </a:r>
            <a:r>
              <a:rPr sz="1000" spc="-20" dirty="0">
                <a:solidFill>
                  <a:srgbClr val="343846"/>
                </a:solidFill>
                <a:latin typeface="Trebuchet MS"/>
                <a:cs typeface="Trebuchet MS"/>
              </a:rPr>
              <a:t>д</a:t>
            </a:r>
            <a:r>
              <a:rPr sz="1000" spc="20" dirty="0">
                <a:solidFill>
                  <a:srgbClr val="343846"/>
                </a:solidFill>
                <a:latin typeface="Trebuchet MS"/>
                <a:cs typeface="Trebuchet MS"/>
              </a:rPr>
              <a:t>ова</a:t>
            </a:r>
            <a:r>
              <a:rPr sz="1000" spc="-20" dirty="0">
                <a:solidFill>
                  <a:srgbClr val="343846"/>
                </a:solidFill>
                <a:latin typeface="Trebuchet MS"/>
                <a:cs typeface="Trebuchet MS"/>
              </a:rPr>
              <a:t>ни</a:t>
            </a:r>
            <a:r>
              <a:rPr sz="1000" spc="15" dirty="0">
                <a:solidFill>
                  <a:srgbClr val="343846"/>
                </a:solidFill>
                <a:latin typeface="Trebuchet MS"/>
                <a:cs typeface="Trebuchet MS"/>
              </a:rPr>
              <a:t>я</a:t>
            </a:r>
            <a:r>
              <a:rPr sz="1000" spc="-140" dirty="0">
                <a:solidFill>
                  <a:srgbClr val="343846"/>
                </a:solidFill>
                <a:latin typeface="Trebuchet MS"/>
                <a:cs typeface="Trebuchet MS"/>
              </a:rPr>
              <a:t>,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	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эк</a:t>
            </a:r>
            <a:r>
              <a:rPr sz="1000" spc="-10" dirty="0">
                <a:solidFill>
                  <a:srgbClr val="343846"/>
                </a:solidFill>
                <a:latin typeface="Trebuchet MS"/>
                <a:cs typeface="Trebuchet MS"/>
              </a:rPr>
              <a:t>ип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и</a:t>
            </a:r>
            <a:r>
              <a:rPr sz="1000" spc="-10" dirty="0">
                <a:solidFill>
                  <a:srgbClr val="343846"/>
                </a:solidFill>
                <a:latin typeface="Trebuchet MS"/>
                <a:cs typeface="Trebuchet MS"/>
              </a:rPr>
              <a:t>р</a:t>
            </a:r>
            <a:r>
              <a:rPr sz="1000" spc="20" dirty="0">
                <a:solidFill>
                  <a:srgbClr val="343846"/>
                </a:solidFill>
                <a:latin typeface="Trebuchet MS"/>
                <a:cs typeface="Trebuchet MS"/>
              </a:rPr>
              <a:t>о</a:t>
            </a:r>
            <a:r>
              <a:rPr sz="1000" spc="15" dirty="0">
                <a:solidFill>
                  <a:srgbClr val="343846"/>
                </a:solidFill>
                <a:latin typeface="Trebuchet MS"/>
                <a:cs typeface="Trebuchet MS"/>
              </a:rPr>
              <a:t>вк</a:t>
            </a:r>
            <a:r>
              <a:rPr sz="1000" spc="-25" dirty="0">
                <a:solidFill>
                  <a:srgbClr val="343846"/>
                </a:solidFill>
                <a:latin typeface="Trebuchet MS"/>
                <a:cs typeface="Trebuchet MS"/>
              </a:rPr>
              <a:t>и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	</a:t>
            </a:r>
            <a:r>
              <a:rPr sz="1000" spc="-20" dirty="0">
                <a:solidFill>
                  <a:srgbClr val="343846"/>
                </a:solidFill>
                <a:latin typeface="Trebuchet MS"/>
                <a:cs typeface="Trebuchet MS"/>
              </a:rPr>
              <a:t>д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л</a:t>
            </a:r>
            <a:r>
              <a:rPr sz="1000" spc="15" dirty="0">
                <a:solidFill>
                  <a:srgbClr val="343846"/>
                </a:solidFill>
                <a:latin typeface="Trebuchet MS"/>
                <a:cs typeface="Trebuchet MS"/>
              </a:rPr>
              <a:t>я  </a:t>
            </a:r>
            <a:r>
              <a:rPr sz="1000" spc="-25" dirty="0">
                <a:solidFill>
                  <a:srgbClr val="343846"/>
                </a:solidFill>
                <a:latin typeface="Trebuchet MS"/>
                <a:cs typeface="Trebuchet MS"/>
              </a:rPr>
              <a:t>олимпийской,</a:t>
            </a:r>
            <a:r>
              <a:rPr sz="1000" spc="-2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343846"/>
                </a:solidFill>
                <a:latin typeface="Trebuchet MS"/>
                <a:cs typeface="Trebuchet MS"/>
              </a:rPr>
              <a:t>паралимпийской</a:t>
            </a:r>
            <a:r>
              <a:rPr sz="1000" spc="-2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команды</a:t>
            </a:r>
            <a:r>
              <a:rPr sz="1000" spc="-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России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59" name="object 58"/>
          <p:cNvSpPr txBox="1"/>
          <p:nvPr/>
        </p:nvSpPr>
        <p:spPr>
          <a:xfrm>
            <a:off x="4933569" y="4880864"/>
            <a:ext cx="413321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88900" indent="-76200">
              <a:lnSpc>
                <a:spcPct val="100000"/>
              </a:lnSpc>
              <a:spcBef>
                <a:spcPts val="95"/>
              </a:spcBef>
              <a:buClr>
                <a:srgbClr val="FF0000"/>
              </a:buClr>
              <a:buFont typeface="Arial MT"/>
              <a:buChar char="•"/>
              <a:tabLst>
                <a:tab pos="88900" algn="l"/>
              </a:tabLst>
            </a:pPr>
            <a:r>
              <a:rPr sz="1000" spc="-10" dirty="0">
                <a:solidFill>
                  <a:srgbClr val="343846"/>
                </a:solidFill>
                <a:latin typeface="Trebuchet MS"/>
                <a:cs typeface="Trebuchet MS"/>
              </a:rPr>
              <a:t>услуг</a:t>
            </a:r>
            <a:r>
              <a:rPr sz="1000" spc="1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15" dirty="0">
                <a:solidFill>
                  <a:srgbClr val="343846"/>
                </a:solidFill>
                <a:latin typeface="Trebuchet MS"/>
                <a:cs typeface="Trebuchet MS"/>
              </a:rPr>
              <a:t>по</a:t>
            </a:r>
            <a:r>
              <a:rPr sz="1000" spc="12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защите</a:t>
            </a:r>
            <a:r>
              <a:rPr sz="1000" spc="12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интересов</a:t>
            </a:r>
            <a:r>
              <a:rPr sz="1000" spc="12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45" dirty="0">
                <a:solidFill>
                  <a:srgbClr val="343846"/>
                </a:solidFill>
                <a:latin typeface="Trebuchet MS"/>
                <a:cs typeface="Trebuchet MS"/>
              </a:rPr>
              <a:t>РФ</a:t>
            </a:r>
            <a:r>
              <a:rPr sz="1000" spc="12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35" dirty="0">
                <a:solidFill>
                  <a:srgbClr val="343846"/>
                </a:solidFill>
                <a:latin typeface="Trebuchet MS"/>
                <a:cs typeface="Trebuchet MS"/>
              </a:rPr>
              <a:t>в</a:t>
            </a:r>
            <a:r>
              <a:rPr sz="1000" spc="1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случае</a:t>
            </a:r>
            <a:r>
              <a:rPr sz="1000" spc="12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подачи</a:t>
            </a:r>
            <a:r>
              <a:rPr sz="1000" spc="1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50" dirty="0">
                <a:solidFill>
                  <a:srgbClr val="343846"/>
                </a:solidFill>
                <a:latin typeface="Trebuchet MS"/>
                <a:cs typeface="Trebuchet MS"/>
              </a:rPr>
              <a:t>ФЛ</a:t>
            </a:r>
            <a:r>
              <a:rPr sz="1000" spc="114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25" dirty="0">
                <a:solidFill>
                  <a:srgbClr val="343846"/>
                </a:solidFill>
                <a:latin typeface="Trebuchet MS"/>
                <a:cs typeface="Trebuchet MS"/>
              </a:rPr>
              <a:t>и</a:t>
            </a:r>
            <a:r>
              <a:rPr sz="1000" spc="12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60" dirty="0">
                <a:solidFill>
                  <a:srgbClr val="343846"/>
                </a:solidFill>
                <a:latin typeface="Trebuchet MS"/>
                <a:cs typeface="Trebuchet MS"/>
              </a:rPr>
              <a:t>(или)</a:t>
            </a:r>
            <a:r>
              <a:rPr sz="1000" spc="12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65" dirty="0">
                <a:solidFill>
                  <a:srgbClr val="343846"/>
                </a:solidFill>
                <a:latin typeface="Trebuchet MS"/>
                <a:cs typeface="Trebuchet MS"/>
              </a:rPr>
              <a:t>ЮЛ</a:t>
            </a:r>
            <a:r>
              <a:rPr sz="1000" spc="12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35" dirty="0">
                <a:solidFill>
                  <a:srgbClr val="343846"/>
                </a:solidFill>
                <a:latin typeface="Trebuchet MS"/>
                <a:cs typeface="Trebuchet MS"/>
              </a:rPr>
              <a:t>в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60" name="object 59"/>
          <p:cNvSpPr txBox="1"/>
          <p:nvPr/>
        </p:nvSpPr>
        <p:spPr>
          <a:xfrm>
            <a:off x="4933569" y="5033264"/>
            <a:ext cx="413131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судебные</a:t>
            </a:r>
            <a:r>
              <a:rPr sz="1000" spc="16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органы</a:t>
            </a:r>
            <a:r>
              <a:rPr sz="1000" spc="16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иностранных</a:t>
            </a:r>
            <a:r>
              <a:rPr sz="1000" spc="16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343846"/>
                </a:solidFill>
                <a:latin typeface="Trebuchet MS"/>
                <a:cs typeface="Trebuchet MS"/>
              </a:rPr>
              <a:t>государств,</a:t>
            </a:r>
            <a:r>
              <a:rPr sz="1000" spc="17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международные</a:t>
            </a:r>
            <a:r>
              <a:rPr sz="1000" spc="18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суды</a:t>
            </a:r>
            <a:r>
              <a:rPr sz="1000" spc="16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25" dirty="0">
                <a:solidFill>
                  <a:srgbClr val="343846"/>
                </a:solidFill>
                <a:latin typeface="Trebuchet MS"/>
                <a:cs typeface="Trebuchet MS"/>
              </a:rPr>
              <a:t>и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61" name="object 60"/>
          <p:cNvSpPr txBox="1"/>
          <p:nvPr/>
        </p:nvSpPr>
        <p:spPr>
          <a:xfrm>
            <a:off x="4933569" y="5172862"/>
            <a:ext cx="2903220" cy="354965"/>
          </a:xfrm>
          <a:prstGeom prst="rect">
            <a:avLst/>
          </a:prstGeom>
        </p:spPr>
        <p:txBody>
          <a:bodyPr vert="horz" wrap="square" lIns="0" tIns="247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95"/>
              </a:spcBef>
            </a:pPr>
            <a:r>
              <a:rPr sz="1000" spc="-10" dirty="0">
                <a:solidFill>
                  <a:srgbClr val="343846"/>
                </a:solidFill>
                <a:latin typeface="Trebuchet MS"/>
                <a:cs typeface="Trebuchet MS"/>
              </a:rPr>
              <a:t>арбитражи</a:t>
            </a:r>
            <a:r>
              <a:rPr sz="1000" spc="-4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5" dirty="0">
                <a:solidFill>
                  <a:srgbClr val="343846"/>
                </a:solidFill>
                <a:latin typeface="Trebuchet MS"/>
                <a:cs typeface="Trebuchet MS"/>
              </a:rPr>
              <a:t>исков</a:t>
            </a:r>
            <a:r>
              <a:rPr sz="1000" spc="-4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к</a:t>
            </a:r>
            <a:r>
              <a:rPr sz="1000" spc="-5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45" dirty="0">
                <a:solidFill>
                  <a:srgbClr val="343846"/>
                </a:solidFill>
                <a:latin typeface="Trebuchet MS"/>
                <a:cs typeface="Trebuchet MS"/>
              </a:rPr>
              <a:t>РФ</a:t>
            </a:r>
            <a:endParaRPr sz="1000">
              <a:latin typeface="Trebuchet MS"/>
              <a:cs typeface="Trebuchet MS"/>
            </a:endParaRPr>
          </a:p>
          <a:p>
            <a:pPr marL="90170" indent="-78105">
              <a:lnSpc>
                <a:spcPct val="100000"/>
              </a:lnSpc>
              <a:spcBef>
                <a:spcPts val="95"/>
              </a:spcBef>
              <a:buClr>
                <a:srgbClr val="FF0000"/>
              </a:buClr>
              <a:buFont typeface="Arial MT"/>
              <a:buChar char="•"/>
              <a:tabLst>
                <a:tab pos="90805" algn="l"/>
              </a:tabLst>
            </a:pP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изделий</a:t>
            </a:r>
            <a:r>
              <a:rPr sz="1000" spc="-4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народных</a:t>
            </a:r>
            <a:r>
              <a:rPr sz="1000" spc="-10" dirty="0">
                <a:solidFill>
                  <a:srgbClr val="343846"/>
                </a:solidFill>
                <a:latin typeface="Trebuchet MS"/>
                <a:cs typeface="Trebuchet MS"/>
              </a:rPr>
              <a:t> художественных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5" dirty="0">
                <a:solidFill>
                  <a:srgbClr val="343846"/>
                </a:solidFill>
                <a:latin typeface="Trebuchet MS"/>
                <a:cs typeface="Trebuchet MS"/>
              </a:rPr>
              <a:t>промыслов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62" name="object 61"/>
          <p:cNvSpPr txBox="1"/>
          <p:nvPr/>
        </p:nvSpPr>
        <p:spPr>
          <a:xfrm>
            <a:off x="4933569" y="5516371"/>
            <a:ext cx="4132579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88900" indent="-76200">
              <a:lnSpc>
                <a:spcPct val="100000"/>
              </a:lnSpc>
              <a:spcBef>
                <a:spcPts val="95"/>
              </a:spcBef>
              <a:buClr>
                <a:srgbClr val="FF0000"/>
              </a:buClr>
              <a:buFont typeface="Arial MT"/>
              <a:buChar char="•"/>
              <a:tabLst>
                <a:tab pos="88900" algn="l"/>
              </a:tabLst>
            </a:pPr>
            <a:r>
              <a:rPr sz="1000" spc="-15" dirty="0">
                <a:solidFill>
                  <a:srgbClr val="343846"/>
                </a:solidFill>
                <a:latin typeface="Trebuchet MS"/>
                <a:cs typeface="Trebuchet MS"/>
              </a:rPr>
              <a:t>жилых</a:t>
            </a:r>
            <a:r>
              <a:rPr sz="1000" spc="509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помещений</a:t>
            </a:r>
            <a:r>
              <a:rPr sz="1000" spc="509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для</a:t>
            </a:r>
            <a:r>
              <a:rPr sz="1000" spc="509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343846"/>
                </a:solidFill>
                <a:latin typeface="Trebuchet MS"/>
                <a:cs typeface="Trebuchet MS"/>
              </a:rPr>
              <a:t>детей-сирот</a:t>
            </a:r>
            <a:r>
              <a:rPr sz="1000" spc="509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25" dirty="0">
                <a:solidFill>
                  <a:srgbClr val="343846"/>
                </a:solidFill>
                <a:latin typeface="Trebuchet MS"/>
                <a:cs typeface="Trebuchet MS"/>
              </a:rPr>
              <a:t>и</a:t>
            </a:r>
            <a:r>
              <a:rPr sz="1000" spc="51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35" dirty="0">
                <a:solidFill>
                  <a:srgbClr val="343846"/>
                </a:solidFill>
                <a:latin typeface="Trebuchet MS"/>
                <a:cs typeface="Trebuchet MS"/>
              </a:rPr>
              <a:t>детей,</a:t>
            </a:r>
            <a:r>
              <a:rPr sz="1000" spc="52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оставшихся</a:t>
            </a:r>
            <a:r>
              <a:rPr sz="1000" spc="509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30" dirty="0">
                <a:solidFill>
                  <a:srgbClr val="343846"/>
                </a:solidFill>
                <a:latin typeface="Trebuchet MS"/>
                <a:cs typeface="Trebuchet MS"/>
              </a:rPr>
              <a:t>без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63" name="object 62"/>
          <p:cNvSpPr txBox="1"/>
          <p:nvPr/>
        </p:nvSpPr>
        <p:spPr>
          <a:xfrm>
            <a:off x="4933569" y="5668467"/>
            <a:ext cx="413385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5" dirty="0">
                <a:solidFill>
                  <a:srgbClr val="343846"/>
                </a:solidFill>
                <a:latin typeface="Trebuchet MS"/>
                <a:cs typeface="Trebuchet MS"/>
              </a:rPr>
              <a:t>попечения </a:t>
            </a:r>
            <a:r>
              <a:rPr sz="1000" spc="-20" dirty="0">
                <a:solidFill>
                  <a:srgbClr val="343846"/>
                </a:solidFill>
                <a:latin typeface="Trebuchet MS"/>
                <a:cs typeface="Trebuchet MS"/>
              </a:rPr>
              <a:t>родителей,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 лиц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15" dirty="0">
                <a:solidFill>
                  <a:srgbClr val="343846"/>
                </a:solidFill>
                <a:latin typeface="Trebuchet MS"/>
                <a:cs typeface="Trebuchet MS"/>
              </a:rPr>
              <a:t>из</a:t>
            </a:r>
            <a:r>
              <a:rPr sz="1000" spc="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числа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343846"/>
                </a:solidFill>
                <a:latin typeface="Trebuchet MS"/>
                <a:cs typeface="Trebuchet MS"/>
              </a:rPr>
              <a:t>детей-сирот</a:t>
            </a:r>
            <a:r>
              <a:rPr sz="1000" spc="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25" dirty="0">
                <a:solidFill>
                  <a:srgbClr val="343846"/>
                </a:solidFill>
                <a:latin typeface="Trebuchet MS"/>
                <a:cs typeface="Trebuchet MS"/>
              </a:rPr>
              <a:t>и</a:t>
            </a:r>
            <a:r>
              <a:rPr sz="1000" spc="2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35" dirty="0">
                <a:solidFill>
                  <a:srgbClr val="343846"/>
                </a:solidFill>
                <a:latin typeface="Trebuchet MS"/>
                <a:cs typeface="Trebuchet MS"/>
              </a:rPr>
              <a:t>детей,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 оставшихся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64" name="object 63"/>
          <p:cNvSpPr txBox="1"/>
          <p:nvPr/>
        </p:nvSpPr>
        <p:spPr>
          <a:xfrm>
            <a:off x="4933569" y="5821476"/>
            <a:ext cx="155321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30" dirty="0">
                <a:solidFill>
                  <a:srgbClr val="343846"/>
                </a:solidFill>
                <a:latin typeface="Trebuchet MS"/>
                <a:cs typeface="Trebuchet MS"/>
              </a:rPr>
              <a:t>без</a:t>
            </a:r>
            <a:r>
              <a:rPr sz="1000" spc="-7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5" dirty="0">
                <a:solidFill>
                  <a:srgbClr val="343846"/>
                </a:solidFill>
                <a:latin typeface="Trebuchet MS"/>
                <a:cs typeface="Trebuchet MS"/>
              </a:rPr>
              <a:t>попечения</a:t>
            </a:r>
            <a:r>
              <a:rPr sz="1000" spc="-6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343846"/>
                </a:solidFill>
                <a:latin typeface="Trebuchet MS"/>
                <a:cs typeface="Trebuchet MS"/>
              </a:rPr>
              <a:t>родителей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65" name="object 64"/>
          <p:cNvSpPr txBox="1"/>
          <p:nvPr/>
        </p:nvSpPr>
        <p:spPr>
          <a:xfrm>
            <a:off x="4933569" y="6011976"/>
            <a:ext cx="4132579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0" dirty="0">
                <a:solidFill>
                  <a:srgbClr val="F14842"/>
                </a:solidFill>
                <a:latin typeface="Trebuchet MS"/>
                <a:cs typeface="Trebuchet MS"/>
              </a:rPr>
              <a:t>3)</a:t>
            </a:r>
            <a:r>
              <a:rPr sz="1000" spc="400" dirty="0">
                <a:solidFill>
                  <a:srgbClr val="F14842"/>
                </a:solidFill>
                <a:latin typeface="Trebuchet MS"/>
                <a:cs typeface="Trebuchet MS"/>
              </a:rPr>
              <a:t> </a:t>
            </a:r>
            <a:r>
              <a:rPr sz="1000" spc="5" dirty="0">
                <a:solidFill>
                  <a:srgbClr val="343846"/>
                </a:solidFill>
                <a:latin typeface="Trebuchet MS"/>
                <a:cs typeface="Trebuchet MS"/>
              </a:rPr>
              <a:t>Минобрнауки </a:t>
            </a:r>
            <a:r>
              <a:rPr sz="1000" spc="9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20" dirty="0">
                <a:solidFill>
                  <a:srgbClr val="343846"/>
                </a:solidFill>
                <a:latin typeface="Trebuchet MS"/>
                <a:cs typeface="Trebuchet MS"/>
              </a:rPr>
              <a:t>России,</a:t>
            </a:r>
            <a:r>
              <a:rPr sz="1000" spc="40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образовательные </a:t>
            </a:r>
            <a:r>
              <a:rPr sz="1000" spc="10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5" dirty="0">
                <a:solidFill>
                  <a:srgbClr val="343846"/>
                </a:solidFill>
                <a:latin typeface="Trebuchet MS"/>
                <a:cs typeface="Trebuchet MS"/>
              </a:rPr>
              <a:t>организации </a:t>
            </a:r>
            <a:r>
              <a:rPr sz="1000" spc="9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15" dirty="0">
                <a:solidFill>
                  <a:srgbClr val="343846"/>
                </a:solidFill>
                <a:latin typeface="Trebuchet MS"/>
                <a:cs typeface="Trebuchet MS"/>
              </a:rPr>
              <a:t>высшего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66" name="object 65"/>
          <p:cNvSpPr txBox="1"/>
          <p:nvPr/>
        </p:nvSpPr>
        <p:spPr>
          <a:xfrm>
            <a:off x="4933569" y="6164376"/>
            <a:ext cx="413321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образования,</a:t>
            </a:r>
            <a:r>
              <a:rPr sz="1000" spc="1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научные</a:t>
            </a:r>
            <a:r>
              <a:rPr sz="1000" spc="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5" dirty="0">
                <a:solidFill>
                  <a:srgbClr val="343846"/>
                </a:solidFill>
                <a:latin typeface="Trebuchet MS"/>
                <a:cs typeface="Trebuchet MS"/>
              </a:rPr>
              <a:t>организации</a:t>
            </a:r>
            <a:r>
              <a:rPr sz="1000" spc="1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35" dirty="0">
                <a:solidFill>
                  <a:srgbClr val="343846"/>
                </a:solidFill>
                <a:latin typeface="Trebuchet MS"/>
                <a:cs typeface="Trebuchet MS"/>
              </a:rPr>
              <a:t>в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45" dirty="0">
                <a:solidFill>
                  <a:srgbClr val="343846"/>
                </a:solidFill>
                <a:latin typeface="Trebuchet MS"/>
                <a:cs typeface="Trebuchet MS"/>
              </a:rPr>
              <a:t>2022-2023</a:t>
            </a:r>
            <a:r>
              <a:rPr sz="1000" spc="1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15" dirty="0">
                <a:solidFill>
                  <a:srgbClr val="FF0000"/>
                </a:solidFill>
                <a:latin typeface="Trebuchet MS"/>
                <a:cs typeface="Trebuchet MS"/>
              </a:rPr>
              <a:t>вправе</a:t>
            </a:r>
            <a:r>
              <a:rPr sz="1000" spc="20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независимо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67" name="object 66"/>
          <p:cNvSpPr txBox="1"/>
          <p:nvPr/>
        </p:nvSpPr>
        <p:spPr>
          <a:xfrm>
            <a:off x="4933569" y="6316776"/>
            <a:ext cx="376174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20" dirty="0">
                <a:solidFill>
                  <a:srgbClr val="343846"/>
                </a:solidFill>
                <a:latin typeface="Trebuchet MS"/>
                <a:cs typeface="Trebuchet MS"/>
              </a:rPr>
              <a:t>от</a:t>
            </a:r>
            <a:r>
              <a:rPr sz="1000" spc="-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40" dirty="0">
                <a:solidFill>
                  <a:srgbClr val="343846"/>
                </a:solidFill>
                <a:latin typeface="Trebuchet MS"/>
                <a:cs typeface="Trebuchet MS"/>
              </a:rPr>
              <a:t>НМЦК</a:t>
            </a:r>
            <a:r>
              <a:rPr sz="1000" spc="-25" dirty="0">
                <a:solidFill>
                  <a:srgbClr val="343846"/>
                </a:solidFill>
                <a:latin typeface="Trebuchet MS"/>
                <a:cs typeface="Trebuchet MS"/>
              </a:rPr>
              <a:t> и</a:t>
            </a:r>
            <a:r>
              <a:rPr sz="1000" spc="-4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50" dirty="0">
                <a:solidFill>
                  <a:srgbClr val="343846"/>
                </a:solidFill>
                <a:latin typeface="Trebuchet MS"/>
                <a:cs typeface="Trebuchet MS"/>
              </a:rPr>
              <a:t>ГОЗ</a:t>
            </a:r>
            <a:r>
              <a:rPr sz="1000" spc="-2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15" dirty="0">
                <a:solidFill>
                  <a:srgbClr val="343846"/>
                </a:solidFill>
                <a:latin typeface="Trebuchet MS"/>
                <a:cs typeface="Trebuchet MS"/>
              </a:rPr>
              <a:t>по</a:t>
            </a:r>
            <a:r>
              <a:rPr sz="1000" spc="-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343846"/>
                </a:solidFill>
                <a:latin typeface="Trebuchet MS"/>
                <a:cs typeface="Trebuchet MS"/>
              </a:rPr>
              <a:t>перечню,</a:t>
            </a:r>
            <a:r>
              <a:rPr sz="1000" spc="-45" dirty="0">
                <a:solidFill>
                  <a:srgbClr val="343846"/>
                </a:solidFill>
                <a:latin typeface="Trebuchet MS"/>
                <a:cs typeface="Trebuchet MS"/>
              </a:rPr>
              <a:t> утв.</a:t>
            </a:r>
            <a:r>
              <a:rPr sz="1000" spc="-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50" dirty="0">
                <a:solidFill>
                  <a:srgbClr val="343846"/>
                </a:solidFill>
                <a:latin typeface="Trebuchet MS"/>
                <a:cs typeface="Trebuchet MS"/>
              </a:rPr>
              <a:t>РП</a:t>
            </a:r>
            <a:r>
              <a:rPr sz="1000" spc="-4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45" dirty="0">
                <a:solidFill>
                  <a:srgbClr val="343846"/>
                </a:solidFill>
                <a:latin typeface="Trebuchet MS"/>
                <a:cs typeface="Trebuchet MS"/>
              </a:rPr>
              <a:t>РФ</a:t>
            </a:r>
            <a:r>
              <a:rPr sz="1000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20" dirty="0">
                <a:solidFill>
                  <a:srgbClr val="343846"/>
                </a:solidFill>
                <a:latin typeface="Trebuchet MS"/>
                <a:cs typeface="Trebuchet MS"/>
              </a:rPr>
              <a:t>от </a:t>
            </a:r>
            <a:r>
              <a:rPr sz="1000" spc="25" dirty="0">
                <a:solidFill>
                  <a:srgbClr val="343846"/>
                </a:solidFill>
                <a:latin typeface="Trebuchet MS"/>
                <a:cs typeface="Trebuchet MS"/>
              </a:rPr>
              <a:t>26.05.2022</a:t>
            </a:r>
            <a:r>
              <a:rPr sz="1000" spc="-4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190" dirty="0">
                <a:solidFill>
                  <a:srgbClr val="343846"/>
                </a:solidFill>
                <a:latin typeface="Trebuchet MS"/>
                <a:cs typeface="Trebuchet MS"/>
              </a:rPr>
              <a:t>№</a:t>
            </a:r>
            <a:r>
              <a:rPr sz="1000" spc="-4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75" dirty="0">
                <a:solidFill>
                  <a:srgbClr val="343846"/>
                </a:solidFill>
                <a:latin typeface="Trebuchet MS"/>
                <a:cs typeface="Trebuchet MS"/>
              </a:rPr>
              <a:t>1316-р.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68" name="object 67"/>
          <p:cNvSpPr txBox="1"/>
          <p:nvPr/>
        </p:nvSpPr>
        <p:spPr>
          <a:xfrm>
            <a:off x="9318752" y="2636011"/>
            <a:ext cx="2595245" cy="24974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00965" indent="-88900" algn="just">
              <a:lnSpc>
                <a:spcPts val="1180"/>
              </a:lnSpc>
              <a:spcBef>
                <a:spcPts val="95"/>
              </a:spcBef>
              <a:buFont typeface="Arial MT"/>
              <a:buChar char="•"/>
              <a:tabLst>
                <a:tab pos="101600" algn="l"/>
              </a:tabLst>
            </a:pPr>
            <a:r>
              <a:rPr sz="1000" b="1" spc="-35" dirty="0">
                <a:solidFill>
                  <a:srgbClr val="343846"/>
                </a:solidFill>
                <a:latin typeface="Roboto Bk"/>
                <a:cs typeface="Roboto Bk"/>
              </a:rPr>
              <a:t>ч.</a:t>
            </a:r>
            <a:r>
              <a:rPr sz="1000" b="1" spc="-20" dirty="0">
                <a:solidFill>
                  <a:srgbClr val="343846"/>
                </a:solidFill>
                <a:latin typeface="Roboto Bk"/>
                <a:cs typeface="Roboto Bk"/>
              </a:rPr>
              <a:t> 1</a:t>
            </a:r>
            <a:r>
              <a:rPr sz="1000" b="1" spc="-5" dirty="0">
                <a:solidFill>
                  <a:srgbClr val="343846"/>
                </a:solidFill>
                <a:latin typeface="Roboto Bk"/>
                <a:cs typeface="Roboto Bk"/>
              </a:rPr>
              <a:t> </a:t>
            </a:r>
            <a:r>
              <a:rPr sz="1000" b="1" spc="-30" dirty="0">
                <a:solidFill>
                  <a:srgbClr val="343846"/>
                </a:solidFill>
                <a:latin typeface="Roboto Bk"/>
                <a:cs typeface="Roboto Bk"/>
              </a:rPr>
              <a:t>ст.</a:t>
            </a:r>
            <a:r>
              <a:rPr sz="1000" b="1" spc="-5" dirty="0">
                <a:solidFill>
                  <a:srgbClr val="343846"/>
                </a:solidFill>
                <a:latin typeface="Roboto Bk"/>
                <a:cs typeface="Roboto Bk"/>
              </a:rPr>
              <a:t> </a:t>
            </a:r>
            <a:r>
              <a:rPr sz="1000" b="1" spc="-20" dirty="0">
                <a:solidFill>
                  <a:srgbClr val="343846"/>
                </a:solidFill>
                <a:latin typeface="Roboto Bk"/>
                <a:cs typeface="Roboto Bk"/>
              </a:rPr>
              <a:t>93</a:t>
            </a:r>
            <a:r>
              <a:rPr sz="1000" b="1" spc="-5" dirty="0">
                <a:solidFill>
                  <a:srgbClr val="343846"/>
                </a:solidFill>
                <a:latin typeface="Roboto Bk"/>
                <a:cs typeface="Roboto Bk"/>
              </a:rPr>
              <a:t> </a:t>
            </a:r>
            <a:r>
              <a:rPr sz="1000" b="1" spc="-15" dirty="0">
                <a:solidFill>
                  <a:srgbClr val="343846"/>
                </a:solidFill>
                <a:latin typeface="Roboto Bk"/>
                <a:cs typeface="Roboto Bk"/>
              </a:rPr>
              <a:t>Закона</a:t>
            </a:r>
            <a:r>
              <a:rPr sz="1000" b="1" spc="15" dirty="0">
                <a:solidFill>
                  <a:srgbClr val="343846"/>
                </a:solidFill>
                <a:latin typeface="Roboto Bk"/>
                <a:cs typeface="Roboto Bk"/>
              </a:rPr>
              <a:t> </a:t>
            </a:r>
            <a:r>
              <a:rPr sz="1000" b="1" spc="-50" dirty="0">
                <a:solidFill>
                  <a:srgbClr val="343846"/>
                </a:solidFill>
                <a:latin typeface="Roboto Bk"/>
                <a:cs typeface="Roboto Bk"/>
              </a:rPr>
              <a:t>44-ФЗ</a:t>
            </a:r>
            <a:r>
              <a:rPr sz="1000" b="1" spc="-10" dirty="0">
                <a:solidFill>
                  <a:srgbClr val="343846"/>
                </a:solidFill>
                <a:latin typeface="Roboto Bk"/>
                <a:cs typeface="Roboto Bk"/>
              </a:rPr>
              <a:t> </a:t>
            </a:r>
            <a:r>
              <a:rPr sz="1000" b="1" spc="-5" dirty="0">
                <a:solidFill>
                  <a:srgbClr val="FF0000"/>
                </a:solidFill>
                <a:latin typeface="Roboto"/>
                <a:cs typeface="Roboto"/>
              </a:rPr>
              <a:t>+</a:t>
            </a:r>
            <a:endParaRPr sz="1000">
              <a:latin typeface="Roboto"/>
              <a:cs typeface="Roboto"/>
            </a:endParaRPr>
          </a:p>
          <a:p>
            <a:pPr marL="12700" marR="5080" algn="just">
              <a:lnSpc>
                <a:spcPts val="1200"/>
              </a:lnSpc>
              <a:spcBef>
                <a:spcPts val="20"/>
              </a:spcBef>
              <a:buFont typeface="Arial MT"/>
              <a:buChar char="•"/>
              <a:tabLst>
                <a:tab pos="101600" algn="l"/>
              </a:tabLst>
            </a:pPr>
            <a:r>
              <a:rPr sz="1000" spc="-70" dirty="0">
                <a:solidFill>
                  <a:srgbClr val="343846"/>
                </a:solidFill>
                <a:latin typeface="Trebuchet MS"/>
                <a:cs typeface="Trebuchet MS"/>
              </a:rPr>
              <a:t>ст.</a:t>
            </a:r>
            <a:r>
              <a:rPr sz="1000" spc="-65" dirty="0">
                <a:solidFill>
                  <a:srgbClr val="343846"/>
                </a:solidFill>
                <a:latin typeface="Trebuchet MS"/>
                <a:cs typeface="Trebuchet MS"/>
              </a:rPr>
              <a:t> 15</a:t>
            </a:r>
            <a:r>
              <a:rPr sz="1000" spc="-6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Закона </a:t>
            </a:r>
            <a:r>
              <a:rPr sz="1000" spc="190" dirty="0">
                <a:solidFill>
                  <a:srgbClr val="343846"/>
                </a:solidFill>
                <a:latin typeface="Trebuchet MS"/>
                <a:cs typeface="Trebuchet MS"/>
              </a:rPr>
              <a:t>№ </a:t>
            </a:r>
            <a:r>
              <a:rPr sz="1000" spc="25" dirty="0">
                <a:solidFill>
                  <a:srgbClr val="343846"/>
                </a:solidFill>
                <a:latin typeface="Trebuchet MS"/>
                <a:cs typeface="Trebuchet MS"/>
              </a:rPr>
              <a:t>46-ФЗ </a:t>
            </a:r>
            <a:r>
              <a:rPr sz="1000" spc="-10" dirty="0">
                <a:solidFill>
                  <a:srgbClr val="343846"/>
                </a:solidFill>
                <a:latin typeface="Trebuchet MS"/>
                <a:cs typeface="Trebuchet MS"/>
              </a:rPr>
              <a:t>от </a:t>
            </a:r>
            <a:r>
              <a:rPr sz="1000" spc="5" dirty="0">
                <a:solidFill>
                  <a:srgbClr val="343846"/>
                </a:solidFill>
                <a:latin typeface="Trebuchet MS"/>
                <a:cs typeface="Trebuchet MS"/>
              </a:rPr>
              <a:t>08.03.2022: </a:t>
            </a:r>
            <a:r>
              <a:rPr sz="1000" spc="35" dirty="0">
                <a:solidFill>
                  <a:srgbClr val="343846"/>
                </a:solidFill>
                <a:latin typeface="Trebuchet MS"/>
                <a:cs typeface="Trebuchet MS"/>
              </a:rPr>
              <a:t>в </a:t>
            </a:r>
            <a:r>
              <a:rPr sz="1000" spc="4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период</a:t>
            </a:r>
            <a:r>
              <a:rPr sz="1000" spc="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10" dirty="0">
                <a:solidFill>
                  <a:srgbClr val="F14842"/>
                </a:solidFill>
                <a:latin typeface="Trebuchet MS"/>
                <a:cs typeface="Trebuchet MS"/>
              </a:rPr>
              <a:t>до</a:t>
            </a:r>
            <a:r>
              <a:rPr sz="1000" spc="15" dirty="0">
                <a:solidFill>
                  <a:srgbClr val="F14842"/>
                </a:solidFill>
                <a:latin typeface="Trebuchet MS"/>
                <a:cs typeface="Trebuchet MS"/>
              </a:rPr>
              <a:t> </a:t>
            </a:r>
            <a:r>
              <a:rPr sz="1000" spc="-80" dirty="0">
                <a:solidFill>
                  <a:srgbClr val="F14842"/>
                </a:solidFill>
                <a:latin typeface="Trebuchet MS"/>
                <a:cs typeface="Trebuchet MS"/>
              </a:rPr>
              <a:t>31</a:t>
            </a:r>
            <a:r>
              <a:rPr sz="1000" spc="-75" dirty="0">
                <a:solidFill>
                  <a:srgbClr val="F14842"/>
                </a:solidFill>
                <a:latin typeface="Trebuchet MS"/>
                <a:cs typeface="Trebuchet MS"/>
              </a:rPr>
              <a:t> </a:t>
            </a:r>
            <a:r>
              <a:rPr sz="1000" spc="5" dirty="0">
                <a:solidFill>
                  <a:srgbClr val="F14842"/>
                </a:solidFill>
                <a:latin typeface="Trebuchet MS"/>
                <a:cs typeface="Trebuchet MS"/>
              </a:rPr>
              <a:t>декабря</a:t>
            </a:r>
            <a:r>
              <a:rPr sz="1000" spc="10" dirty="0">
                <a:solidFill>
                  <a:srgbClr val="F14842"/>
                </a:solidFill>
                <a:latin typeface="Trebuchet MS"/>
                <a:cs typeface="Trebuchet MS"/>
              </a:rPr>
              <a:t> </a:t>
            </a:r>
            <a:r>
              <a:rPr sz="1000" spc="60" dirty="0">
                <a:solidFill>
                  <a:srgbClr val="F14842"/>
                </a:solidFill>
                <a:latin typeface="Trebuchet MS"/>
                <a:cs typeface="Trebuchet MS"/>
              </a:rPr>
              <a:t>2023</a:t>
            </a:r>
            <a:r>
              <a:rPr sz="1000" spc="65" dirty="0">
                <a:solidFill>
                  <a:srgbClr val="F14842"/>
                </a:solidFill>
                <a:latin typeface="Trebuchet MS"/>
                <a:cs typeface="Trebuchet MS"/>
              </a:rPr>
              <a:t> </a:t>
            </a:r>
            <a:r>
              <a:rPr sz="1000" spc="5" dirty="0">
                <a:solidFill>
                  <a:srgbClr val="F14842"/>
                </a:solidFill>
                <a:latin typeface="Trebuchet MS"/>
                <a:cs typeface="Trebuchet MS"/>
              </a:rPr>
              <a:t>года </a:t>
            </a:r>
            <a:r>
              <a:rPr sz="1000" spc="10" dirty="0">
                <a:solidFill>
                  <a:srgbClr val="F14842"/>
                </a:solidFill>
                <a:latin typeface="Trebuchet MS"/>
                <a:cs typeface="Trebuchet MS"/>
              </a:rPr>
              <a:t> 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включительно</a:t>
            </a:r>
            <a:r>
              <a:rPr sz="1000" spc="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b="1" spc="-20" dirty="0">
                <a:solidFill>
                  <a:srgbClr val="343846"/>
                </a:solidFill>
                <a:latin typeface="Trebuchet MS"/>
                <a:cs typeface="Trebuchet MS"/>
              </a:rPr>
              <a:t>дополнительные</a:t>
            </a:r>
            <a:r>
              <a:rPr sz="1000" b="1" spc="-1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случаи </a:t>
            </a:r>
            <a:r>
              <a:rPr sz="1000" spc="-29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закупок</a:t>
            </a:r>
            <a:r>
              <a:rPr sz="1000" spc="1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343846"/>
                </a:solidFill>
                <a:latin typeface="Trebuchet MS"/>
                <a:cs typeface="Trebuchet MS"/>
              </a:rPr>
              <a:t>у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35" dirty="0">
                <a:solidFill>
                  <a:srgbClr val="343846"/>
                </a:solidFill>
                <a:latin typeface="Trebuchet MS"/>
                <a:cs typeface="Trebuchet MS"/>
              </a:rPr>
              <a:t>ЕдППИ</a:t>
            </a:r>
            <a:r>
              <a:rPr sz="1000" spc="4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b="1" spc="-25" dirty="0">
                <a:solidFill>
                  <a:srgbClr val="343846"/>
                </a:solidFill>
                <a:latin typeface="Trebuchet MS"/>
                <a:cs typeface="Trebuchet MS"/>
              </a:rPr>
              <a:t>и</a:t>
            </a:r>
            <a:r>
              <a:rPr sz="1000" b="1" spc="-2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b="1" spc="-10" dirty="0">
                <a:solidFill>
                  <a:srgbClr val="343846"/>
                </a:solidFill>
                <a:latin typeface="Trebuchet MS"/>
                <a:cs typeface="Trebuchet MS"/>
              </a:rPr>
              <a:t>порядок </a:t>
            </a:r>
            <a:r>
              <a:rPr sz="1000" b="1" spc="-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b="1" spc="-15" dirty="0">
                <a:solidFill>
                  <a:srgbClr val="343846"/>
                </a:solidFill>
                <a:latin typeface="Trebuchet MS"/>
                <a:cs typeface="Trebuchet MS"/>
              </a:rPr>
              <a:t>осуществления</a:t>
            </a:r>
            <a:r>
              <a:rPr sz="1000" b="1" spc="-1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20" dirty="0">
                <a:solidFill>
                  <a:srgbClr val="343846"/>
                </a:solidFill>
                <a:latin typeface="Trebuchet MS"/>
                <a:cs typeface="Trebuchet MS"/>
              </a:rPr>
              <a:t>таких</a:t>
            </a:r>
            <a:r>
              <a:rPr sz="1000" spc="-1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закупок</a:t>
            </a:r>
            <a:r>
              <a:rPr sz="1000" spc="15" dirty="0">
                <a:solidFill>
                  <a:srgbClr val="343846"/>
                </a:solidFill>
                <a:latin typeface="Trebuchet MS"/>
                <a:cs typeface="Trebuchet MS"/>
              </a:rPr>
              <a:t> вправе </a:t>
            </a:r>
            <a:r>
              <a:rPr sz="1000" spc="-29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343846"/>
                </a:solidFill>
                <a:latin typeface="Trebuchet MS"/>
                <a:cs typeface="Trebuchet MS"/>
              </a:rPr>
              <a:t>устанавливать:</a:t>
            </a:r>
            <a:endParaRPr sz="1000">
              <a:latin typeface="Trebuchet MS"/>
              <a:cs typeface="Trebuchet MS"/>
            </a:endParaRPr>
          </a:p>
          <a:p>
            <a:pPr marL="83820" indent="-71755" algn="just">
              <a:lnSpc>
                <a:spcPct val="100000"/>
              </a:lnSpc>
              <a:spcBef>
                <a:spcPts val="260"/>
              </a:spcBef>
              <a:buChar char="-"/>
              <a:tabLst>
                <a:tab pos="84455" algn="l"/>
              </a:tabLst>
            </a:pPr>
            <a:r>
              <a:rPr sz="1000" spc="5" dirty="0">
                <a:solidFill>
                  <a:srgbClr val="343846"/>
                </a:solidFill>
                <a:latin typeface="Trebuchet MS"/>
                <a:cs typeface="Trebuchet MS"/>
              </a:rPr>
              <a:t>Правительство</a:t>
            </a:r>
            <a:r>
              <a:rPr sz="1000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45" dirty="0">
                <a:solidFill>
                  <a:srgbClr val="343846"/>
                </a:solidFill>
                <a:latin typeface="Trebuchet MS"/>
                <a:cs typeface="Trebuchet MS"/>
              </a:rPr>
              <a:t>РФ</a:t>
            </a:r>
            <a:endParaRPr sz="1000">
              <a:latin typeface="Trebuchet MS"/>
              <a:cs typeface="Trebuchet MS"/>
            </a:endParaRPr>
          </a:p>
          <a:p>
            <a:pPr marL="83820" indent="-71755" algn="just">
              <a:lnSpc>
                <a:spcPct val="100000"/>
              </a:lnSpc>
              <a:spcBef>
                <a:spcPts val="5"/>
              </a:spcBef>
              <a:buChar char="-"/>
              <a:tabLst>
                <a:tab pos="84455" algn="l"/>
              </a:tabLst>
            </a:pPr>
            <a:r>
              <a:rPr sz="1000" spc="5" dirty="0">
                <a:solidFill>
                  <a:srgbClr val="343846"/>
                </a:solidFill>
                <a:latin typeface="Trebuchet MS"/>
                <a:cs typeface="Trebuchet MS"/>
              </a:rPr>
              <a:t>Высший</a:t>
            </a:r>
            <a:r>
              <a:rPr sz="1000" spc="-4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50" dirty="0">
                <a:solidFill>
                  <a:srgbClr val="343846"/>
                </a:solidFill>
                <a:latin typeface="Trebuchet MS"/>
                <a:cs typeface="Trebuchet MS"/>
              </a:rPr>
              <a:t>ИОГВ</a:t>
            </a:r>
            <a:r>
              <a:rPr sz="1000" spc="-4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субъекта</a:t>
            </a:r>
            <a:r>
              <a:rPr sz="1000" spc="-4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45" dirty="0">
                <a:solidFill>
                  <a:srgbClr val="343846"/>
                </a:solidFill>
                <a:latin typeface="Trebuchet MS"/>
                <a:cs typeface="Trebuchet MS"/>
              </a:rPr>
              <a:t>РФ</a:t>
            </a:r>
            <a:endParaRPr sz="1000">
              <a:latin typeface="Trebuchet MS"/>
              <a:cs typeface="Trebuchet MS"/>
            </a:endParaRPr>
          </a:p>
          <a:p>
            <a:pPr marL="12700" marR="6350" algn="just">
              <a:lnSpc>
                <a:spcPct val="100000"/>
              </a:lnSpc>
            </a:pPr>
            <a:r>
              <a:rPr sz="1000" spc="5" dirty="0">
                <a:solidFill>
                  <a:srgbClr val="343846"/>
                </a:solidFill>
                <a:latin typeface="Trebuchet MS"/>
                <a:cs typeface="Trebuchet MS"/>
              </a:rPr>
              <a:t>Информация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30" dirty="0">
                <a:solidFill>
                  <a:srgbClr val="343846"/>
                </a:solidFill>
                <a:latin typeface="Trebuchet MS"/>
                <a:cs typeface="Trebuchet MS"/>
              </a:rPr>
              <a:t>о</a:t>
            </a:r>
            <a:r>
              <a:rPr sz="1000" spc="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25" dirty="0">
                <a:solidFill>
                  <a:srgbClr val="343846"/>
                </a:solidFill>
                <a:latin typeface="Trebuchet MS"/>
                <a:cs typeface="Trebuchet MS"/>
              </a:rPr>
              <a:t>контрактах,</a:t>
            </a:r>
            <a:r>
              <a:rPr sz="1000" spc="2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5" dirty="0">
                <a:solidFill>
                  <a:srgbClr val="343846"/>
                </a:solidFill>
                <a:latin typeface="Trebuchet MS"/>
                <a:cs typeface="Trebuchet MS"/>
              </a:rPr>
              <a:t>заключенных 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15" dirty="0">
                <a:solidFill>
                  <a:srgbClr val="343846"/>
                </a:solidFill>
                <a:latin typeface="Trebuchet MS"/>
                <a:cs typeface="Trebuchet MS"/>
              </a:rPr>
              <a:t>по </a:t>
            </a:r>
            <a:r>
              <a:rPr sz="1000" spc="-65" dirty="0">
                <a:solidFill>
                  <a:srgbClr val="343846"/>
                </a:solidFill>
                <a:latin typeface="Trebuchet MS"/>
                <a:cs typeface="Trebuchet MS"/>
              </a:rPr>
              <a:t>ч. </a:t>
            </a:r>
            <a:r>
              <a:rPr sz="1000" spc="-190" dirty="0">
                <a:solidFill>
                  <a:srgbClr val="343846"/>
                </a:solidFill>
                <a:latin typeface="Trebuchet MS"/>
                <a:cs typeface="Trebuchet MS"/>
              </a:rPr>
              <a:t>1</a:t>
            </a:r>
            <a:r>
              <a:rPr sz="1000" spc="-18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25" dirty="0">
                <a:solidFill>
                  <a:srgbClr val="343846"/>
                </a:solidFill>
                <a:latin typeface="Trebuchet MS"/>
                <a:cs typeface="Trebuchet MS"/>
              </a:rPr>
              <a:t>и </a:t>
            </a:r>
            <a:r>
              <a:rPr sz="1000" spc="60" dirty="0">
                <a:solidFill>
                  <a:srgbClr val="343846"/>
                </a:solidFill>
                <a:latin typeface="Trebuchet MS"/>
                <a:cs typeface="Trebuchet MS"/>
              </a:rPr>
              <a:t>2 </a:t>
            </a:r>
            <a:r>
              <a:rPr sz="1000" spc="-70" dirty="0">
                <a:solidFill>
                  <a:srgbClr val="343846"/>
                </a:solidFill>
                <a:latin typeface="Trebuchet MS"/>
                <a:cs typeface="Trebuchet MS"/>
              </a:rPr>
              <a:t>ст. </a:t>
            </a:r>
            <a:r>
              <a:rPr sz="1000" spc="-65" dirty="0">
                <a:solidFill>
                  <a:srgbClr val="343846"/>
                </a:solidFill>
                <a:latin typeface="Trebuchet MS"/>
                <a:cs typeface="Trebuchet MS"/>
              </a:rPr>
              <a:t>15 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Закона </a:t>
            </a:r>
            <a:r>
              <a:rPr sz="1000" spc="190" dirty="0">
                <a:solidFill>
                  <a:srgbClr val="343846"/>
                </a:solidFill>
                <a:latin typeface="Trebuchet MS"/>
                <a:cs typeface="Trebuchet MS"/>
              </a:rPr>
              <a:t>№ </a:t>
            </a:r>
            <a:r>
              <a:rPr sz="1000" spc="25" dirty="0">
                <a:solidFill>
                  <a:srgbClr val="343846"/>
                </a:solidFill>
                <a:latin typeface="Trebuchet MS"/>
                <a:cs typeface="Trebuchet MS"/>
              </a:rPr>
              <a:t>46-ФЗ </a:t>
            </a:r>
            <a:r>
              <a:rPr sz="1000" spc="-15" dirty="0">
                <a:solidFill>
                  <a:srgbClr val="343846"/>
                </a:solidFill>
                <a:latin typeface="Trebuchet MS"/>
                <a:cs typeface="Trebuchet MS"/>
              </a:rPr>
              <a:t>подлежит </a:t>
            </a:r>
            <a:r>
              <a:rPr sz="1000" spc="-29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включению</a:t>
            </a:r>
            <a:r>
              <a:rPr sz="1000" spc="-6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35" dirty="0">
                <a:solidFill>
                  <a:srgbClr val="343846"/>
                </a:solidFill>
                <a:latin typeface="Trebuchet MS"/>
                <a:cs typeface="Trebuchet MS"/>
              </a:rPr>
              <a:t>в</a:t>
            </a:r>
            <a:r>
              <a:rPr sz="1000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реестр </a:t>
            </a:r>
            <a:r>
              <a:rPr sz="1000" spc="-20" dirty="0">
                <a:solidFill>
                  <a:srgbClr val="343846"/>
                </a:solidFill>
                <a:latin typeface="Trebuchet MS"/>
                <a:cs typeface="Trebuchet MS"/>
              </a:rPr>
              <a:t>контрактов.</a:t>
            </a:r>
            <a:endParaRPr sz="1000">
              <a:latin typeface="Trebuchet MS"/>
              <a:cs typeface="Trebuchet MS"/>
            </a:endParaRPr>
          </a:p>
          <a:p>
            <a:pPr marL="12700" marR="6350" algn="just">
              <a:lnSpc>
                <a:spcPct val="100000"/>
              </a:lnSpc>
            </a:pPr>
            <a:r>
              <a:rPr sz="1000" spc="5" dirty="0">
                <a:solidFill>
                  <a:srgbClr val="343846"/>
                </a:solidFill>
                <a:latin typeface="Trebuchet MS"/>
                <a:cs typeface="Trebuchet MS"/>
              </a:rPr>
              <a:t>Информация </a:t>
            </a:r>
            <a:r>
              <a:rPr sz="1000" spc="-25" dirty="0">
                <a:solidFill>
                  <a:srgbClr val="343846"/>
                </a:solidFill>
                <a:latin typeface="Trebuchet MS"/>
                <a:cs typeface="Trebuchet MS"/>
              </a:rPr>
              <a:t>и документы, 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включенные </a:t>
            </a:r>
            <a:r>
              <a:rPr sz="1000" spc="35" dirty="0">
                <a:solidFill>
                  <a:srgbClr val="343846"/>
                </a:solidFill>
                <a:latin typeface="Trebuchet MS"/>
                <a:cs typeface="Trebuchet MS"/>
              </a:rPr>
              <a:t>в </a:t>
            </a:r>
            <a:r>
              <a:rPr sz="1000" spc="4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реестр 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контрактов </a:t>
            </a:r>
            <a:r>
              <a:rPr sz="1000" spc="20" dirty="0">
                <a:solidFill>
                  <a:srgbClr val="343846"/>
                </a:solidFill>
                <a:latin typeface="Trebuchet MS"/>
                <a:cs typeface="Trebuchet MS"/>
              </a:rPr>
              <a:t>по </a:t>
            </a:r>
            <a:r>
              <a:rPr sz="1000" spc="-25" dirty="0">
                <a:solidFill>
                  <a:srgbClr val="343846"/>
                </a:solidFill>
                <a:latin typeface="Trebuchet MS"/>
                <a:cs typeface="Trebuchet MS"/>
              </a:rPr>
              <a:t>таким контрактам, 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не </a:t>
            </a:r>
            <a:r>
              <a:rPr sz="1000" spc="-29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5" dirty="0">
                <a:solidFill>
                  <a:srgbClr val="343846"/>
                </a:solidFill>
                <a:latin typeface="Trebuchet MS"/>
                <a:cs typeface="Trebuchet MS"/>
              </a:rPr>
              <a:t>размещаются</a:t>
            </a:r>
            <a:r>
              <a:rPr sz="1000" spc="-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на</a:t>
            </a:r>
            <a:r>
              <a:rPr sz="1000" spc="-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официальном</a:t>
            </a:r>
            <a:r>
              <a:rPr sz="1000" spc="-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15" dirty="0">
                <a:solidFill>
                  <a:srgbClr val="343846"/>
                </a:solidFill>
                <a:latin typeface="Trebuchet MS"/>
                <a:cs typeface="Trebuchet MS"/>
              </a:rPr>
              <a:t>сайте</a:t>
            </a:r>
            <a:r>
              <a:rPr sz="1000" spc="-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50" dirty="0">
                <a:solidFill>
                  <a:srgbClr val="343846"/>
                </a:solidFill>
                <a:latin typeface="Trebuchet MS"/>
                <a:cs typeface="Trebuchet MS"/>
              </a:rPr>
              <a:t>ЕИС</a:t>
            </a:r>
            <a:r>
              <a:rPr sz="1000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35" dirty="0">
                <a:solidFill>
                  <a:srgbClr val="343846"/>
                </a:solidFill>
                <a:latin typeface="Trebuchet MS"/>
                <a:cs typeface="Trebuchet MS"/>
              </a:rPr>
              <a:t>в </a:t>
            </a:r>
            <a:r>
              <a:rPr sz="1000" spc="-29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5" dirty="0">
                <a:solidFill>
                  <a:srgbClr val="343846"/>
                </a:solidFill>
                <a:latin typeface="Trebuchet MS"/>
                <a:cs typeface="Trebuchet MS"/>
              </a:rPr>
              <a:t>с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ф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е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р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е</a:t>
            </a:r>
            <a:r>
              <a:rPr sz="1000" spc="-1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55" dirty="0">
                <a:solidFill>
                  <a:srgbClr val="343846"/>
                </a:solidFill>
                <a:latin typeface="Trebuchet MS"/>
                <a:cs typeface="Trebuchet MS"/>
              </a:rPr>
              <a:t>з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а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к</a:t>
            </a:r>
            <a:r>
              <a:rPr sz="1000" spc="-10" dirty="0">
                <a:solidFill>
                  <a:srgbClr val="343846"/>
                </a:solidFill>
                <a:latin typeface="Trebuchet MS"/>
                <a:cs typeface="Trebuchet MS"/>
              </a:rPr>
              <a:t>у</a:t>
            </a:r>
            <a:r>
              <a:rPr sz="1000" spc="15" dirty="0">
                <a:solidFill>
                  <a:srgbClr val="343846"/>
                </a:solidFill>
                <a:latin typeface="Trebuchet MS"/>
                <a:cs typeface="Trebuchet MS"/>
              </a:rPr>
              <a:t>п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о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к</a:t>
            </a:r>
            <a:r>
              <a:rPr sz="1000" spc="-45" dirty="0">
                <a:solidFill>
                  <a:srgbClr val="343846"/>
                </a:solidFill>
                <a:latin typeface="Trebuchet MS"/>
                <a:cs typeface="Trebuchet MS"/>
              </a:rPr>
              <a:t> (</a:t>
            </a:r>
            <a:r>
              <a:rPr sz="1000" spc="-70" dirty="0">
                <a:solidFill>
                  <a:srgbClr val="343846"/>
                </a:solidFill>
                <a:latin typeface="Trebuchet MS"/>
                <a:cs typeface="Trebuchet MS"/>
              </a:rPr>
              <a:t>ч</a:t>
            </a:r>
            <a:r>
              <a:rPr sz="1000" spc="-140" dirty="0">
                <a:solidFill>
                  <a:srgbClr val="343846"/>
                </a:solidFill>
                <a:latin typeface="Trebuchet MS"/>
                <a:cs typeface="Trebuchet MS"/>
              </a:rPr>
              <a:t>.</a:t>
            </a:r>
            <a:r>
              <a:rPr sz="1000" spc="-5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30" dirty="0">
                <a:solidFill>
                  <a:srgbClr val="343846"/>
                </a:solidFill>
                <a:latin typeface="Trebuchet MS"/>
                <a:cs typeface="Trebuchet MS"/>
              </a:rPr>
              <a:t>4</a:t>
            </a:r>
            <a:r>
              <a:rPr sz="1000" spc="-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10" dirty="0">
                <a:solidFill>
                  <a:srgbClr val="343846"/>
                </a:solidFill>
                <a:latin typeface="Trebuchet MS"/>
                <a:cs typeface="Trebuchet MS"/>
              </a:rPr>
              <a:t>с</a:t>
            </a:r>
            <a:r>
              <a:rPr sz="1000" spc="-140" dirty="0">
                <a:solidFill>
                  <a:srgbClr val="343846"/>
                </a:solidFill>
                <a:latin typeface="Trebuchet MS"/>
                <a:cs typeface="Trebuchet MS"/>
              </a:rPr>
              <a:t>.</a:t>
            </a:r>
            <a:r>
              <a:rPr sz="1000" spc="-4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70" dirty="0">
                <a:solidFill>
                  <a:srgbClr val="343846"/>
                </a:solidFill>
                <a:latin typeface="Trebuchet MS"/>
                <a:cs typeface="Trebuchet MS"/>
              </a:rPr>
              <a:t>1</a:t>
            </a:r>
            <a:r>
              <a:rPr sz="1000" spc="-65" dirty="0">
                <a:solidFill>
                  <a:srgbClr val="343846"/>
                </a:solidFill>
                <a:latin typeface="Trebuchet MS"/>
                <a:cs typeface="Trebuchet MS"/>
              </a:rPr>
              <a:t>5</a:t>
            </a:r>
            <a:r>
              <a:rPr sz="1000" spc="-4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45" dirty="0">
                <a:solidFill>
                  <a:srgbClr val="343846"/>
                </a:solidFill>
                <a:latin typeface="Trebuchet MS"/>
                <a:cs typeface="Trebuchet MS"/>
              </a:rPr>
              <a:t>З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а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к</a:t>
            </a:r>
            <a:r>
              <a:rPr sz="1000" spc="20" dirty="0">
                <a:solidFill>
                  <a:srgbClr val="343846"/>
                </a:solidFill>
                <a:latin typeface="Trebuchet MS"/>
                <a:cs typeface="Trebuchet MS"/>
              </a:rPr>
              <a:t>о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на</a:t>
            </a:r>
            <a:r>
              <a:rPr sz="1000" spc="-2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190" dirty="0">
                <a:solidFill>
                  <a:srgbClr val="343846"/>
                </a:solidFill>
                <a:latin typeface="Trebuchet MS"/>
                <a:cs typeface="Trebuchet MS"/>
              </a:rPr>
              <a:t>№</a:t>
            </a:r>
            <a:r>
              <a:rPr sz="1000" spc="-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40" dirty="0">
                <a:solidFill>
                  <a:srgbClr val="343846"/>
                </a:solidFill>
                <a:latin typeface="Trebuchet MS"/>
                <a:cs typeface="Trebuchet MS"/>
              </a:rPr>
              <a:t>46</a:t>
            </a:r>
            <a:r>
              <a:rPr sz="1000" spc="-70" dirty="0">
                <a:solidFill>
                  <a:srgbClr val="343846"/>
                </a:solidFill>
                <a:latin typeface="Trebuchet MS"/>
                <a:cs typeface="Trebuchet MS"/>
              </a:rPr>
              <a:t>-</a:t>
            </a:r>
            <a:r>
              <a:rPr sz="1000" spc="70" dirty="0">
                <a:solidFill>
                  <a:srgbClr val="343846"/>
                </a:solidFill>
                <a:latin typeface="Trebuchet MS"/>
                <a:cs typeface="Trebuchet MS"/>
              </a:rPr>
              <a:t>Ф</a:t>
            </a:r>
            <a:r>
              <a:rPr sz="1000" spc="45" dirty="0">
                <a:solidFill>
                  <a:srgbClr val="343846"/>
                </a:solidFill>
                <a:latin typeface="Trebuchet MS"/>
                <a:cs typeface="Trebuchet MS"/>
              </a:rPr>
              <a:t>З</a:t>
            </a:r>
            <a:r>
              <a:rPr sz="1000" spc="-125" dirty="0">
                <a:solidFill>
                  <a:srgbClr val="343846"/>
                </a:solidFill>
                <a:latin typeface="Trebuchet MS"/>
                <a:cs typeface="Trebuchet MS"/>
              </a:rPr>
              <a:t>)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69" name="object 68"/>
          <p:cNvSpPr txBox="1"/>
          <p:nvPr/>
        </p:nvSpPr>
        <p:spPr>
          <a:xfrm>
            <a:off x="9314053" y="5257546"/>
            <a:ext cx="127571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sz="1000" b="1" spc="-10" dirty="0">
                <a:solidFill>
                  <a:srgbClr val="343846"/>
                </a:solidFill>
                <a:latin typeface="Trebuchet MS"/>
                <a:cs typeface="Trebuchet MS"/>
              </a:rPr>
              <a:t>Электронная</a:t>
            </a:r>
            <a:r>
              <a:rPr sz="1000" b="1" spc="-6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b="1" spc="-20" dirty="0">
                <a:solidFill>
                  <a:srgbClr val="343846"/>
                </a:solidFill>
                <a:latin typeface="Trebuchet MS"/>
                <a:cs typeface="Trebuchet MS"/>
              </a:rPr>
              <a:t>форма: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70" name="object 69"/>
          <p:cNvSpPr txBox="1"/>
          <p:nvPr/>
        </p:nvSpPr>
        <p:spPr>
          <a:xfrm>
            <a:off x="9314053" y="5448046"/>
            <a:ext cx="2616200" cy="5207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R="5080" algn="ctr">
              <a:lnSpc>
                <a:spcPct val="100000"/>
              </a:lnSpc>
              <a:spcBef>
                <a:spcPts val="95"/>
              </a:spcBef>
              <a:tabLst>
                <a:tab pos="172085" algn="l"/>
              </a:tabLst>
            </a:pPr>
            <a:r>
              <a:rPr sz="1000" spc="-70" dirty="0">
                <a:solidFill>
                  <a:srgbClr val="343846"/>
                </a:solidFill>
                <a:latin typeface="Trebuchet MS"/>
                <a:cs typeface="Trebuchet MS"/>
              </a:rPr>
              <a:t>-	п.</a:t>
            </a:r>
            <a:r>
              <a:rPr sz="1000" spc="26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60" dirty="0">
                <a:solidFill>
                  <a:srgbClr val="343846"/>
                </a:solidFill>
                <a:latin typeface="Trebuchet MS"/>
                <a:cs typeface="Trebuchet MS"/>
              </a:rPr>
              <a:t>4,</a:t>
            </a:r>
            <a:r>
              <a:rPr sz="1000" spc="24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70" dirty="0">
                <a:solidFill>
                  <a:srgbClr val="343846"/>
                </a:solidFill>
                <a:latin typeface="Trebuchet MS"/>
                <a:cs typeface="Trebuchet MS"/>
              </a:rPr>
              <a:t>п.</a:t>
            </a:r>
            <a:r>
              <a:rPr sz="1000" spc="26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60" dirty="0">
                <a:solidFill>
                  <a:srgbClr val="343846"/>
                </a:solidFill>
                <a:latin typeface="Trebuchet MS"/>
                <a:cs typeface="Trebuchet MS"/>
              </a:rPr>
              <a:t>5</a:t>
            </a:r>
            <a:r>
              <a:rPr sz="1000" spc="26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65" dirty="0">
                <a:solidFill>
                  <a:srgbClr val="343846"/>
                </a:solidFill>
                <a:latin typeface="Trebuchet MS"/>
                <a:cs typeface="Trebuchet MS"/>
              </a:rPr>
              <a:t>ч.</a:t>
            </a:r>
            <a:r>
              <a:rPr sz="1000" spc="26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190" dirty="0">
                <a:solidFill>
                  <a:srgbClr val="343846"/>
                </a:solidFill>
                <a:latin typeface="Trebuchet MS"/>
                <a:cs typeface="Trebuchet MS"/>
              </a:rPr>
              <a:t>1</a:t>
            </a:r>
            <a:r>
              <a:rPr sz="1000" spc="27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70" dirty="0">
                <a:solidFill>
                  <a:srgbClr val="343846"/>
                </a:solidFill>
                <a:latin typeface="Trebuchet MS"/>
                <a:cs typeface="Trebuchet MS"/>
              </a:rPr>
              <a:t>ст.</a:t>
            </a:r>
            <a:r>
              <a:rPr sz="1000" spc="26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50" dirty="0">
                <a:solidFill>
                  <a:srgbClr val="343846"/>
                </a:solidFill>
                <a:latin typeface="Trebuchet MS"/>
                <a:cs typeface="Trebuchet MS"/>
              </a:rPr>
              <a:t>93</a:t>
            </a:r>
            <a:r>
              <a:rPr sz="1000" spc="27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Закона</a:t>
            </a:r>
            <a:r>
              <a:rPr sz="1000" spc="27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190" dirty="0">
                <a:solidFill>
                  <a:srgbClr val="343846"/>
                </a:solidFill>
                <a:latin typeface="Trebuchet MS"/>
                <a:cs typeface="Trebuchet MS"/>
              </a:rPr>
              <a:t>№</a:t>
            </a:r>
            <a:r>
              <a:rPr sz="1000" spc="26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20" dirty="0">
                <a:solidFill>
                  <a:srgbClr val="343846"/>
                </a:solidFill>
                <a:latin typeface="Trebuchet MS"/>
                <a:cs typeface="Trebuchet MS"/>
              </a:rPr>
              <a:t>44-ФЗ</a:t>
            </a:r>
            <a:endParaRPr sz="1000">
              <a:latin typeface="Trebuchet MS"/>
              <a:cs typeface="Trebuchet MS"/>
            </a:endParaRPr>
          </a:p>
          <a:p>
            <a:pPr marR="778510" algn="ctr">
              <a:lnSpc>
                <a:spcPct val="100000"/>
              </a:lnSpc>
            </a:pPr>
            <a:r>
              <a:rPr sz="1000" spc="-120" dirty="0">
                <a:solidFill>
                  <a:srgbClr val="343846"/>
                </a:solidFill>
                <a:latin typeface="Trebuchet MS"/>
                <a:cs typeface="Trebuchet MS"/>
              </a:rPr>
              <a:t>(</a:t>
            </a:r>
            <a:r>
              <a:rPr sz="1000" spc="35" dirty="0">
                <a:solidFill>
                  <a:srgbClr val="343846"/>
                </a:solidFill>
                <a:latin typeface="Trebuchet MS"/>
                <a:cs typeface="Trebuchet MS"/>
              </a:rPr>
              <a:t>за</a:t>
            </a:r>
            <a:r>
              <a:rPr sz="1000" spc="-10" dirty="0">
                <a:solidFill>
                  <a:srgbClr val="343846"/>
                </a:solidFill>
                <a:latin typeface="Trebuchet MS"/>
                <a:cs typeface="Trebuchet MS"/>
              </a:rPr>
              <a:t>к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у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пк</a:t>
            </a:r>
            <a:r>
              <a:rPr sz="1000" spc="-25" dirty="0">
                <a:solidFill>
                  <a:srgbClr val="343846"/>
                </a:solidFill>
                <a:latin typeface="Trebuchet MS"/>
                <a:cs typeface="Trebuchet MS"/>
              </a:rPr>
              <a:t>и</a:t>
            </a:r>
            <a:r>
              <a:rPr sz="1000" spc="-6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55" dirty="0">
                <a:solidFill>
                  <a:srgbClr val="343846"/>
                </a:solidFill>
                <a:latin typeface="Trebuchet MS"/>
                <a:cs typeface="Trebuchet MS"/>
              </a:rPr>
              <a:t>м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ал</a:t>
            </a:r>
            <a:r>
              <a:rPr sz="1000" spc="5" dirty="0">
                <a:solidFill>
                  <a:srgbClr val="343846"/>
                </a:solidFill>
                <a:latin typeface="Trebuchet MS"/>
                <a:cs typeface="Trebuchet MS"/>
              </a:rPr>
              <a:t>о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г</a:t>
            </a:r>
            <a:r>
              <a:rPr sz="1000" spc="30" dirty="0">
                <a:solidFill>
                  <a:srgbClr val="343846"/>
                </a:solidFill>
                <a:latin typeface="Trebuchet MS"/>
                <a:cs typeface="Trebuchet MS"/>
              </a:rPr>
              <a:t>о</a:t>
            </a:r>
            <a:r>
              <a:rPr sz="1000" spc="-2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20" dirty="0">
                <a:solidFill>
                  <a:srgbClr val="343846"/>
                </a:solidFill>
                <a:latin typeface="Trebuchet MS"/>
                <a:cs typeface="Trebuchet MS"/>
              </a:rPr>
              <a:t>о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бъе</a:t>
            </a:r>
            <a:r>
              <a:rPr sz="1000" spc="-55" dirty="0">
                <a:solidFill>
                  <a:srgbClr val="343846"/>
                </a:solidFill>
                <a:latin typeface="Trebuchet MS"/>
                <a:cs typeface="Trebuchet MS"/>
              </a:rPr>
              <a:t>м</a:t>
            </a:r>
            <a:r>
              <a:rPr sz="1000" spc="-65" dirty="0">
                <a:solidFill>
                  <a:srgbClr val="343846"/>
                </a:solidFill>
                <a:latin typeface="Trebuchet MS"/>
                <a:cs typeface="Trebuchet MS"/>
              </a:rPr>
              <a:t>а</a:t>
            </a:r>
            <a:r>
              <a:rPr sz="1000" spc="-40" dirty="0">
                <a:solidFill>
                  <a:srgbClr val="343846"/>
                </a:solidFill>
                <a:latin typeface="Trebuchet MS"/>
                <a:cs typeface="Trebuchet MS"/>
              </a:rPr>
              <a:t>)</a:t>
            </a:r>
            <a:r>
              <a:rPr sz="1000" spc="-140" dirty="0">
                <a:solidFill>
                  <a:srgbClr val="343846"/>
                </a:solidFill>
                <a:latin typeface="Trebuchet MS"/>
                <a:cs typeface="Trebuchet MS"/>
              </a:rPr>
              <a:t>;</a:t>
            </a:r>
            <a:endParaRPr sz="1000">
              <a:latin typeface="Trebuchet MS"/>
              <a:cs typeface="Trebuchet MS"/>
            </a:endParaRPr>
          </a:p>
          <a:p>
            <a:pPr marR="820419" algn="ctr">
              <a:lnSpc>
                <a:spcPct val="100000"/>
              </a:lnSpc>
              <a:spcBef>
                <a:spcPts val="300"/>
              </a:spcBef>
              <a:tabLst>
                <a:tab pos="172085" algn="l"/>
              </a:tabLst>
            </a:pPr>
            <a:r>
              <a:rPr sz="1000" spc="-70" dirty="0">
                <a:solidFill>
                  <a:srgbClr val="343846"/>
                </a:solidFill>
                <a:latin typeface="Trebuchet MS"/>
                <a:cs typeface="Trebuchet MS"/>
              </a:rPr>
              <a:t>-	</a:t>
            </a:r>
            <a:r>
              <a:rPr sz="1000" spc="5" dirty="0">
                <a:solidFill>
                  <a:srgbClr val="343846"/>
                </a:solidFill>
                <a:latin typeface="Trebuchet MS"/>
                <a:cs typeface="Trebuchet MS"/>
              </a:rPr>
              <a:t>ч</a:t>
            </a:r>
            <a:r>
              <a:rPr sz="1000" spc="-140" dirty="0">
                <a:solidFill>
                  <a:srgbClr val="343846"/>
                </a:solidFill>
                <a:latin typeface="Trebuchet MS"/>
                <a:cs typeface="Trebuchet MS"/>
              </a:rPr>
              <a:t>.</a:t>
            </a:r>
            <a:r>
              <a:rPr sz="1000" spc="-5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-70" dirty="0">
                <a:solidFill>
                  <a:srgbClr val="343846"/>
                </a:solidFill>
                <a:latin typeface="Trebuchet MS"/>
                <a:cs typeface="Trebuchet MS"/>
              </a:rPr>
              <a:t>1</a:t>
            </a:r>
            <a:r>
              <a:rPr sz="1000" spc="-65" dirty="0">
                <a:solidFill>
                  <a:srgbClr val="343846"/>
                </a:solidFill>
                <a:latin typeface="Trebuchet MS"/>
                <a:cs typeface="Trebuchet MS"/>
              </a:rPr>
              <a:t>2</a:t>
            </a:r>
            <a:r>
              <a:rPr sz="1000" spc="-35" dirty="0">
                <a:solidFill>
                  <a:srgbClr val="343846"/>
                </a:solidFill>
                <a:latin typeface="Trebuchet MS"/>
                <a:cs typeface="Trebuchet MS"/>
              </a:rPr>
              <a:t> ст</a:t>
            </a:r>
            <a:r>
              <a:rPr sz="1000" spc="-140" dirty="0">
                <a:solidFill>
                  <a:srgbClr val="343846"/>
                </a:solidFill>
                <a:latin typeface="Trebuchet MS"/>
                <a:cs typeface="Trebuchet MS"/>
              </a:rPr>
              <a:t>.</a:t>
            </a:r>
            <a:r>
              <a:rPr sz="1000" spc="-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40" dirty="0">
                <a:solidFill>
                  <a:srgbClr val="343846"/>
                </a:solidFill>
                <a:latin typeface="Trebuchet MS"/>
                <a:cs typeface="Trebuchet MS"/>
              </a:rPr>
              <a:t>9</a:t>
            </a:r>
            <a:r>
              <a:rPr sz="1000" spc="45" dirty="0">
                <a:solidFill>
                  <a:srgbClr val="343846"/>
                </a:solidFill>
                <a:latin typeface="Trebuchet MS"/>
                <a:cs typeface="Trebuchet MS"/>
              </a:rPr>
              <a:t>3</a:t>
            </a:r>
            <a:r>
              <a:rPr sz="1000" spc="-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45" dirty="0">
                <a:solidFill>
                  <a:srgbClr val="343846"/>
                </a:solidFill>
                <a:latin typeface="Trebuchet MS"/>
                <a:cs typeface="Trebuchet MS"/>
              </a:rPr>
              <a:t>З</a:t>
            </a:r>
            <a:r>
              <a:rPr sz="1000" spc="10" dirty="0">
                <a:solidFill>
                  <a:srgbClr val="343846"/>
                </a:solidFill>
                <a:latin typeface="Trebuchet MS"/>
                <a:cs typeface="Trebuchet MS"/>
              </a:rPr>
              <a:t>а</a:t>
            </a:r>
            <a:r>
              <a:rPr sz="1000" spc="-5" dirty="0">
                <a:solidFill>
                  <a:srgbClr val="343846"/>
                </a:solidFill>
                <a:latin typeface="Trebuchet MS"/>
                <a:cs typeface="Trebuchet MS"/>
              </a:rPr>
              <a:t>к</a:t>
            </a:r>
            <a:r>
              <a:rPr sz="1000" spc="20" dirty="0">
                <a:solidFill>
                  <a:srgbClr val="343846"/>
                </a:solidFill>
                <a:latin typeface="Trebuchet MS"/>
                <a:cs typeface="Trebuchet MS"/>
              </a:rPr>
              <a:t>о</a:t>
            </a:r>
            <a:r>
              <a:rPr sz="1000" dirty="0">
                <a:solidFill>
                  <a:srgbClr val="343846"/>
                </a:solidFill>
                <a:latin typeface="Trebuchet MS"/>
                <a:cs typeface="Trebuchet MS"/>
              </a:rPr>
              <a:t>на</a:t>
            </a:r>
            <a:r>
              <a:rPr sz="1000" spc="-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190" dirty="0">
                <a:solidFill>
                  <a:srgbClr val="343846"/>
                </a:solidFill>
                <a:latin typeface="Trebuchet MS"/>
                <a:cs typeface="Trebuchet MS"/>
              </a:rPr>
              <a:t>№</a:t>
            </a:r>
            <a:r>
              <a:rPr sz="1000" spc="-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spc="25" dirty="0">
                <a:solidFill>
                  <a:srgbClr val="343846"/>
                </a:solidFill>
                <a:latin typeface="Trebuchet MS"/>
                <a:cs typeface="Trebuchet MS"/>
              </a:rPr>
              <a:t>44</a:t>
            </a:r>
            <a:r>
              <a:rPr sz="1000" spc="-70" dirty="0">
                <a:solidFill>
                  <a:srgbClr val="343846"/>
                </a:solidFill>
                <a:latin typeface="Trebuchet MS"/>
                <a:cs typeface="Trebuchet MS"/>
              </a:rPr>
              <a:t>-</a:t>
            </a:r>
            <a:r>
              <a:rPr sz="1000" spc="60" dirty="0">
                <a:solidFill>
                  <a:srgbClr val="343846"/>
                </a:solidFill>
                <a:latin typeface="Trebuchet MS"/>
                <a:cs typeface="Trebuchet MS"/>
              </a:rPr>
              <a:t>ФЗ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71" name="object 70"/>
          <p:cNvSpPr txBox="1"/>
          <p:nvPr/>
        </p:nvSpPr>
        <p:spPr>
          <a:xfrm>
            <a:off x="9314053" y="5981801"/>
            <a:ext cx="2616835" cy="482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R="5080" algn="just">
              <a:lnSpc>
                <a:spcPct val="100000"/>
              </a:lnSpc>
              <a:spcBef>
                <a:spcPts val="95"/>
              </a:spcBef>
            </a:pPr>
            <a:r>
              <a:rPr sz="1000" b="1" spc="-85" dirty="0">
                <a:solidFill>
                  <a:srgbClr val="343846"/>
                </a:solidFill>
                <a:latin typeface="Trebuchet MS"/>
                <a:cs typeface="Trebuchet MS"/>
              </a:rPr>
              <a:t>+</a:t>
            </a:r>
            <a:r>
              <a:rPr sz="1000" b="1" spc="-8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i="1" spc="-20" dirty="0">
                <a:solidFill>
                  <a:srgbClr val="343846"/>
                </a:solidFill>
                <a:latin typeface="Roboto"/>
                <a:cs typeface="Roboto"/>
              </a:rPr>
              <a:t>электронная</a:t>
            </a:r>
            <a:r>
              <a:rPr sz="1000" i="1" spc="-15" dirty="0">
                <a:solidFill>
                  <a:srgbClr val="343846"/>
                </a:solidFill>
                <a:latin typeface="Roboto"/>
                <a:cs typeface="Roboto"/>
              </a:rPr>
              <a:t> </a:t>
            </a:r>
            <a:r>
              <a:rPr sz="1000" i="1" spc="-55" dirty="0">
                <a:solidFill>
                  <a:srgbClr val="343846"/>
                </a:solidFill>
                <a:latin typeface="Roboto"/>
                <a:cs typeface="Roboto"/>
              </a:rPr>
              <a:t>форма</a:t>
            </a:r>
            <a:r>
              <a:rPr sz="1000" i="1" spc="-50" dirty="0">
                <a:solidFill>
                  <a:srgbClr val="343846"/>
                </a:solidFill>
                <a:latin typeface="Roboto"/>
                <a:cs typeface="Roboto"/>
              </a:rPr>
              <a:t> </a:t>
            </a:r>
            <a:r>
              <a:rPr sz="1000" b="1" i="1" spc="-105" dirty="0">
                <a:solidFill>
                  <a:srgbClr val="343846"/>
                </a:solidFill>
                <a:latin typeface="Trebuchet MS"/>
                <a:cs typeface="Trebuchet MS"/>
              </a:rPr>
              <a:t>может</a:t>
            </a:r>
            <a:r>
              <a:rPr sz="1000" b="1" i="1" spc="-10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b="1" i="1" spc="-105" dirty="0">
                <a:solidFill>
                  <a:srgbClr val="343846"/>
                </a:solidFill>
                <a:latin typeface="Trebuchet MS"/>
                <a:cs typeface="Trebuchet MS"/>
              </a:rPr>
              <a:t>быть </a:t>
            </a:r>
            <a:r>
              <a:rPr sz="1000" b="1" i="1" spc="-10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000" i="1" spc="-25" dirty="0">
                <a:solidFill>
                  <a:srgbClr val="343846"/>
                </a:solidFill>
                <a:latin typeface="Roboto"/>
                <a:cs typeface="Roboto"/>
              </a:rPr>
              <a:t>предусмотрена</a:t>
            </a:r>
            <a:r>
              <a:rPr sz="1000" i="1" spc="-20" dirty="0">
                <a:solidFill>
                  <a:srgbClr val="343846"/>
                </a:solidFill>
                <a:latin typeface="Roboto"/>
                <a:cs typeface="Roboto"/>
              </a:rPr>
              <a:t> контрактами,</a:t>
            </a:r>
            <a:r>
              <a:rPr sz="1000" i="1" spc="-15" dirty="0">
                <a:solidFill>
                  <a:srgbClr val="343846"/>
                </a:solidFill>
                <a:latin typeface="Roboto"/>
                <a:cs typeface="Roboto"/>
              </a:rPr>
              <a:t> </a:t>
            </a:r>
            <a:r>
              <a:rPr sz="1000" i="1" spc="-20" dirty="0">
                <a:solidFill>
                  <a:srgbClr val="343846"/>
                </a:solidFill>
                <a:latin typeface="Roboto"/>
                <a:cs typeface="Roboto"/>
              </a:rPr>
              <a:t>заключ.</a:t>
            </a:r>
            <a:r>
              <a:rPr sz="1000" i="1" spc="-15" dirty="0">
                <a:solidFill>
                  <a:srgbClr val="343846"/>
                </a:solidFill>
                <a:latin typeface="Roboto"/>
                <a:cs typeface="Roboto"/>
              </a:rPr>
              <a:t> </a:t>
            </a:r>
            <a:r>
              <a:rPr sz="1000" i="1" spc="-5" dirty="0">
                <a:solidFill>
                  <a:srgbClr val="343846"/>
                </a:solidFill>
                <a:latin typeface="Roboto"/>
                <a:cs typeface="Roboto"/>
              </a:rPr>
              <a:t>на </a:t>
            </a:r>
            <a:r>
              <a:rPr sz="1000" i="1" dirty="0">
                <a:solidFill>
                  <a:srgbClr val="343846"/>
                </a:solidFill>
                <a:latin typeface="Roboto"/>
                <a:cs typeface="Roboto"/>
              </a:rPr>
              <a:t> </a:t>
            </a:r>
            <a:r>
              <a:rPr sz="1000" i="1" spc="-20" dirty="0">
                <a:solidFill>
                  <a:srgbClr val="343846"/>
                </a:solidFill>
                <a:latin typeface="Roboto"/>
                <a:cs typeface="Roboto"/>
              </a:rPr>
              <a:t>о</a:t>
            </a:r>
            <a:r>
              <a:rPr sz="1000" i="1" spc="-15" dirty="0">
                <a:solidFill>
                  <a:srgbClr val="343846"/>
                </a:solidFill>
                <a:latin typeface="Roboto"/>
                <a:cs typeface="Roboto"/>
              </a:rPr>
              <a:t>с</a:t>
            </a:r>
            <a:r>
              <a:rPr sz="1000" i="1" spc="-20" dirty="0">
                <a:solidFill>
                  <a:srgbClr val="343846"/>
                </a:solidFill>
                <a:latin typeface="Roboto"/>
                <a:cs typeface="Roboto"/>
              </a:rPr>
              <a:t>но</a:t>
            </a:r>
            <a:r>
              <a:rPr sz="1000" i="1" spc="-25" dirty="0">
                <a:solidFill>
                  <a:srgbClr val="343846"/>
                </a:solidFill>
                <a:latin typeface="Roboto"/>
                <a:cs typeface="Roboto"/>
              </a:rPr>
              <a:t>в</a:t>
            </a:r>
            <a:r>
              <a:rPr sz="1000" i="1" spc="-10" dirty="0">
                <a:solidFill>
                  <a:srgbClr val="343846"/>
                </a:solidFill>
                <a:latin typeface="Roboto"/>
                <a:cs typeface="Roboto"/>
              </a:rPr>
              <a:t>ании</a:t>
            </a:r>
            <a:r>
              <a:rPr sz="1000" i="1" spc="30" dirty="0">
                <a:solidFill>
                  <a:srgbClr val="343846"/>
                </a:solidFill>
                <a:latin typeface="Roboto"/>
                <a:cs typeface="Roboto"/>
              </a:rPr>
              <a:t> </a:t>
            </a:r>
            <a:r>
              <a:rPr sz="1000" i="1" spc="-25" dirty="0">
                <a:solidFill>
                  <a:srgbClr val="343846"/>
                </a:solidFill>
                <a:latin typeface="Roboto"/>
                <a:cs typeface="Roboto"/>
              </a:rPr>
              <a:t>с</a:t>
            </a:r>
            <a:r>
              <a:rPr sz="1000" i="1" spc="-35" dirty="0">
                <a:solidFill>
                  <a:srgbClr val="343846"/>
                </a:solidFill>
                <a:latin typeface="Roboto"/>
                <a:cs typeface="Roboto"/>
              </a:rPr>
              <a:t>т</a:t>
            </a:r>
            <a:r>
              <a:rPr sz="1000" i="1" spc="-10" dirty="0">
                <a:solidFill>
                  <a:srgbClr val="343846"/>
                </a:solidFill>
                <a:latin typeface="Roboto"/>
                <a:cs typeface="Roboto"/>
              </a:rPr>
              <a:t>.</a:t>
            </a:r>
            <a:r>
              <a:rPr sz="1000" i="1" spc="5" dirty="0">
                <a:solidFill>
                  <a:srgbClr val="343846"/>
                </a:solidFill>
                <a:latin typeface="Roboto"/>
                <a:cs typeface="Roboto"/>
              </a:rPr>
              <a:t> </a:t>
            </a:r>
            <a:r>
              <a:rPr sz="1000" i="1" spc="-20" dirty="0">
                <a:solidFill>
                  <a:srgbClr val="343846"/>
                </a:solidFill>
                <a:latin typeface="Roboto"/>
                <a:cs typeface="Roboto"/>
              </a:rPr>
              <a:t>15</a:t>
            </a:r>
            <a:r>
              <a:rPr sz="1000" i="1" dirty="0">
                <a:solidFill>
                  <a:srgbClr val="343846"/>
                </a:solidFill>
                <a:latin typeface="Roboto"/>
                <a:cs typeface="Roboto"/>
              </a:rPr>
              <a:t> </a:t>
            </a:r>
            <a:r>
              <a:rPr sz="1000" i="1" spc="10" dirty="0">
                <a:solidFill>
                  <a:srgbClr val="343846"/>
                </a:solidFill>
                <a:latin typeface="Roboto"/>
                <a:cs typeface="Roboto"/>
              </a:rPr>
              <a:t> </a:t>
            </a:r>
            <a:r>
              <a:rPr sz="1000" i="1" spc="-65" dirty="0">
                <a:solidFill>
                  <a:srgbClr val="343846"/>
                </a:solidFill>
                <a:latin typeface="Roboto"/>
                <a:cs typeface="Roboto"/>
              </a:rPr>
              <a:t>За</a:t>
            </a:r>
            <a:r>
              <a:rPr sz="1000" i="1" spc="-15" dirty="0">
                <a:solidFill>
                  <a:srgbClr val="343846"/>
                </a:solidFill>
                <a:latin typeface="Roboto"/>
                <a:cs typeface="Roboto"/>
              </a:rPr>
              <a:t>кона</a:t>
            </a:r>
            <a:r>
              <a:rPr sz="1000" i="1" spc="20" dirty="0">
                <a:solidFill>
                  <a:srgbClr val="343846"/>
                </a:solidFill>
                <a:latin typeface="Roboto"/>
                <a:cs typeface="Roboto"/>
              </a:rPr>
              <a:t> </a:t>
            </a:r>
            <a:r>
              <a:rPr sz="1000" i="1" spc="-105" dirty="0">
                <a:solidFill>
                  <a:srgbClr val="343846"/>
                </a:solidFill>
                <a:latin typeface="Roboto"/>
                <a:cs typeface="Roboto"/>
              </a:rPr>
              <a:t>№</a:t>
            </a:r>
            <a:r>
              <a:rPr sz="1000" i="1" dirty="0">
                <a:solidFill>
                  <a:srgbClr val="343846"/>
                </a:solidFill>
                <a:latin typeface="Roboto"/>
                <a:cs typeface="Roboto"/>
              </a:rPr>
              <a:t> </a:t>
            </a:r>
            <a:r>
              <a:rPr sz="1000" i="1" spc="-20" dirty="0">
                <a:solidFill>
                  <a:srgbClr val="343846"/>
                </a:solidFill>
                <a:latin typeface="Roboto"/>
                <a:cs typeface="Roboto"/>
              </a:rPr>
              <a:t>46</a:t>
            </a:r>
            <a:r>
              <a:rPr sz="1000" i="1" spc="-180" dirty="0">
                <a:solidFill>
                  <a:srgbClr val="343846"/>
                </a:solidFill>
                <a:latin typeface="Roboto"/>
                <a:cs typeface="Roboto"/>
              </a:rPr>
              <a:t>-</a:t>
            </a:r>
            <a:r>
              <a:rPr sz="1000" i="1" spc="-25" dirty="0">
                <a:solidFill>
                  <a:srgbClr val="343846"/>
                </a:solidFill>
                <a:latin typeface="Roboto"/>
                <a:cs typeface="Roboto"/>
              </a:rPr>
              <a:t>ФЗ</a:t>
            </a:r>
            <a:endParaRPr sz="1000">
              <a:latin typeface="Roboto"/>
              <a:cs typeface="Roboto"/>
            </a:endParaRPr>
          </a:p>
        </p:txBody>
      </p:sp>
      <p:grpSp>
        <p:nvGrpSpPr>
          <p:cNvPr id="72" name="object 71"/>
          <p:cNvGrpSpPr/>
          <p:nvPr/>
        </p:nvGrpSpPr>
        <p:grpSpPr>
          <a:xfrm>
            <a:off x="3346703" y="696468"/>
            <a:ext cx="1507490" cy="579120"/>
            <a:chOff x="3346703" y="696468"/>
            <a:chExt cx="1507490" cy="579120"/>
          </a:xfrm>
        </p:grpSpPr>
        <p:pic>
          <p:nvPicPr>
            <p:cNvPr id="73" name="object 72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3346703" y="737616"/>
              <a:ext cx="1507236" cy="449579"/>
            </a:xfrm>
            <a:prstGeom prst="rect">
              <a:avLst/>
            </a:prstGeom>
          </p:spPr>
        </p:pic>
        <p:pic>
          <p:nvPicPr>
            <p:cNvPr id="74" name="object 73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451859" y="696468"/>
              <a:ext cx="1336548" cy="579120"/>
            </a:xfrm>
            <a:prstGeom prst="rect">
              <a:avLst/>
            </a:prstGeom>
          </p:spPr>
        </p:pic>
        <p:sp>
          <p:nvSpPr>
            <p:cNvPr id="75" name="object 74"/>
            <p:cNvSpPr/>
            <p:nvPr/>
          </p:nvSpPr>
          <p:spPr>
            <a:xfrm>
              <a:off x="3476243" y="829055"/>
              <a:ext cx="1248410" cy="190500"/>
            </a:xfrm>
            <a:custGeom>
              <a:avLst/>
              <a:gdLst/>
              <a:ahLst/>
              <a:cxnLst/>
              <a:rect l="l" t="t" r="r" b="b"/>
              <a:pathLst>
                <a:path w="1248410" h="190500">
                  <a:moveTo>
                    <a:pt x="1229994" y="0"/>
                  </a:moveTo>
                  <a:lnTo>
                    <a:pt x="18160" y="0"/>
                  </a:lnTo>
                  <a:lnTo>
                    <a:pt x="11090" y="1426"/>
                  </a:lnTo>
                  <a:lnTo>
                    <a:pt x="5318" y="5318"/>
                  </a:lnTo>
                  <a:lnTo>
                    <a:pt x="1426" y="11090"/>
                  </a:lnTo>
                  <a:lnTo>
                    <a:pt x="0" y="18161"/>
                  </a:lnTo>
                  <a:lnTo>
                    <a:pt x="0" y="172339"/>
                  </a:lnTo>
                  <a:lnTo>
                    <a:pt x="1426" y="179409"/>
                  </a:lnTo>
                  <a:lnTo>
                    <a:pt x="5318" y="185181"/>
                  </a:lnTo>
                  <a:lnTo>
                    <a:pt x="11090" y="189073"/>
                  </a:lnTo>
                  <a:lnTo>
                    <a:pt x="18160" y="190500"/>
                  </a:lnTo>
                  <a:lnTo>
                    <a:pt x="1229994" y="190500"/>
                  </a:lnTo>
                  <a:lnTo>
                    <a:pt x="1237065" y="189073"/>
                  </a:lnTo>
                  <a:lnTo>
                    <a:pt x="1242837" y="185181"/>
                  </a:lnTo>
                  <a:lnTo>
                    <a:pt x="1246729" y="179409"/>
                  </a:lnTo>
                  <a:lnTo>
                    <a:pt x="1248155" y="172339"/>
                  </a:lnTo>
                  <a:lnTo>
                    <a:pt x="1248155" y="18161"/>
                  </a:lnTo>
                  <a:lnTo>
                    <a:pt x="1246729" y="11090"/>
                  </a:lnTo>
                  <a:lnTo>
                    <a:pt x="1242837" y="5318"/>
                  </a:lnTo>
                  <a:lnTo>
                    <a:pt x="1237065" y="1426"/>
                  </a:lnTo>
                  <a:lnTo>
                    <a:pt x="1229994" y="0"/>
                  </a:lnTo>
                  <a:close/>
                </a:path>
              </a:pathLst>
            </a:custGeom>
            <a:solidFill>
              <a:srgbClr val="FBDB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6" name="object 75"/>
          <p:cNvSpPr txBox="1"/>
          <p:nvPr/>
        </p:nvSpPr>
        <p:spPr>
          <a:xfrm>
            <a:off x="3660394" y="806322"/>
            <a:ext cx="88138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1A1C22"/>
                </a:solidFill>
                <a:latin typeface="Trebuchet MS"/>
                <a:cs typeface="Trebuchet MS"/>
              </a:rPr>
              <a:t>с</a:t>
            </a:r>
            <a:r>
              <a:rPr sz="1200" spc="-114" dirty="0">
                <a:solidFill>
                  <a:srgbClr val="1A1C22"/>
                </a:solidFill>
                <a:latin typeface="Trebuchet MS"/>
                <a:cs typeface="Trebuchet MS"/>
              </a:rPr>
              <a:t>т.</a:t>
            </a:r>
            <a:r>
              <a:rPr sz="1200" spc="-45" dirty="0">
                <a:solidFill>
                  <a:srgbClr val="1A1C22"/>
                </a:solidFill>
                <a:latin typeface="Trebuchet MS"/>
                <a:cs typeface="Trebuchet MS"/>
              </a:rPr>
              <a:t> </a:t>
            </a:r>
            <a:r>
              <a:rPr sz="1200" spc="55" dirty="0">
                <a:solidFill>
                  <a:srgbClr val="1A1C22"/>
                </a:solidFill>
                <a:latin typeface="Trebuchet MS"/>
                <a:cs typeface="Trebuchet MS"/>
              </a:rPr>
              <a:t>24</a:t>
            </a:r>
            <a:r>
              <a:rPr sz="1200" spc="-60" dirty="0">
                <a:solidFill>
                  <a:srgbClr val="1A1C22"/>
                </a:solidFill>
                <a:latin typeface="Trebuchet MS"/>
                <a:cs typeface="Trebuchet MS"/>
              </a:rPr>
              <a:t> </a:t>
            </a:r>
            <a:r>
              <a:rPr sz="1200" spc="40" dirty="0">
                <a:solidFill>
                  <a:srgbClr val="1A1C22"/>
                </a:solidFill>
                <a:latin typeface="Trebuchet MS"/>
                <a:cs typeface="Trebuchet MS"/>
              </a:rPr>
              <a:t>4</a:t>
            </a:r>
            <a:r>
              <a:rPr sz="1200" spc="45" dirty="0">
                <a:solidFill>
                  <a:srgbClr val="1A1C22"/>
                </a:solidFill>
                <a:latin typeface="Trebuchet MS"/>
                <a:cs typeface="Trebuchet MS"/>
              </a:rPr>
              <a:t>4</a:t>
            </a:r>
            <a:r>
              <a:rPr sz="1200" spc="-85" dirty="0">
                <a:solidFill>
                  <a:srgbClr val="1A1C22"/>
                </a:solidFill>
                <a:latin typeface="Trebuchet MS"/>
                <a:cs typeface="Trebuchet MS"/>
              </a:rPr>
              <a:t>-</a:t>
            </a:r>
            <a:r>
              <a:rPr sz="1200" spc="80" dirty="0">
                <a:solidFill>
                  <a:srgbClr val="1A1C22"/>
                </a:solidFill>
                <a:latin typeface="Trebuchet MS"/>
                <a:cs typeface="Trebuchet MS"/>
              </a:rPr>
              <a:t>Ф</a:t>
            </a:r>
            <a:r>
              <a:rPr sz="1200" spc="70" dirty="0">
                <a:solidFill>
                  <a:srgbClr val="1A1C22"/>
                </a:solidFill>
                <a:latin typeface="Trebuchet MS"/>
                <a:cs typeface="Trebuchet MS"/>
              </a:rPr>
              <a:t>З</a:t>
            </a:r>
            <a:endParaRPr sz="1200">
              <a:latin typeface="Trebuchet MS"/>
              <a:cs typeface="Trebuchet MS"/>
            </a:endParaRPr>
          </a:p>
        </p:txBody>
      </p:sp>
      <p:pic>
        <p:nvPicPr>
          <p:cNvPr id="77" name="object 76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112776" y="1824227"/>
            <a:ext cx="216408" cy="205739"/>
          </a:xfrm>
          <a:prstGeom prst="rect">
            <a:avLst/>
          </a:prstGeom>
        </p:spPr>
      </p:pic>
      <p:sp>
        <p:nvSpPr>
          <p:cNvPr id="78" name="object 77"/>
          <p:cNvSpPr txBox="1"/>
          <p:nvPr/>
        </p:nvSpPr>
        <p:spPr>
          <a:xfrm>
            <a:off x="181762" y="1810003"/>
            <a:ext cx="7747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225" dirty="0">
                <a:solidFill>
                  <a:srgbClr val="FFFFFF"/>
                </a:solidFill>
                <a:latin typeface="Trebuchet MS"/>
                <a:cs typeface="Trebuchet MS"/>
              </a:rPr>
              <a:t>1</a:t>
            </a:r>
            <a:endParaRPr sz="1200">
              <a:latin typeface="Trebuchet MS"/>
              <a:cs typeface="Trebuchet MS"/>
            </a:endParaRPr>
          </a:p>
        </p:txBody>
      </p:sp>
      <p:pic>
        <p:nvPicPr>
          <p:cNvPr id="79" name="object 78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2455164" y="1805939"/>
            <a:ext cx="216408" cy="207263"/>
          </a:xfrm>
          <a:prstGeom prst="rect">
            <a:avLst/>
          </a:prstGeom>
        </p:spPr>
      </p:pic>
      <p:sp>
        <p:nvSpPr>
          <p:cNvPr id="80" name="object 79"/>
          <p:cNvSpPr txBox="1"/>
          <p:nvPr/>
        </p:nvSpPr>
        <p:spPr>
          <a:xfrm>
            <a:off x="2507107" y="1792351"/>
            <a:ext cx="11557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75" dirty="0">
                <a:solidFill>
                  <a:srgbClr val="FFFFFF"/>
                </a:solidFill>
                <a:latin typeface="Trebuchet MS"/>
                <a:cs typeface="Trebuchet MS"/>
              </a:rPr>
              <a:t>2</a:t>
            </a:r>
            <a:endParaRPr sz="1200">
              <a:latin typeface="Trebuchet MS"/>
              <a:cs typeface="Trebuchet MS"/>
            </a:endParaRPr>
          </a:p>
        </p:txBody>
      </p:sp>
      <p:pic>
        <p:nvPicPr>
          <p:cNvPr id="81" name="object 80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4849367" y="1815083"/>
            <a:ext cx="216408" cy="205739"/>
          </a:xfrm>
          <a:prstGeom prst="rect">
            <a:avLst/>
          </a:prstGeom>
        </p:spPr>
      </p:pic>
      <p:sp>
        <p:nvSpPr>
          <p:cNvPr id="82" name="object 81"/>
          <p:cNvSpPr txBox="1"/>
          <p:nvPr/>
        </p:nvSpPr>
        <p:spPr>
          <a:xfrm>
            <a:off x="4903723" y="1800225"/>
            <a:ext cx="110489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35" dirty="0">
                <a:solidFill>
                  <a:srgbClr val="FFFFFF"/>
                </a:solidFill>
                <a:latin typeface="Trebuchet MS"/>
                <a:cs typeface="Trebuchet MS"/>
              </a:rPr>
              <a:t>3</a:t>
            </a:r>
            <a:endParaRPr sz="1200">
              <a:latin typeface="Trebuchet MS"/>
              <a:cs typeface="Trebuchet MS"/>
            </a:endParaRPr>
          </a:p>
        </p:txBody>
      </p:sp>
      <p:pic>
        <p:nvPicPr>
          <p:cNvPr id="83" name="object 82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4957571" y="3118104"/>
            <a:ext cx="169163" cy="167639"/>
          </a:xfrm>
          <a:prstGeom prst="rect">
            <a:avLst/>
          </a:prstGeom>
        </p:spPr>
      </p:pic>
      <p:sp>
        <p:nvSpPr>
          <p:cNvPr id="85" name="TextBox 84"/>
          <p:cNvSpPr txBox="1"/>
          <p:nvPr/>
        </p:nvSpPr>
        <p:spPr>
          <a:xfrm>
            <a:off x="10075715" y="6622529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5779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ЗАКУПКИ У ЕД. ПОСТАВЩИКА</a:t>
            </a:r>
            <a:endParaRPr lang="ru-RU" dirty="0"/>
          </a:p>
        </p:txBody>
      </p:sp>
      <p:sp>
        <p:nvSpPr>
          <p:cNvPr id="4" name="object 6"/>
          <p:cNvSpPr/>
          <p:nvPr/>
        </p:nvSpPr>
        <p:spPr>
          <a:xfrm>
            <a:off x="6160007" y="1417523"/>
            <a:ext cx="757555" cy="452755"/>
          </a:xfrm>
          <a:custGeom>
            <a:avLst/>
            <a:gdLst/>
            <a:ahLst/>
            <a:cxnLst/>
            <a:rect l="l" t="t" r="r" b="b"/>
            <a:pathLst>
              <a:path w="757554" h="452755">
                <a:moveTo>
                  <a:pt x="531113" y="0"/>
                </a:moveTo>
                <a:lnTo>
                  <a:pt x="531113" y="113157"/>
                </a:lnTo>
                <a:lnTo>
                  <a:pt x="0" y="113157"/>
                </a:lnTo>
                <a:lnTo>
                  <a:pt x="0" y="339471"/>
                </a:lnTo>
                <a:lnTo>
                  <a:pt x="531113" y="339471"/>
                </a:lnTo>
                <a:lnTo>
                  <a:pt x="531113" y="452627"/>
                </a:lnTo>
                <a:lnTo>
                  <a:pt x="757427" y="226313"/>
                </a:lnTo>
                <a:lnTo>
                  <a:pt x="531113" y="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object 9"/>
          <p:cNvSpPr/>
          <p:nvPr/>
        </p:nvSpPr>
        <p:spPr>
          <a:xfrm>
            <a:off x="359664" y="1106525"/>
            <a:ext cx="5836920" cy="2278380"/>
          </a:xfrm>
          <a:custGeom>
            <a:avLst/>
            <a:gdLst/>
            <a:ahLst/>
            <a:cxnLst/>
            <a:rect l="l" t="t" r="r" b="b"/>
            <a:pathLst>
              <a:path w="5836920" h="2278379">
                <a:moveTo>
                  <a:pt x="5836920" y="365760"/>
                </a:moveTo>
                <a:lnTo>
                  <a:pt x="0" y="365760"/>
                </a:lnTo>
                <a:lnTo>
                  <a:pt x="0" y="2278380"/>
                </a:lnTo>
                <a:lnTo>
                  <a:pt x="5836920" y="2278380"/>
                </a:lnTo>
                <a:lnTo>
                  <a:pt x="5836920" y="365760"/>
                </a:lnTo>
                <a:close/>
              </a:path>
              <a:path w="5836920" h="2278379">
                <a:moveTo>
                  <a:pt x="5836920" y="0"/>
                </a:moveTo>
                <a:lnTo>
                  <a:pt x="0" y="0"/>
                </a:lnTo>
                <a:lnTo>
                  <a:pt x="0" y="12192"/>
                </a:lnTo>
                <a:lnTo>
                  <a:pt x="5836920" y="12192"/>
                </a:lnTo>
                <a:lnTo>
                  <a:pt x="583692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6" name="object 10"/>
          <p:cNvSpPr/>
          <p:nvPr/>
        </p:nvSpPr>
        <p:spPr>
          <a:xfrm>
            <a:off x="359663" y="1106526"/>
            <a:ext cx="5836920" cy="2278380"/>
          </a:xfrm>
          <a:custGeom>
            <a:avLst/>
            <a:gdLst/>
            <a:ahLst/>
            <a:cxnLst/>
            <a:rect l="l" t="t" r="r" b="b"/>
            <a:pathLst>
              <a:path w="5836920" h="2278379">
                <a:moveTo>
                  <a:pt x="0" y="2278380"/>
                </a:moveTo>
                <a:lnTo>
                  <a:pt x="5836920" y="2278380"/>
                </a:lnTo>
                <a:lnTo>
                  <a:pt x="5836920" y="0"/>
                </a:lnTo>
                <a:lnTo>
                  <a:pt x="0" y="0"/>
                </a:lnTo>
                <a:lnTo>
                  <a:pt x="0" y="2278380"/>
                </a:lnTo>
                <a:close/>
              </a:path>
            </a:pathLst>
          </a:custGeom>
          <a:ln w="57150">
            <a:solidFill>
              <a:srgbClr val="DADADA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7" name="object 11"/>
          <p:cNvSpPr/>
          <p:nvPr/>
        </p:nvSpPr>
        <p:spPr>
          <a:xfrm>
            <a:off x="359663" y="1118718"/>
            <a:ext cx="5836920" cy="353695"/>
          </a:xfrm>
          <a:custGeom>
            <a:avLst/>
            <a:gdLst/>
            <a:ahLst/>
            <a:cxnLst/>
            <a:rect l="l" t="t" r="r" b="b"/>
            <a:pathLst>
              <a:path w="5836920" h="353694">
                <a:moveTo>
                  <a:pt x="5836920" y="0"/>
                </a:moveTo>
                <a:lnTo>
                  <a:pt x="0" y="0"/>
                </a:lnTo>
                <a:lnTo>
                  <a:pt x="0" y="353567"/>
                </a:lnTo>
                <a:lnTo>
                  <a:pt x="5836920" y="353567"/>
                </a:lnTo>
                <a:lnTo>
                  <a:pt x="5836920" y="0"/>
                </a:lnTo>
                <a:close/>
              </a:path>
            </a:pathLst>
          </a:custGeom>
          <a:solidFill>
            <a:srgbClr val="DADADA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8" name="object 15"/>
          <p:cNvSpPr txBox="1"/>
          <p:nvPr/>
        </p:nvSpPr>
        <p:spPr>
          <a:xfrm>
            <a:off x="388238" y="1973758"/>
            <a:ext cx="5779770" cy="6369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0" marR="64135" lvl="0" indent="0" algn="ctr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none" strike="noStrike" kern="1200" cap="none" spc="-5" normalizeH="0" baseline="0" noProof="0" dirty="0">
                <a:ln>
                  <a:noFill/>
                </a:ln>
                <a:solidFill>
                  <a:srgbClr val="767070"/>
                </a:solidFill>
                <a:effectLst/>
                <a:uLnTx/>
                <a:uFillTx/>
                <a:ea typeface="+mn-ea"/>
                <a:cs typeface="Segoe UI"/>
              </a:rPr>
              <a:t>Закупки </a:t>
            </a:r>
            <a:r>
              <a:rPr kumimoji="0" sz="2000" b="1" i="0" u="none" strike="noStrike" kern="1200" cap="none" spc="0" normalizeH="0" baseline="0" noProof="0" dirty="0">
                <a:ln>
                  <a:noFill/>
                </a:ln>
                <a:solidFill>
                  <a:srgbClr val="767070"/>
                </a:solidFill>
                <a:effectLst/>
                <a:uLnTx/>
                <a:uFillTx/>
                <a:ea typeface="+mn-ea"/>
                <a:cs typeface="Segoe UI"/>
              </a:rPr>
              <a:t>ТРУ на</a:t>
            </a:r>
            <a:r>
              <a:rPr kumimoji="0" sz="2000" b="1" i="0" u="none" strike="noStrike" kern="1200" cap="none" spc="-85" normalizeH="0" baseline="0" noProof="0" dirty="0">
                <a:ln>
                  <a:noFill/>
                </a:ln>
                <a:solidFill>
                  <a:srgbClr val="767070"/>
                </a:solidFill>
                <a:effectLst/>
                <a:uLnTx/>
                <a:uFillTx/>
                <a:ea typeface="+mn-ea"/>
                <a:cs typeface="Segoe UI"/>
              </a:rPr>
              <a:t> </a:t>
            </a:r>
            <a:r>
              <a:rPr kumimoji="0" sz="2000" b="1" i="0" u="none" strike="noStrike" kern="1200" cap="none" spc="0" normalizeH="0" baseline="0" noProof="0" dirty="0">
                <a:ln>
                  <a:noFill/>
                </a:ln>
                <a:solidFill>
                  <a:srgbClr val="767070"/>
                </a:solidFill>
                <a:effectLst/>
                <a:uLnTx/>
                <a:uFillTx/>
                <a:ea typeface="+mn-ea"/>
                <a:cs typeface="Segoe UI"/>
              </a:rPr>
              <a:t>сумму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Segoe UI"/>
            </a:endParaRPr>
          </a:p>
          <a:p>
            <a:pPr marL="0" marR="63500" lvl="0" indent="0" algn="ctr" defTabSz="914400" rtl="0" eaLnBrk="1" fontAlgn="auto" latinLnBrk="0" hangingPunct="1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1" i="0" u="sng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>
                  <a:solidFill>
                    <a:srgbClr val="FF5050"/>
                  </a:solidFill>
                </a:uFill>
                <a:ea typeface="+mn-ea"/>
                <a:cs typeface="Segoe UI"/>
              </a:rPr>
              <a:t>не более </a:t>
            </a:r>
            <a:r>
              <a:rPr kumimoji="0" sz="2000" b="1" i="0" u="sng" strike="noStrike" kern="1200" cap="none" spc="-5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>
                  <a:solidFill>
                    <a:srgbClr val="FF5050"/>
                  </a:solidFill>
                </a:uFill>
                <a:ea typeface="+mn-ea"/>
                <a:cs typeface="Segoe UI"/>
              </a:rPr>
              <a:t>600</a:t>
            </a:r>
            <a:r>
              <a:rPr kumimoji="0" sz="2000" b="1" i="0" u="sng" strike="noStrike" kern="1200" cap="none" spc="-45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>
                  <a:solidFill>
                    <a:srgbClr val="FF5050"/>
                  </a:solidFill>
                </a:uFill>
                <a:ea typeface="+mn-ea"/>
                <a:cs typeface="Segoe UI"/>
              </a:rPr>
              <a:t> </a:t>
            </a:r>
            <a:r>
              <a:rPr kumimoji="0" sz="2000" b="1" i="0" u="sng" strike="noStrike" kern="1200" cap="none" spc="-15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>
                  <a:solidFill>
                    <a:srgbClr val="FF5050"/>
                  </a:solidFill>
                </a:uFill>
                <a:ea typeface="+mn-ea"/>
                <a:cs typeface="Segoe UI"/>
              </a:rPr>
              <a:t>т.р.</a:t>
            </a:r>
            <a:endParaRPr kumimoji="0" sz="2000" b="0" i="0" u="sng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ea typeface="+mn-ea"/>
              <a:cs typeface="Segoe UI"/>
            </a:endParaRPr>
          </a:p>
        </p:txBody>
      </p:sp>
      <p:sp>
        <p:nvSpPr>
          <p:cNvPr id="9" name="object 21"/>
          <p:cNvSpPr txBox="1"/>
          <p:nvPr/>
        </p:nvSpPr>
        <p:spPr>
          <a:xfrm>
            <a:off x="388238" y="1161770"/>
            <a:ext cx="5779770" cy="2289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0" marR="62230" lvl="0" indent="0" algn="ctr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0" i="0" u="sng" strike="noStrike" kern="1200" cap="none" spc="-3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ea typeface="+mn-ea"/>
                <a:cs typeface="Times New Roman"/>
              </a:rPr>
              <a:t> </a:t>
            </a:r>
            <a:r>
              <a:rPr kumimoji="0" sz="1400" b="1" i="1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ea typeface="+mn-ea"/>
                <a:cs typeface="Trebuchet MS"/>
              </a:rPr>
              <a:t>П. 4 </a:t>
            </a:r>
            <a:r>
              <a:rPr kumimoji="0" sz="1400" b="1" i="1" u="sng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ea typeface="+mn-ea"/>
                <a:cs typeface="Trebuchet MS"/>
              </a:rPr>
              <a:t>ч. </a:t>
            </a:r>
            <a:r>
              <a:rPr kumimoji="0" sz="1400" b="1" i="1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ea typeface="+mn-ea"/>
                <a:cs typeface="Trebuchet MS"/>
              </a:rPr>
              <a:t>1 </a:t>
            </a:r>
            <a:r>
              <a:rPr kumimoji="0" sz="1400" b="1" i="1" u="sng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ea typeface="+mn-ea"/>
                <a:cs typeface="Trebuchet MS"/>
              </a:rPr>
              <a:t>ст. </a:t>
            </a:r>
            <a:r>
              <a:rPr kumimoji="0" sz="1400" b="1" i="1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ea typeface="+mn-ea"/>
                <a:cs typeface="Trebuchet MS"/>
              </a:rPr>
              <a:t>93 </a:t>
            </a:r>
            <a:r>
              <a:rPr kumimoji="0" sz="1400" b="1" i="1" u="sng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ea typeface="+mn-ea"/>
                <a:cs typeface="Trebuchet MS"/>
              </a:rPr>
              <a:t>44-ФЗ</a:t>
            </a:r>
            <a:endParaRPr kumimoji="0" sz="14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Trebuchet MS"/>
            </a:endParaRPr>
          </a:p>
        </p:txBody>
      </p:sp>
      <p:sp>
        <p:nvSpPr>
          <p:cNvPr id="10" name="object 22"/>
          <p:cNvSpPr txBox="1"/>
          <p:nvPr/>
        </p:nvSpPr>
        <p:spPr>
          <a:xfrm>
            <a:off x="6954011" y="1405947"/>
            <a:ext cx="4953971" cy="567811"/>
          </a:xfrm>
          <a:prstGeom prst="rect">
            <a:avLst/>
          </a:prstGeom>
          <a:ln w="57150">
            <a:solidFill>
              <a:srgbClr val="DADADA"/>
            </a:solidFill>
          </a:ln>
        </p:spPr>
        <p:txBody>
          <a:bodyPr vert="horz" wrap="square" lIns="0" tIns="144000" rIns="0" bIns="144000" rtlCol="0" anchor="ctr" anchorCtr="0">
            <a:spAutoFit/>
          </a:bodyPr>
          <a:lstStyle/>
          <a:p>
            <a:pPr marL="52069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b="0" i="0" u="sng" strike="noStrike" kern="1200" cap="none" spc="-445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>
                  <a:solidFill>
                    <a:srgbClr val="444444"/>
                  </a:solidFill>
                </a:uFill>
                <a:ea typeface="+mn-ea"/>
                <a:cs typeface="Times New Roman"/>
              </a:rPr>
              <a:t> </a:t>
            </a:r>
            <a:r>
              <a:rPr kumimoji="0" b="0" i="0" u="sng" strike="noStrike" kern="1200" cap="none" spc="-15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>
                  <a:solidFill>
                    <a:srgbClr val="444444"/>
                  </a:solidFill>
                </a:uFill>
                <a:ea typeface="+mn-ea"/>
                <a:cs typeface="Segoe UI"/>
              </a:rPr>
              <a:t>ГОЗ </a:t>
            </a:r>
            <a:r>
              <a:rPr kumimoji="0" b="0" i="0" u="sng" strike="noStrike" kern="1200" cap="none" spc="-5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>
                  <a:solidFill>
                    <a:srgbClr val="444444"/>
                  </a:solidFill>
                </a:uFill>
                <a:ea typeface="+mn-ea"/>
                <a:cs typeface="Segoe UI"/>
              </a:rPr>
              <a:t>не более </a:t>
            </a:r>
            <a:r>
              <a:rPr kumimoji="0" b="0" i="0" u="sng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>
                  <a:solidFill>
                    <a:srgbClr val="444444"/>
                  </a:solidFill>
                </a:uFill>
                <a:ea typeface="+mn-ea"/>
                <a:cs typeface="Segoe UI"/>
              </a:rPr>
              <a:t>2 </a:t>
            </a:r>
            <a:r>
              <a:rPr kumimoji="0" b="0" i="0" u="sng" strike="noStrike" kern="1200" cap="none" spc="-5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>
                  <a:solidFill>
                    <a:srgbClr val="444444"/>
                  </a:solidFill>
                </a:uFill>
                <a:ea typeface="+mn-ea"/>
                <a:cs typeface="Segoe UI"/>
              </a:rPr>
              <a:t>млн.</a:t>
            </a:r>
            <a:r>
              <a:rPr kumimoji="0" b="0" i="0" u="sng" strike="noStrike" kern="1200" cap="none" spc="-45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>
                  <a:solidFill>
                    <a:srgbClr val="444444"/>
                  </a:solidFill>
                </a:uFill>
                <a:ea typeface="+mn-ea"/>
                <a:cs typeface="Segoe UI"/>
              </a:rPr>
              <a:t> </a:t>
            </a:r>
            <a:r>
              <a:rPr kumimoji="0" b="0" i="0" u="sng" strike="noStrike" kern="1200" cap="none" spc="-5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>
                  <a:solidFill>
                    <a:srgbClr val="444444"/>
                  </a:solidFill>
                </a:uFill>
                <a:ea typeface="+mn-ea"/>
                <a:cs typeface="Segoe UI"/>
              </a:rPr>
              <a:t>р.</a:t>
            </a:r>
            <a:endParaRPr kumimoji="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Segoe UI"/>
            </a:endParaRPr>
          </a:p>
        </p:txBody>
      </p:sp>
      <p:sp>
        <p:nvSpPr>
          <p:cNvPr id="11" name="object 23"/>
          <p:cNvSpPr txBox="1"/>
          <p:nvPr/>
        </p:nvSpPr>
        <p:spPr>
          <a:xfrm>
            <a:off x="6954011" y="2587954"/>
            <a:ext cx="4953971" cy="567811"/>
          </a:xfrm>
          <a:prstGeom prst="rect">
            <a:avLst/>
          </a:prstGeom>
          <a:ln w="57150">
            <a:solidFill>
              <a:srgbClr val="DADADA"/>
            </a:solidFill>
          </a:ln>
        </p:spPr>
        <p:txBody>
          <a:bodyPr vert="horz" wrap="square" lIns="0" tIns="144000" rIns="0" bIns="144000" rtlCol="0" anchor="ctr" anchorCtr="0">
            <a:spAutoFit/>
          </a:bodyPr>
          <a:lstStyle/>
          <a:p>
            <a:pPr marL="111125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0" i="0" u="sng" strike="noStrike" kern="1200" cap="none" spc="-445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>
                  <a:solidFill>
                    <a:srgbClr val="444444"/>
                  </a:solidFill>
                </a:uFill>
                <a:ea typeface="+mn-ea"/>
                <a:cs typeface="Times New Roman"/>
              </a:rPr>
              <a:t> </a:t>
            </a:r>
            <a:r>
              <a:rPr kumimoji="0" sz="1800" b="0" i="0" u="sng" strike="noStrike" kern="1200" cap="none" spc="-5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>
                  <a:solidFill>
                    <a:srgbClr val="444444"/>
                  </a:solidFill>
                </a:uFill>
                <a:ea typeface="+mn-ea"/>
                <a:cs typeface="Segoe UI"/>
              </a:rPr>
              <a:t>Не более 10% </a:t>
            </a:r>
            <a:r>
              <a:rPr kumimoji="0" sz="1800" b="0" i="0" u="sng" strike="noStrike" kern="1200" cap="none" spc="-2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>
                  <a:solidFill>
                    <a:srgbClr val="444444"/>
                  </a:solidFill>
                </a:uFill>
                <a:ea typeface="+mn-ea"/>
                <a:cs typeface="Segoe UI"/>
              </a:rPr>
              <a:t>от </a:t>
            </a:r>
            <a:r>
              <a:rPr kumimoji="0" sz="1800" b="0" i="0" u="sng" strike="noStrike" kern="1200" cap="none" spc="-15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>
                  <a:solidFill>
                    <a:srgbClr val="444444"/>
                  </a:solidFill>
                </a:uFill>
                <a:ea typeface="+mn-ea"/>
                <a:cs typeface="Segoe UI"/>
              </a:rPr>
              <a:t>СГОЗ </a:t>
            </a:r>
            <a:r>
              <a:rPr kumimoji="0" sz="1800" b="0" i="0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ea typeface="+mn-ea"/>
                <a:cs typeface="Segoe UI"/>
              </a:rPr>
              <a:t>и</a:t>
            </a:r>
            <a:r>
              <a:rPr kumimoji="0" sz="1800" b="0" i="0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>
                  <a:solidFill>
                    <a:srgbClr val="444444"/>
                  </a:solidFill>
                </a:uFill>
                <a:ea typeface="+mn-ea"/>
                <a:cs typeface="Segoe UI"/>
              </a:rPr>
              <a:t> </a:t>
            </a:r>
            <a:r>
              <a:rPr kumimoji="0" sz="1800" b="0" i="0" u="sng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>
                  <a:solidFill>
                    <a:srgbClr val="444444"/>
                  </a:solidFill>
                </a:uFill>
                <a:ea typeface="+mn-ea"/>
                <a:cs typeface="Segoe UI"/>
              </a:rPr>
              <a:t>не </a:t>
            </a:r>
            <a:r>
              <a:rPr kumimoji="0" sz="1800" b="0" i="0" u="sng" strike="noStrike" kern="1200" cap="none" spc="-5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>
                  <a:solidFill>
                    <a:srgbClr val="444444"/>
                  </a:solidFill>
                </a:uFill>
                <a:ea typeface="+mn-ea"/>
                <a:cs typeface="Segoe UI"/>
              </a:rPr>
              <a:t>более 50 млн.</a:t>
            </a:r>
            <a:r>
              <a:rPr kumimoji="0" sz="1800" b="0" i="0" u="sng" strike="noStrike" kern="1200" cap="none" spc="-65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>
                  <a:solidFill>
                    <a:srgbClr val="444444"/>
                  </a:solidFill>
                </a:uFill>
                <a:ea typeface="+mn-ea"/>
                <a:cs typeface="Segoe UI"/>
              </a:rPr>
              <a:t> </a:t>
            </a:r>
            <a:r>
              <a:rPr kumimoji="0" sz="1800" b="0" i="0" u="sng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>
                  <a:solidFill>
                    <a:srgbClr val="444444"/>
                  </a:solidFill>
                </a:uFill>
                <a:ea typeface="+mn-ea"/>
                <a:cs typeface="Segoe UI"/>
              </a:rPr>
              <a:t>р.</a:t>
            </a:r>
            <a:endParaRPr kumimoji="0" sz="18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Segoe UI"/>
            </a:endParaRPr>
          </a:p>
        </p:txBody>
      </p:sp>
      <p:sp>
        <p:nvSpPr>
          <p:cNvPr id="12" name="object 8">
            <a:extLst>
              <a:ext uri="{FF2B5EF4-FFF2-40B4-BE49-F238E27FC236}">
                <a16:creationId xmlns="" xmlns:a16="http://schemas.microsoft.com/office/drawing/2014/main" id="{C21B7F93-F296-4A0D-BE2E-4C29571F4643}"/>
              </a:ext>
            </a:extLst>
          </p:cNvPr>
          <p:cNvSpPr/>
          <p:nvPr/>
        </p:nvSpPr>
        <p:spPr>
          <a:xfrm>
            <a:off x="6225158" y="2703010"/>
            <a:ext cx="710693" cy="452755"/>
          </a:xfrm>
          <a:custGeom>
            <a:avLst/>
            <a:gdLst/>
            <a:ahLst/>
            <a:cxnLst/>
            <a:rect l="l" t="t" r="r" b="b"/>
            <a:pathLst>
              <a:path w="757554" h="452754">
                <a:moveTo>
                  <a:pt x="531113" y="0"/>
                </a:moveTo>
                <a:lnTo>
                  <a:pt x="531113" y="113157"/>
                </a:lnTo>
                <a:lnTo>
                  <a:pt x="0" y="113157"/>
                </a:lnTo>
                <a:lnTo>
                  <a:pt x="0" y="339471"/>
                </a:lnTo>
                <a:lnTo>
                  <a:pt x="531113" y="339471"/>
                </a:lnTo>
                <a:lnTo>
                  <a:pt x="531113" y="452628"/>
                </a:lnTo>
                <a:lnTo>
                  <a:pt x="757427" y="226313"/>
                </a:lnTo>
                <a:lnTo>
                  <a:pt x="531113" y="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259105" y="6202066"/>
            <a:ext cx="61943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45967"/>
                </a:solidFill>
              </a:rPr>
              <a:t>ч.12 </a:t>
            </a:r>
            <a:r>
              <a:rPr lang="ru-RU" sz="3200" b="1" u="sng" dirty="0" smtClean="0">
                <a:solidFill>
                  <a:srgbClr val="F45967"/>
                </a:solidFill>
              </a:rPr>
              <a:t>НЕ УЧИТВАЕТСЯ </a:t>
            </a:r>
            <a:r>
              <a:rPr lang="ru-RU" sz="3200" b="1" dirty="0" smtClean="0">
                <a:solidFill>
                  <a:srgbClr val="F45967"/>
                </a:solidFill>
              </a:rPr>
              <a:t>в ГОЗ</a:t>
            </a:r>
            <a:endParaRPr lang="ru-RU" sz="3200" b="1" dirty="0">
              <a:solidFill>
                <a:srgbClr val="F45967"/>
              </a:solidFill>
            </a:endParaRPr>
          </a:p>
        </p:txBody>
      </p:sp>
      <p:sp>
        <p:nvSpPr>
          <p:cNvPr id="14" name="object 3"/>
          <p:cNvSpPr/>
          <p:nvPr/>
        </p:nvSpPr>
        <p:spPr>
          <a:xfrm>
            <a:off x="6160008" y="5134194"/>
            <a:ext cx="757555" cy="452755"/>
          </a:xfrm>
          <a:custGeom>
            <a:avLst/>
            <a:gdLst/>
            <a:ahLst/>
            <a:cxnLst/>
            <a:rect l="l" t="t" r="r" b="b"/>
            <a:pathLst>
              <a:path w="757554" h="452754">
                <a:moveTo>
                  <a:pt x="531113" y="0"/>
                </a:moveTo>
                <a:lnTo>
                  <a:pt x="531113" y="113156"/>
                </a:lnTo>
                <a:lnTo>
                  <a:pt x="0" y="113156"/>
                </a:lnTo>
                <a:lnTo>
                  <a:pt x="0" y="339471"/>
                </a:lnTo>
                <a:lnTo>
                  <a:pt x="531113" y="339471"/>
                </a:lnTo>
                <a:lnTo>
                  <a:pt x="531113" y="452628"/>
                </a:lnTo>
                <a:lnTo>
                  <a:pt x="757427" y="226313"/>
                </a:lnTo>
                <a:lnTo>
                  <a:pt x="531113" y="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5" name="object 4"/>
          <p:cNvSpPr/>
          <p:nvPr/>
        </p:nvSpPr>
        <p:spPr>
          <a:xfrm>
            <a:off x="359663" y="3944214"/>
            <a:ext cx="5836920" cy="1925320"/>
          </a:xfrm>
          <a:custGeom>
            <a:avLst/>
            <a:gdLst/>
            <a:ahLst/>
            <a:cxnLst/>
            <a:rect l="l" t="t" r="r" b="b"/>
            <a:pathLst>
              <a:path w="5836920" h="1925320">
                <a:moveTo>
                  <a:pt x="0" y="1924811"/>
                </a:moveTo>
                <a:lnTo>
                  <a:pt x="5836920" y="1924811"/>
                </a:lnTo>
                <a:lnTo>
                  <a:pt x="5836920" y="0"/>
                </a:lnTo>
                <a:lnTo>
                  <a:pt x="0" y="0"/>
                </a:lnTo>
                <a:lnTo>
                  <a:pt x="0" y="192481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6" name="object 5"/>
          <p:cNvSpPr/>
          <p:nvPr/>
        </p:nvSpPr>
        <p:spPr>
          <a:xfrm>
            <a:off x="359663" y="3590646"/>
            <a:ext cx="5836920" cy="2278380"/>
          </a:xfrm>
          <a:custGeom>
            <a:avLst/>
            <a:gdLst/>
            <a:ahLst/>
            <a:cxnLst/>
            <a:rect l="l" t="t" r="r" b="b"/>
            <a:pathLst>
              <a:path w="5836920" h="2278379">
                <a:moveTo>
                  <a:pt x="0" y="2278380"/>
                </a:moveTo>
                <a:lnTo>
                  <a:pt x="5836920" y="2278380"/>
                </a:lnTo>
                <a:lnTo>
                  <a:pt x="5836920" y="0"/>
                </a:lnTo>
                <a:lnTo>
                  <a:pt x="0" y="0"/>
                </a:lnTo>
                <a:lnTo>
                  <a:pt x="0" y="2278380"/>
                </a:lnTo>
                <a:close/>
              </a:path>
            </a:pathLst>
          </a:custGeom>
          <a:ln w="57150">
            <a:solidFill>
              <a:srgbClr val="DADADA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7" name="object 8"/>
          <p:cNvSpPr/>
          <p:nvPr/>
        </p:nvSpPr>
        <p:spPr>
          <a:xfrm>
            <a:off x="6225158" y="3873589"/>
            <a:ext cx="710693" cy="452755"/>
          </a:xfrm>
          <a:custGeom>
            <a:avLst/>
            <a:gdLst/>
            <a:ahLst/>
            <a:cxnLst/>
            <a:rect l="l" t="t" r="r" b="b"/>
            <a:pathLst>
              <a:path w="757554" h="452754">
                <a:moveTo>
                  <a:pt x="531113" y="0"/>
                </a:moveTo>
                <a:lnTo>
                  <a:pt x="531113" y="113157"/>
                </a:lnTo>
                <a:lnTo>
                  <a:pt x="0" y="113157"/>
                </a:lnTo>
                <a:lnTo>
                  <a:pt x="0" y="339471"/>
                </a:lnTo>
                <a:lnTo>
                  <a:pt x="531113" y="339471"/>
                </a:lnTo>
                <a:lnTo>
                  <a:pt x="531113" y="452628"/>
                </a:lnTo>
                <a:lnTo>
                  <a:pt x="757427" y="226313"/>
                </a:lnTo>
                <a:lnTo>
                  <a:pt x="531113" y="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8" name="object 16"/>
          <p:cNvSpPr txBox="1"/>
          <p:nvPr/>
        </p:nvSpPr>
        <p:spPr>
          <a:xfrm>
            <a:off x="388238" y="3562071"/>
            <a:ext cx="5779770" cy="315471"/>
          </a:xfrm>
          <a:prstGeom prst="rect">
            <a:avLst/>
          </a:prstGeom>
          <a:solidFill>
            <a:srgbClr val="DADADA"/>
          </a:solidFill>
        </p:spPr>
        <p:txBody>
          <a:bodyPr vert="horz" wrap="square" lIns="0" tIns="99060" rIns="0" bIns="0" rtlCol="0">
            <a:spAutoFit/>
          </a:bodyPr>
          <a:lstStyle/>
          <a:p>
            <a:pPr marL="0" marR="154940" lvl="0" indent="0" algn="ctr" defTabSz="914400" rtl="0" eaLnBrk="1" fontAlgn="auto" latinLnBrk="0" hangingPunct="1">
              <a:lnSpc>
                <a:spcPct val="100000"/>
              </a:lnSpc>
              <a:spcBef>
                <a:spcPts val="78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0" i="0" u="sng" strike="noStrike" kern="1200" cap="none" spc="-35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>
                  <a:solidFill>
                    <a:srgbClr val="444444"/>
                  </a:solidFill>
                </a:uFill>
                <a:ea typeface="+mn-ea"/>
                <a:cs typeface="Times New Roman"/>
              </a:rPr>
              <a:t> </a:t>
            </a:r>
            <a:r>
              <a:rPr kumimoji="0" sz="1400" b="1" i="1" u="sng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>
                  <a:solidFill>
                    <a:srgbClr val="444444"/>
                  </a:solidFill>
                </a:uFill>
                <a:ea typeface="+mn-ea"/>
                <a:cs typeface="Trebuchet MS"/>
              </a:rPr>
              <a:t>П. 5 </a:t>
            </a:r>
            <a:r>
              <a:rPr kumimoji="0" sz="1400" b="1" i="1" u="sng" strike="noStrike" kern="1200" cap="none" spc="-5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>
                  <a:solidFill>
                    <a:srgbClr val="444444"/>
                  </a:solidFill>
                </a:uFill>
                <a:ea typeface="+mn-ea"/>
                <a:cs typeface="Trebuchet MS"/>
              </a:rPr>
              <a:t>ч. </a:t>
            </a:r>
            <a:r>
              <a:rPr kumimoji="0" sz="1400" b="1" i="1" u="sng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>
                  <a:solidFill>
                    <a:srgbClr val="444444"/>
                  </a:solidFill>
                </a:uFill>
                <a:ea typeface="+mn-ea"/>
                <a:cs typeface="Trebuchet MS"/>
              </a:rPr>
              <a:t>1 </a:t>
            </a:r>
            <a:r>
              <a:rPr kumimoji="0" sz="1400" b="1" i="1" u="sng" strike="noStrike" kern="1200" cap="none" spc="-5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>
                  <a:solidFill>
                    <a:srgbClr val="444444"/>
                  </a:solidFill>
                </a:uFill>
                <a:ea typeface="+mn-ea"/>
                <a:cs typeface="Trebuchet MS"/>
              </a:rPr>
              <a:t>ст. </a:t>
            </a:r>
            <a:r>
              <a:rPr kumimoji="0" sz="1400" b="1" i="1" u="sng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>
                  <a:solidFill>
                    <a:srgbClr val="444444"/>
                  </a:solidFill>
                </a:uFill>
                <a:ea typeface="+mn-ea"/>
                <a:cs typeface="Trebuchet MS"/>
              </a:rPr>
              <a:t>93 </a:t>
            </a:r>
            <a:r>
              <a:rPr kumimoji="0" sz="1400" b="1" i="1" u="sng" strike="noStrike" kern="1200" cap="none" spc="5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>
                  <a:solidFill>
                    <a:srgbClr val="444444"/>
                  </a:solidFill>
                </a:uFill>
                <a:ea typeface="+mn-ea"/>
                <a:cs typeface="Trebuchet MS"/>
              </a:rPr>
              <a:t>44-ФЗ</a:t>
            </a:r>
            <a:endParaRPr kumimoji="0" sz="14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Trebuchet MS"/>
            </a:endParaRPr>
          </a:p>
        </p:txBody>
      </p:sp>
      <p:sp>
        <p:nvSpPr>
          <p:cNvPr id="19" name="object 27"/>
          <p:cNvSpPr txBox="1"/>
          <p:nvPr/>
        </p:nvSpPr>
        <p:spPr>
          <a:xfrm>
            <a:off x="6954011" y="5076665"/>
            <a:ext cx="4953971" cy="567811"/>
          </a:xfrm>
          <a:prstGeom prst="rect">
            <a:avLst/>
          </a:prstGeom>
          <a:ln w="57150">
            <a:solidFill>
              <a:srgbClr val="DADADA"/>
            </a:solidFill>
          </a:ln>
        </p:spPr>
        <p:txBody>
          <a:bodyPr vert="horz" wrap="square" lIns="0" tIns="144000" rIns="0" bIns="144000" rtlCol="0" anchor="ctr" anchorCtr="0">
            <a:spAutoFit/>
          </a:bodyPr>
          <a:lstStyle/>
          <a:p>
            <a:pPr marL="111125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800" b="0" i="0" u="heavy" strike="noStrike" kern="1200" cap="none" spc="-445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>
                  <a:solidFill>
                    <a:srgbClr val="444444"/>
                  </a:solidFill>
                </a:uFill>
                <a:ea typeface="+mn-ea"/>
                <a:cs typeface="Times New Roman"/>
              </a:rPr>
              <a:t> </a:t>
            </a:r>
            <a:r>
              <a:rPr kumimoji="0" sz="1800" b="0" i="0" u="sng" strike="noStrike" kern="1200" cap="none" spc="-5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>
                  <a:solidFill>
                    <a:srgbClr val="444444"/>
                  </a:solidFill>
                </a:uFill>
                <a:ea typeface="+mn-ea"/>
                <a:cs typeface="Segoe UI"/>
              </a:rPr>
              <a:t>Не более 50% </a:t>
            </a:r>
            <a:r>
              <a:rPr kumimoji="0" sz="1800" b="0" i="0" u="sng" strike="noStrike" kern="1200" cap="none" spc="-2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>
                  <a:solidFill>
                    <a:srgbClr val="444444"/>
                  </a:solidFill>
                </a:uFill>
                <a:ea typeface="+mn-ea"/>
                <a:cs typeface="Segoe UI"/>
              </a:rPr>
              <a:t>от </a:t>
            </a:r>
            <a:r>
              <a:rPr kumimoji="0" sz="1800" b="0" i="0" u="sng" strike="noStrike" kern="1200" cap="none" spc="-15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>
                  <a:solidFill>
                    <a:srgbClr val="444444"/>
                  </a:solidFill>
                </a:uFill>
                <a:ea typeface="+mn-ea"/>
                <a:cs typeface="Segoe UI"/>
              </a:rPr>
              <a:t>СГОЗ</a:t>
            </a:r>
            <a:r>
              <a:rPr kumimoji="0" sz="1800" b="0" i="0" u="sng" strike="noStrike" kern="1200" cap="none" spc="-15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ea typeface="+mn-ea"/>
                <a:cs typeface="Segoe UI"/>
              </a:rPr>
              <a:t> </a:t>
            </a:r>
            <a:r>
              <a:rPr kumimoji="0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ea typeface="+mn-ea"/>
                <a:cs typeface="Segoe UI"/>
              </a:rPr>
              <a:t>и</a:t>
            </a:r>
            <a:r>
              <a:rPr lang="ru-RU" noProof="0" dirty="0">
                <a:solidFill>
                  <a:srgbClr val="444444"/>
                </a:solidFill>
                <a:uFill>
                  <a:solidFill>
                    <a:srgbClr val="444444"/>
                  </a:solidFill>
                </a:uFill>
                <a:cs typeface="Segoe UI"/>
              </a:rPr>
              <a:t> </a:t>
            </a:r>
            <a:r>
              <a:rPr kumimoji="0" sz="1800" b="0" i="0" u="sng" strike="noStrike" kern="1200" cap="none" spc="0" normalizeH="0" baseline="0" noProof="0" dirty="0" err="1" smtClean="0">
                <a:ln>
                  <a:noFill/>
                </a:ln>
                <a:solidFill>
                  <a:srgbClr val="444444"/>
                </a:solidFill>
                <a:effectLst/>
                <a:uLnTx/>
                <a:uFill>
                  <a:solidFill>
                    <a:srgbClr val="444444"/>
                  </a:solidFill>
                </a:uFill>
                <a:ea typeface="+mn-ea"/>
                <a:cs typeface="Segoe UI"/>
              </a:rPr>
              <a:t>не</a:t>
            </a:r>
            <a:r>
              <a:rPr kumimoji="0" sz="1800" b="0" i="0" u="sng" strike="noStrike" kern="1200" cap="none" spc="0" normalizeH="0" baseline="0" noProof="0" dirty="0" smtClean="0">
                <a:ln>
                  <a:noFill/>
                </a:ln>
                <a:solidFill>
                  <a:srgbClr val="444444"/>
                </a:solidFill>
                <a:effectLst/>
                <a:uLnTx/>
                <a:uFill>
                  <a:solidFill>
                    <a:srgbClr val="444444"/>
                  </a:solidFill>
                </a:uFill>
                <a:ea typeface="+mn-ea"/>
                <a:cs typeface="Segoe UI"/>
              </a:rPr>
              <a:t> </a:t>
            </a:r>
            <a:r>
              <a:rPr kumimoji="0" sz="1800" b="0" i="0" u="sng" strike="noStrike" kern="1200" cap="none" spc="-5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>
                  <a:solidFill>
                    <a:srgbClr val="444444"/>
                  </a:solidFill>
                </a:uFill>
                <a:ea typeface="+mn-ea"/>
                <a:cs typeface="Segoe UI"/>
              </a:rPr>
              <a:t>более 30 млн.</a:t>
            </a:r>
            <a:r>
              <a:rPr kumimoji="0" sz="1800" b="0" i="0" u="sng" strike="noStrike" kern="1200" cap="none" spc="-45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>
                  <a:solidFill>
                    <a:srgbClr val="444444"/>
                  </a:solidFill>
                </a:uFill>
                <a:ea typeface="+mn-ea"/>
                <a:cs typeface="Segoe UI"/>
              </a:rPr>
              <a:t> </a:t>
            </a:r>
            <a:r>
              <a:rPr kumimoji="0" sz="1800" b="0" i="0" u="sng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>
                  <a:solidFill>
                    <a:srgbClr val="444444"/>
                  </a:solidFill>
                </a:uFill>
                <a:ea typeface="+mn-ea"/>
                <a:cs typeface="Segoe UI"/>
              </a:rPr>
              <a:t>р.</a:t>
            </a:r>
            <a:endParaRPr kumimoji="0" sz="18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Segoe UI"/>
            </a:endParaRPr>
          </a:p>
        </p:txBody>
      </p:sp>
      <p:sp>
        <p:nvSpPr>
          <p:cNvPr id="20" name="object 17">
            <a:extLst>
              <a:ext uri="{FF2B5EF4-FFF2-40B4-BE49-F238E27FC236}">
                <a16:creationId xmlns="" xmlns:a16="http://schemas.microsoft.com/office/drawing/2014/main" id="{7E2DBC1B-E16D-472A-BA0D-E216EB0B6DC1}"/>
              </a:ext>
            </a:extLst>
          </p:cNvPr>
          <p:cNvSpPr txBox="1"/>
          <p:nvPr/>
        </p:nvSpPr>
        <p:spPr>
          <a:xfrm>
            <a:off x="252223" y="4230260"/>
            <a:ext cx="5779770" cy="131766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6715" lvl="0" algn="just">
              <a:spcBef>
                <a:spcPts val="95"/>
              </a:spcBef>
              <a:defRPr/>
            </a:pPr>
            <a:r>
              <a:rPr kumimoji="0" lang="ru-RU" sz="1600" b="1" i="0" u="none" strike="noStrike" kern="1200" cap="none" spc="-5" normalizeH="0" baseline="0" noProof="0" dirty="0">
                <a:ln>
                  <a:noFill/>
                </a:ln>
                <a:solidFill>
                  <a:srgbClr val="767070"/>
                </a:solidFill>
                <a:effectLst/>
                <a:uLnTx/>
                <a:uFillTx/>
                <a:cs typeface="Segoe UI Semibold"/>
              </a:rPr>
              <a:t>Закупки </a:t>
            </a:r>
            <a:r>
              <a:rPr kumimoji="0" lang="ru-RU" sz="1600" b="1" i="0" u="none" strike="noStrike" kern="1200" cap="none" spc="-10" normalizeH="0" baseline="0" noProof="0" dirty="0">
                <a:ln>
                  <a:noFill/>
                </a:ln>
                <a:solidFill>
                  <a:srgbClr val="767070"/>
                </a:solidFill>
                <a:effectLst/>
                <a:uLnTx/>
                <a:uFillTx/>
                <a:cs typeface="Segoe UI Semibold"/>
              </a:rPr>
              <a:t>ТРУ для взаимодействия с </a:t>
            </a:r>
            <a:r>
              <a:rPr kumimoji="0" lang="ru-RU" sz="1600" b="1" i="0" strike="noStrike" kern="1200" cap="none" spc="-15" normalizeH="0" baseline="0" noProof="0" dirty="0">
                <a:ln>
                  <a:noFill/>
                </a:ln>
                <a:solidFill>
                  <a:srgbClr val="767070"/>
                </a:solidFill>
                <a:effectLst/>
                <a:uLnTx/>
                <a:uFill>
                  <a:solidFill>
                    <a:srgbClr val="767070"/>
                  </a:solidFill>
                </a:uFill>
                <a:cs typeface="Segoe UI Semibold"/>
              </a:rPr>
              <a:t>объектами </a:t>
            </a:r>
            <a:r>
              <a:rPr kumimoji="0" lang="ru-RU" sz="1600" b="1" i="0" strike="noStrike" kern="1200" cap="none" spc="-20" normalizeH="0" baseline="0" noProof="0" dirty="0">
                <a:ln>
                  <a:noFill/>
                </a:ln>
                <a:solidFill>
                  <a:srgbClr val="767070"/>
                </a:solidFill>
                <a:effectLst/>
                <a:uLnTx/>
                <a:uFill>
                  <a:solidFill>
                    <a:srgbClr val="767070"/>
                  </a:solidFill>
                </a:uFill>
                <a:cs typeface="Segoe UI Semibold"/>
              </a:rPr>
              <a:t>культурного </a:t>
            </a:r>
            <a:r>
              <a:rPr kumimoji="0" lang="ru-RU" sz="1600" b="1" i="0" strike="noStrike" kern="1200" cap="none" spc="-5" normalizeH="0" baseline="0" noProof="0" dirty="0">
                <a:ln>
                  <a:noFill/>
                </a:ln>
                <a:solidFill>
                  <a:srgbClr val="767070"/>
                </a:solidFill>
                <a:effectLst/>
                <a:uLnTx/>
                <a:uFill>
                  <a:solidFill>
                    <a:srgbClr val="767070"/>
                  </a:solidFill>
                </a:uFill>
                <a:cs typeface="Segoe UI Semibold"/>
              </a:rPr>
              <a:t>наследия</a:t>
            </a:r>
            <a:r>
              <a:rPr lang="ru-RU" sz="1600" b="1" spc="-5" dirty="0">
                <a:solidFill>
                  <a:srgbClr val="767070"/>
                </a:solidFill>
                <a:uFill>
                  <a:solidFill>
                    <a:srgbClr val="767070"/>
                  </a:solidFill>
                </a:uFill>
                <a:cs typeface="Segoe UI Semibold"/>
              </a:rPr>
              <a:t>,</a:t>
            </a:r>
            <a:r>
              <a:rPr kumimoji="0" lang="ru-RU" sz="1600" b="1" i="0" strike="noStrike" kern="1200" cap="none" spc="105" normalizeH="0" baseline="0" noProof="0" dirty="0">
                <a:ln>
                  <a:noFill/>
                </a:ln>
                <a:solidFill>
                  <a:srgbClr val="767070"/>
                </a:solidFill>
                <a:effectLst/>
                <a:uLnTx/>
                <a:uFill>
                  <a:solidFill>
                    <a:srgbClr val="767070"/>
                  </a:solidFill>
                </a:uFill>
                <a:cs typeface="Segoe UI Semibold"/>
              </a:rPr>
              <a:t> </a:t>
            </a:r>
            <a:r>
              <a:rPr kumimoji="0" lang="ru-RU" sz="1600" b="1" i="0" strike="noStrike" kern="1200" cap="none" spc="-5" normalizeH="0" baseline="0" noProof="0" dirty="0">
                <a:ln>
                  <a:noFill/>
                </a:ln>
                <a:solidFill>
                  <a:srgbClr val="767070"/>
                </a:solidFill>
                <a:effectLst/>
                <a:uLnTx/>
                <a:uFill>
                  <a:solidFill>
                    <a:srgbClr val="767070"/>
                  </a:solidFill>
                </a:uFill>
                <a:cs typeface="Segoe UI Semibold"/>
              </a:rPr>
              <a:t>детьми-</a:t>
            </a:r>
            <a:r>
              <a:rPr kumimoji="0" lang="ru-RU" sz="1600" b="1" i="0" strike="noStrike" kern="1200" cap="none" spc="-10" normalizeH="0" baseline="0" noProof="0" dirty="0">
                <a:ln>
                  <a:noFill/>
                </a:ln>
                <a:solidFill>
                  <a:srgbClr val="767070"/>
                </a:solidFill>
                <a:effectLst/>
                <a:uLnTx/>
                <a:uFill>
                  <a:solidFill>
                    <a:srgbClr val="767070"/>
                  </a:solidFill>
                </a:uFill>
                <a:cs typeface="Segoe UI Semibold"/>
              </a:rPr>
              <a:t>сиротами; </a:t>
            </a:r>
          </a:p>
          <a:p>
            <a:pPr marL="386715" lvl="0" algn="just">
              <a:spcBef>
                <a:spcPts val="95"/>
              </a:spcBef>
              <a:defRPr/>
            </a:pPr>
            <a:r>
              <a:rPr kumimoji="0" lang="ru-RU" sz="1600" b="1" i="0" strike="noStrike" kern="1200" cap="none" spc="-10" normalizeH="0" baseline="0" noProof="0" dirty="0">
                <a:ln>
                  <a:noFill/>
                </a:ln>
                <a:solidFill>
                  <a:srgbClr val="767070"/>
                </a:solidFill>
                <a:effectLst/>
                <a:uLnTx/>
                <a:uFill>
                  <a:solidFill>
                    <a:srgbClr val="767070"/>
                  </a:solidFill>
                </a:uFill>
                <a:cs typeface="Segoe UI Semibold"/>
              </a:rPr>
              <a:t>закупки парков, музеев, театров и др. </a:t>
            </a:r>
            <a:r>
              <a:rPr kumimoji="0" lang="ru-RU" sz="1600" b="1" i="0" u="none" strike="noStrike" kern="1200" cap="none" spc="-15" normalizeH="0" baseline="0" noProof="0" dirty="0">
                <a:ln>
                  <a:noFill/>
                </a:ln>
                <a:solidFill>
                  <a:srgbClr val="767070"/>
                </a:solidFill>
                <a:effectLst/>
                <a:uLnTx/>
                <a:uFillTx/>
                <a:cs typeface="Segoe UI Semibold"/>
              </a:rPr>
              <a:t>(формулировка </a:t>
            </a:r>
            <a:r>
              <a:rPr kumimoji="0" lang="ru-RU" sz="1600" b="1" i="0" u="none" strike="noStrike" kern="1200" cap="none" spc="-5" normalizeH="0" baseline="0" noProof="0" dirty="0">
                <a:ln>
                  <a:noFill/>
                </a:ln>
                <a:solidFill>
                  <a:srgbClr val="767070"/>
                </a:solidFill>
                <a:effectLst/>
                <a:uLnTx/>
                <a:uFillTx/>
                <a:cs typeface="Segoe UI Semibold"/>
              </a:rPr>
              <a:t>указана </a:t>
            </a:r>
            <a:r>
              <a:rPr kumimoji="0" lang="ru-RU" sz="1600" b="1" i="0" u="none" strike="noStrike" kern="1200" cap="none" spc="-15" normalizeH="0" baseline="0" noProof="0" dirty="0">
                <a:ln>
                  <a:noFill/>
                </a:ln>
                <a:solidFill>
                  <a:srgbClr val="767070"/>
                </a:solidFill>
                <a:effectLst/>
                <a:uLnTx/>
                <a:uFillTx/>
                <a:cs typeface="Segoe UI Semibold"/>
              </a:rPr>
              <a:t>кратко), </a:t>
            </a:r>
            <a:r>
              <a:rPr kumimoji="0" lang="ru-RU" sz="1600" b="1" i="0" u="none" strike="noStrike" kern="1200" cap="none" spc="-5" normalizeH="0" baseline="0" noProof="0" dirty="0">
                <a:ln>
                  <a:noFill/>
                </a:ln>
                <a:solidFill>
                  <a:srgbClr val="767070"/>
                </a:solidFill>
                <a:effectLst/>
                <a:uLnTx/>
                <a:uFillTx/>
                <a:cs typeface="Segoe UI Semibold"/>
              </a:rPr>
              <a:t>на</a:t>
            </a:r>
            <a:r>
              <a:rPr kumimoji="0" lang="ru-RU" sz="1600" b="1" i="0" u="none" strike="noStrike" kern="1200" cap="none" spc="114" normalizeH="0" baseline="0" noProof="0" dirty="0">
                <a:ln>
                  <a:noFill/>
                </a:ln>
                <a:solidFill>
                  <a:srgbClr val="767070"/>
                </a:solidFill>
                <a:effectLst/>
                <a:uLnTx/>
                <a:uFillTx/>
                <a:cs typeface="Segoe UI Semibold"/>
              </a:rPr>
              <a:t> </a:t>
            </a:r>
            <a:r>
              <a:rPr kumimoji="0" lang="ru-RU" sz="1600" b="1" i="0" u="none" strike="noStrike" kern="1200" cap="none" spc="-5" normalizeH="0" baseline="0" noProof="0" dirty="0">
                <a:ln>
                  <a:noFill/>
                </a:ln>
                <a:solidFill>
                  <a:srgbClr val="767070"/>
                </a:solidFill>
                <a:effectLst/>
                <a:uLnTx/>
                <a:uFillTx/>
                <a:cs typeface="Segoe UI Semibold"/>
              </a:rPr>
              <a:t>сумму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Segoe UI Semibold"/>
            </a:endParaRPr>
          </a:p>
          <a:p>
            <a:pPr marL="0" marR="0" lvl="0" indent="0" algn="ctr" defTabSz="914400" rtl="0" eaLnBrk="1" fontAlgn="auto" latinLnBrk="0" hangingPunct="1">
              <a:lnSpc>
                <a:spcPts val="239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sng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>
                  <a:solidFill>
                    <a:srgbClr val="FF5050"/>
                  </a:solidFill>
                </a:uFill>
                <a:cs typeface="Segoe UI"/>
              </a:rPr>
              <a:t>не более </a:t>
            </a:r>
            <a:r>
              <a:rPr kumimoji="0" sz="2000" b="1" i="0" u="sng" strike="noStrike" kern="1200" cap="none" spc="-5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>
                  <a:solidFill>
                    <a:srgbClr val="FF5050"/>
                  </a:solidFill>
                </a:uFill>
                <a:cs typeface="Segoe UI"/>
              </a:rPr>
              <a:t>600</a:t>
            </a:r>
            <a:r>
              <a:rPr kumimoji="0" sz="2000" b="1" i="0" u="sng" strike="noStrike" kern="1200" cap="none" spc="-45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>
                  <a:solidFill>
                    <a:srgbClr val="FF5050"/>
                  </a:solidFill>
                </a:uFill>
                <a:cs typeface="Segoe UI"/>
              </a:rPr>
              <a:t> </a:t>
            </a:r>
            <a:r>
              <a:rPr kumimoji="0" sz="2000" b="1" i="0" u="sng" strike="noStrike" kern="1200" cap="none" spc="-15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>
                  <a:solidFill>
                    <a:srgbClr val="FF5050"/>
                  </a:solidFill>
                </a:uFill>
                <a:cs typeface="Segoe UI"/>
              </a:rPr>
              <a:t>т.р.</a:t>
            </a:r>
            <a:endParaRPr kumimoji="0" sz="2000" b="0" i="0" u="sng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cs typeface="Segoe UI"/>
            </a:endParaRPr>
          </a:p>
        </p:txBody>
      </p:sp>
      <p:sp>
        <p:nvSpPr>
          <p:cNvPr id="21" name="object 23"/>
          <p:cNvSpPr txBox="1"/>
          <p:nvPr/>
        </p:nvSpPr>
        <p:spPr>
          <a:xfrm>
            <a:off x="6976443" y="3816060"/>
            <a:ext cx="4953971" cy="567811"/>
          </a:xfrm>
          <a:prstGeom prst="rect">
            <a:avLst/>
          </a:prstGeom>
          <a:ln w="57150">
            <a:solidFill>
              <a:srgbClr val="DADADA"/>
            </a:solidFill>
          </a:ln>
        </p:spPr>
        <p:txBody>
          <a:bodyPr vert="horz" wrap="square" lIns="0" tIns="144000" rIns="0" bIns="144000" rtlCol="0" anchor="ctr" anchorCtr="0">
            <a:spAutoFit/>
          </a:bodyPr>
          <a:lstStyle/>
          <a:p>
            <a:pPr marL="111125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sng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Segoe UI"/>
              </a:rPr>
              <a:t>ГОЗ</a:t>
            </a:r>
            <a:r>
              <a:rPr kumimoji="0" lang="ru-RU" sz="1800" b="0" i="0" u="sng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Segoe UI"/>
              </a:rPr>
              <a:t> не более 5 млн.р.</a:t>
            </a:r>
            <a:endParaRPr kumimoji="0" sz="18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Segoe UI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0075715" y="6622529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4144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«ЗАКУПКА С ПОЛКИ»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ru-RU" dirty="0" smtClean="0"/>
              <a:t>Основания: п.4, п.5</a:t>
            </a:r>
          </a:p>
          <a:p>
            <a:r>
              <a:rPr lang="ru-RU" dirty="0" smtClean="0"/>
              <a:t>ЦК </a:t>
            </a:r>
            <a:r>
              <a:rPr lang="ru-RU" u="sng" dirty="0" smtClean="0"/>
              <a:t>не более</a:t>
            </a:r>
            <a:r>
              <a:rPr lang="ru-RU" dirty="0" smtClean="0"/>
              <a:t> 5 млн.р.</a:t>
            </a:r>
          </a:p>
          <a:p>
            <a:r>
              <a:rPr lang="ru-RU" dirty="0" smtClean="0"/>
              <a:t>ГОЗ </a:t>
            </a:r>
            <a:r>
              <a:rPr lang="ru-RU" u="sng" dirty="0" smtClean="0"/>
              <a:t>не более</a:t>
            </a:r>
            <a:r>
              <a:rPr lang="ru-RU" dirty="0" smtClean="0"/>
              <a:t> 100 млн.р.</a:t>
            </a:r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xmlns="" id="{C7E018C3-D3DB-42F2-96F0-D4F8EBE819FC}"/>
              </a:ext>
            </a:extLst>
          </p:cNvPr>
          <p:cNvGrpSpPr/>
          <p:nvPr/>
        </p:nvGrpSpPr>
        <p:grpSpPr>
          <a:xfrm>
            <a:off x="548900" y="3241840"/>
            <a:ext cx="3341277" cy="2988044"/>
            <a:chOff x="259080" y="3856265"/>
            <a:chExt cx="5836921" cy="4195909"/>
          </a:xfrm>
        </p:grpSpPr>
        <p:sp>
          <p:nvSpPr>
            <p:cNvPr id="6" name="object 9">
              <a:extLst>
                <a:ext uri="{FF2B5EF4-FFF2-40B4-BE49-F238E27FC236}">
                  <a16:creationId xmlns:a16="http://schemas.microsoft.com/office/drawing/2014/main" xmlns="" id="{11418818-B0B9-4FE7-9125-C5CA6F3AF894}"/>
                </a:ext>
              </a:extLst>
            </p:cNvPr>
            <p:cNvSpPr/>
            <p:nvPr/>
          </p:nvSpPr>
          <p:spPr>
            <a:xfrm>
              <a:off x="259081" y="3856265"/>
              <a:ext cx="5836920" cy="2278380"/>
            </a:xfrm>
            <a:custGeom>
              <a:avLst/>
              <a:gdLst/>
              <a:ahLst/>
              <a:cxnLst/>
              <a:rect l="l" t="t" r="r" b="b"/>
              <a:pathLst>
                <a:path w="5836920" h="2278379">
                  <a:moveTo>
                    <a:pt x="5836920" y="365760"/>
                  </a:moveTo>
                  <a:lnTo>
                    <a:pt x="0" y="365760"/>
                  </a:lnTo>
                  <a:lnTo>
                    <a:pt x="0" y="2278380"/>
                  </a:lnTo>
                  <a:lnTo>
                    <a:pt x="5836920" y="2278380"/>
                  </a:lnTo>
                  <a:lnTo>
                    <a:pt x="5836920" y="365760"/>
                  </a:lnTo>
                  <a:close/>
                </a:path>
                <a:path w="5836920" h="2278379">
                  <a:moveTo>
                    <a:pt x="5836920" y="0"/>
                  </a:moveTo>
                  <a:lnTo>
                    <a:pt x="0" y="0"/>
                  </a:lnTo>
                  <a:lnTo>
                    <a:pt x="0" y="12192"/>
                  </a:lnTo>
                  <a:lnTo>
                    <a:pt x="5836920" y="12192"/>
                  </a:lnTo>
                  <a:lnTo>
                    <a:pt x="583692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" name="object 10">
              <a:extLst>
                <a:ext uri="{FF2B5EF4-FFF2-40B4-BE49-F238E27FC236}">
                  <a16:creationId xmlns:a16="http://schemas.microsoft.com/office/drawing/2014/main" xmlns="" id="{AA5BC7D5-4BCF-46FC-B28A-D9CCF18ECC63}"/>
                </a:ext>
              </a:extLst>
            </p:cNvPr>
            <p:cNvSpPr/>
            <p:nvPr/>
          </p:nvSpPr>
          <p:spPr>
            <a:xfrm>
              <a:off x="259080" y="3856266"/>
              <a:ext cx="5836919" cy="4195908"/>
            </a:xfrm>
            <a:custGeom>
              <a:avLst/>
              <a:gdLst/>
              <a:ahLst/>
              <a:cxnLst/>
              <a:rect l="l" t="t" r="r" b="b"/>
              <a:pathLst>
                <a:path w="5836920" h="2278379">
                  <a:moveTo>
                    <a:pt x="0" y="2278380"/>
                  </a:moveTo>
                  <a:lnTo>
                    <a:pt x="5836920" y="2278380"/>
                  </a:lnTo>
                  <a:lnTo>
                    <a:pt x="5836920" y="0"/>
                  </a:lnTo>
                  <a:lnTo>
                    <a:pt x="0" y="0"/>
                  </a:lnTo>
                  <a:lnTo>
                    <a:pt x="0" y="2278380"/>
                  </a:lnTo>
                  <a:close/>
                </a:path>
              </a:pathLst>
            </a:custGeom>
            <a:ln w="57150">
              <a:solidFill>
                <a:schemeClr val="bg2">
                  <a:lumMod val="40000"/>
                  <a:lumOff val="60000"/>
                </a:schemeClr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" name="object 11">
              <a:extLst>
                <a:ext uri="{FF2B5EF4-FFF2-40B4-BE49-F238E27FC236}">
                  <a16:creationId xmlns:a16="http://schemas.microsoft.com/office/drawing/2014/main" xmlns="" id="{0E9E9E02-02B2-4C22-8261-32292D0CDC46}"/>
                </a:ext>
              </a:extLst>
            </p:cNvPr>
            <p:cNvSpPr/>
            <p:nvPr/>
          </p:nvSpPr>
          <p:spPr>
            <a:xfrm>
              <a:off x="259080" y="3868457"/>
              <a:ext cx="5836919" cy="523134"/>
            </a:xfrm>
            <a:custGeom>
              <a:avLst/>
              <a:gdLst/>
              <a:ahLst/>
              <a:cxnLst/>
              <a:rect l="l" t="t" r="r" b="b"/>
              <a:pathLst>
                <a:path w="5836920" h="353694">
                  <a:moveTo>
                    <a:pt x="5836920" y="0"/>
                  </a:moveTo>
                  <a:lnTo>
                    <a:pt x="0" y="0"/>
                  </a:lnTo>
                  <a:lnTo>
                    <a:pt x="0" y="353567"/>
                  </a:lnTo>
                  <a:lnTo>
                    <a:pt x="5836920" y="353567"/>
                  </a:lnTo>
                  <a:lnTo>
                    <a:pt x="5836920" y="0"/>
                  </a:lnTo>
                  <a:close/>
                </a:path>
              </a:pathLst>
            </a:custGeom>
            <a:solidFill>
              <a:schemeClr val="bg2">
                <a:lumMod val="40000"/>
                <a:lumOff val="60000"/>
              </a:schemeClr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object 15">
              <a:extLst>
                <a:ext uri="{FF2B5EF4-FFF2-40B4-BE49-F238E27FC236}">
                  <a16:creationId xmlns:a16="http://schemas.microsoft.com/office/drawing/2014/main" xmlns="" id="{D32A78F0-A965-4316-8AEB-24EE05962D95}"/>
                </a:ext>
              </a:extLst>
            </p:cNvPr>
            <p:cNvSpPr txBox="1"/>
            <p:nvPr/>
          </p:nvSpPr>
          <p:spPr>
            <a:xfrm>
              <a:off x="595322" y="4660587"/>
              <a:ext cx="5164433" cy="2352734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marL="285750" indent="-285750">
                <a:lnSpc>
                  <a:spcPct val="150000"/>
                </a:lnSpc>
                <a:buClr>
                  <a:srgbClr val="F24943"/>
                </a:buClr>
                <a:buFont typeface="Wingdings" panose="05000000000000000000" pitchFamily="2" charset="2"/>
                <a:buChar char="ü"/>
              </a:pPr>
              <a:r>
                <a:rPr lang="ru-RU" dirty="0"/>
                <a:t>Основания: п.4, п.5, </a:t>
              </a:r>
              <a:r>
                <a:rPr lang="ru-RU" dirty="0" smtClean="0"/>
                <a:t>ЦК </a:t>
              </a:r>
              <a:r>
                <a:rPr lang="ru-RU" u="sng" dirty="0"/>
                <a:t>не более</a:t>
              </a:r>
              <a:r>
                <a:rPr lang="ru-RU" dirty="0"/>
                <a:t> 5 млн.р.</a:t>
              </a:r>
            </a:p>
            <a:p>
              <a:pPr marL="285750" indent="-285750">
                <a:lnSpc>
                  <a:spcPct val="150000"/>
                </a:lnSpc>
                <a:buClr>
                  <a:srgbClr val="F24943"/>
                </a:buClr>
                <a:buFont typeface="Wingdings" panose="05000000000000000000" pitchFamily="2" charset="2"/>
                <a:buChar char="ü"/>
              </a:pPr>
              <a:r>
                <a:rPr lang="ru-RU" dirty="0"/>
                <a:t>ГОЗ </a:t>
              </a:r>
              <a:r>
                <a:rPr lang="ru-RU" u="sng" dirty="0"/>
                <a:t>не более</a:t>
              </a:r>
              <a:r>
                <a:rPr lang="ru-RU" dirty="0"/>
                <a:t> 100 млн.р.</a:t>
              </a:r>
            </a:p>
            <a:p>
              <a:pPr marL="285750" indent="-285750">
                <a:lnSpc>
                  <a:spcPct val="150000"/>
                </a:lnSpc>
                <a:buClr>
                  <a:srgbClr val="F24943"/>
                </a:buClr>
                <a:buFont typeface="Wingdings" panose="05000000000000000000" pitchFamily="2" charset="2"/>
                <a:buChar char="ü"/>
              </a:pPr>
              <a:r>
                <a:rPr lang="ru-RU" dirty="0"/>
                <a:t>Только на ФЭТП</a:t>
              </a:r>
            </a:p>
          </p:txBody>
        </p:sp>
        <p:sp>
          <p:nvSpPr>
            <p:cNvPr id="10" name="object 21">
              <a:extLst>
                <a:ext uri="{FF2B5EF4-FFF2-40B4-BE49-F238E27FC236}">
                  <a16:creationId xmlns:a16="http://schemas.microsoft.com/office/drawing/2014/main" xmlns="" id="{9F648B56-887A-4905-A0AF-0973F60CFC16}"/>
                </a:ext>
              </a:extLst>
            </p:cNvPr>
            <p:cNvSpPr txBox="1"/>
            <p:nvPr/>
          </p:nvSpPr>
          <p:spPr>
            <a:xfrm>
              <a:off x="287656" y="3911510"/>
              <a:ext cx="5779771" cy="407879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marL="0" marR="62230" lvl="0" indent="0" algn="ctr" defTabSz="914400" rtl="0" eaLnBrk="1" fontAlgn="auto" latinLnBrk="0" hangingPunct="1">
                <a:lnSpc>
                  <a:spcPct val="100000"/>
                </a:lnSpc>
                <a:spcBef>
                  <a:spcPts val="10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b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tx2"/>
                  </a:solidFill>
                  <a:effectLst/>
                  <a:uLnTx/>
                  <a:uFillTx/>
                  <a:latin typeface="+mj-lt"/>
                  <a:ea typeface="+mn-ea"/>
                  <a:cs typeface="Trebuchet MS"/>
                </a:rPr>
                <a:t>Закупка с</a:t>
              </a:r>
              <a:r>
                <a:rPr kumimoji="0" lang="ru-RU" b="1" u="none" strike="noStrike" kern="1200" cap="none" spc="0" normalizeH="0" noProof="0" dirty="0" smtClean="0">
                  <a:ln>
                    <a:noFill/>
                  </a:ln>
                  <a:solidFill>
                    <a:schemeClr val="tx2"/>
                  </a:solidFill>
                  <a:effectLst/>
                  <a:uLnTx/>
                  <a:uFillTx/>
                  <a:latin typeface="+mj-lt"/>
                  <a:ea typeface="+mn-ea"/>
                  <a:cs typeface="Trebuchet MS"/>
                </a:rPr>
                <a:t> полки</a:t>
              </a:r>
              <a:endParaRPr kumimoji="0" lang="ru-RU" b="1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n-ea"/>
                <a:cs typeface="Trebuchet MS"/>
              </a:endParaRPr>
            </a:p>
          </p:txBody>
        </p:sp>
      </p:grp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xmlns="" id="{C7E018C3-D3DB-42F2-96F0-D4F8EBE819FC}"/>
              </a:ext>
            </a:extLst>
          </p:cNvPr>
          <p:cNvGrpSpPr/>
          <p:nvPr/>
        </p:nvGrpSpPr>
        <p:grpSpPr>
          <a:xfrm>
            <a:off x="8512155" y="3241840"/>
            <a:ext cx="3341277" cy="2133328"/>
            <a:chOff x="259080" y="3856265"/>
            <a:chExt cx="5836921" cy="4195909"/>
          </a:xfrm>
        </p:grpSpPr>
        <p:sp>
          <p:nvSpPr>
            <p:cNvPr id="12" name="object 9">
              <a:extLst>
                <a:ext uri="{FF2B5EF4-FFF2-40B4-BE49-F238E27FC236}">
                  <a16:creationId xmlns:a16="http://schemas.microsoft.com/office/drawing/2014/main" xmlns="" id="{11418818-B0B9-4FE7-9125-C5CA6F3AF894}"/>
                </a:ext>
              </a:extLst>
            </p:cNvPr>
            <p:cNvSpPr/>
            <p:nvPr/>
          </p:nvSpPr>
          <p:spPr>
            <a:xfrm>
              <a:off x="259081" y="3856265"/>
              <a:ext cx="5836920" cy="2278380"/>
            </a:xfrm>
            <a:custGeom>
              <a:avLst/>
              <a:gdLst/>
              <a:ahLst/>
              <a:cxnLst/>
              <a:rect l="l" t="t" r="r" b="b"/>
              <a:pathLst>
                <a:path w="5836920" h="2278379">
                  <a:moveTo>
                    <a:pt x="5836920" y="365760"/>
                  </a:moveTo>
                  <a:lnTo>
                    <a:pt x="0" y="365760"/>
                  </a:lnTo>
                  <a:lnTo>
                    <a:pt x="0" y="2278380"/>
                  </a:lnTo>
                  <a:lnTo>
                    <a:pt x="5836920" y="2278380"/>
                  </a:lnTo>
                  <a:lnTo>
                    <a:pt x="5836920" y="365760"/>
                  </a:lnTo>
                  <a:close/>
                </a:path>
                <a:path w="5836920" h="2278379">
                  <a:moveTo>
                    <a:pt x="5836920" y="0"/>
                  </a:moveTo>
                  <a:lnTo>
                    <a:pt x="0" y="0"/>
                  </a:lnTo>
                  <a:lnTo>
                    <a:pt x="0" y="12192"/>
                  </a:lnTo>
                  <a:lnTo>
                    <a:pt x="5836920" y="12192"/>
                  </a:lnTo>
                  <a:lnTo>
                    <a:pt x="583692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" name="object 10">
              <a:extLst>
                <a:ext uri="{FF2B5EF4-FFF2-40B4-BE49-F238E27FC236}">
                  <a16:creationId xmlns:a16="http://schemas.microsoft.com/office/drawing/2014/main" xmlns="" id="{AA5BC7D5-4BCF-46FC-B28A-D9CCF18ECC63}"/>
                </a:ext>
              </a:extLst>
            </p:cNvPr>
            <p:cNvSpPr/>
            <p:nvPr/>
          </p:nvSpPr>
          <p:spPr>
            <a:xfrm>
              <a:off x="259080" y="3856266"/>
              <a:ext cx="5836919" cy="4195908"/>
            </a:xfrm>
            <a:custGeom>
              <a:avLst/>
              <a:gdLst/>
              <a:ahLst/>
              <a:cxnLst/>
              <a:rect l="l" t="t" r="r" b="b"/>
              <a:pathLst>
                <a:path w="5836920" h="2278379">
                  <a:moveTo>
                    <a:pt x="0" y="2278380"/>
                  </a:moveTo>
                  <a:lnTo>
                    <a:pt x="5836920" y="2278380"/>
                  </a:lnTo>
                  <a:lnTo>
                    <a:pt x="5836920" y="0"/>
                  </a:lnTo>
                  <a:lnTo>
                    <a:pt x="0" y="0"/>
                  </a:lnTo>
                  <a:lnTo>
                    <a:pt x="0" y="2278380"/>
                  </a:lnTo>
                  <a:close/>
                </a:path>
              </a:pathLst>
            </a:custGeom>
            <a:ln w="57150">
              <a:solidFill>
                <a:schemeClr val="bg2">
                  <a:lumMod val="40000"/>
                  <a:lumOff val="60000"/>
                </a:schemeClr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" name="object 11">
              <a:extLst>
                <a:ext uri="{FF2B5EF4-FFF2-40B4-BE49-F238E27FC236}">
                  <a16:creationId xmlns:a16="http://schemas.microsoft.com/office/drawing/2014/main" xmlns="" id="{0E9E9E02-02B2-4C22-8261-32292D0CDC46}"/>
                </a:ext>
              </a:extLst>
            </p:cNvPr>
            <p:cNvSpPr/>
            <p:nvPr/>
          </p:nvSpPr>
          <p:spPr>
            <a:xfrm>
              <a:off x="259080" y="3868457"/>
              <a:ext cx="5836919" cy="636482"/>
            </a:xfrm>
            <a:custGeom>
              <a:avLst/>
              <a:gdLst/>
              <a:ahLst/>
              <a:cxnLst/>
              <a:rect l="l" t="t" r="r" b="b"/>
              <a:pathLst>
                <a:path w="5836920" h="353694">
                  <a:moveTo>
                    <a:pt x="5836920" y="0"/>
                  </a:moveTo>
                  <a:lnTo>
                    <a:pt x="0" y="0"/>
                  </a:lnTo>
                  <a:lnTo>
                    <a:pt x="0" y="353567"/>
                  </a:lnTo>
                  <a:lnTo>
                    <a:pt x="5836920" y="353567"/>
                  </a:lnTo>
                  <a:lnTo>
                    <a:pt x="5836920" y="0"/>
                  </a:lnTo>
                  <a:close/>
                </a:path>
              </a:pathLst>
            </a:custGeom>
            <a:solidFill>
              <a:schemeClr val="bg2">
                <a:lumMod val="40000"/>
                <a:lumOff val="60000"/>
              </a:schemeClr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" name="object 15">
              <a:extLst>
                <a:ext uri="{FF2B5EF4-FFF2-40B4-BE49-F238E27FC236}">
                  <a16:creationId xmlns:a16="http://schemas.microsoft.com/office/drawing/2014/main" xmlns="" id="{D32A78F0-A965-4316-8AEB-24EE05962D95}"/>
                </a:ext>
              </a:extLst>
            </p:cNvPr>
            <p:cNvSpPr txBox="1"/>
            <p:nvPr/>
          </p:nvSpPr>
          <p:spPr>
            <a:xfrm>
              <a:off x="595322" y="4660587"/>
              <a:ext cx="5164433" cy="2352734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marL="285750" indent="-285750">
                <a:lnSpc>
                  <a:spcPct val="150000"/>
                </a:lnSpc>
                <a:buClr>
                  <a:srgbClr val="F24943"/>
                </a:buClr>
                <a:buFont typeface="Wingdings" panose="05000000000000000000" pitchFamily="2" charset="2"/>
                <a:buChar char="ü"/>
              </a:pPr>
              <a:r>
                <a:rPr lang="ru-RU" dirty="0" smtClean="0"/>
                <a:t>Сумма согласно ограничению</a:t>
              </a:r>
            </a:p>
            <a:p>
              <a:pPr marL="285750" indent="-285750">
                <a:lnSpc>
                  <a:spcPct val="150000"/>
                </a:lnSpc>
                <a:buClr>
                  <a:srgbClr val="F24943"/>
                </a:buClr>
                <a:buFont typeface="Wingdings" panose="05000000000000000000" pitchFamily="2" charset="2"/>
                <a:buChar char="ü"/>
              </a:pPr>
              <a:r>
                <a:rPr lang="ru-RU" dirty="0" smtClean="0"/>
                <a:t>Любым удобным способом</a:t>
              </a:r>
              <a:endParaRPr lang="ru-RU" dirty="0"/>
            </a:p>
          </p:txBody>
        </p:sp>
        <p:sp>
          <p:nvSpPr>
            <p:cNvPr id="16" name="object 21">
              <a:extLst>
                <a:ext uri="{FF2B5EF4-FFF2-40B4-BE49-F238E27FC236}">
                  <a16:creationId xmlns:a16="http://schemas.microsoft.com/office/drawing/2014/main" xmlns="" id="{9F648B56-887A-4905-A0AF-0973F60CFC16}"/>
                </a:ext>
              </a:extLst>
            </p:cNvPr>
            <p:cNvSpPr txBox="1"/>
            <p:nvPr/>
          </p:nvSpPr>
          <p:spPr>
            <a:xfrm>
              <a:off x="287656" y="3911510"/>
              <a:ext cx="5779771" cy="571295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marL="0" marR="62230" lvl="0" indent="0" algn="ctr" defTabSz="914400" rtl="0" eaLnBrk="1" fontAlgn="auto" latinLnBrk="0" hangingPunct="1">
                <a:lnSpc>
                  <a:spcPct val="100000"/>
                </a:lnSpc>
                <a:spcBef>
                  <a:spcPts val="10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b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tx2"/>
                  </a:solidFill>
                  <a:effectLst/>
                  <a:uLnTx/>
                  <a:uFillTx/>
                  <a:latin typeface="+mj-lt"/>
                  <a:ea typeface="+mn-ea"/>
                  <a:cs typeface="Trebuchet MS"/>
                </a:rPr>
                <a:t>Закупка у ед. поставщика</a:t>
              </a:r>
              <a:endParaRPr kumimoji="0" lang="ru-RU" b="1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n-ea"/>
                <a:cs typeface="Trebuchet MS"/>
              </a:endParaRPr>
            </a:p>
          </p:txBody>
        </p:sp>
      </p:grpSp>
      <p:sp>
        <p:nvSpPr>
          <p:cNvPr id="19" name="Стрелка вправо 18"/>
          <p:cNvSpPr/>
          <p:nvPr/>
        </p:nvSpPr>
        <p:spPr>
          <a:xfrm>
            <a:off x="4625053" y="3514016"/>
            <a:ext cx="3045385" cy="886222"/>
          </a:xfrm>
          <a:prstGeom prst="rightArrow">
            <a:avLst>
              <a:gd name="adj1" fmla="val 36805"/>
              <a:gd name="adj2" fmla="val 99482"/>
            </a:avLst>
          </a:prstGeom>
          <a:solidFill>
            <a:schemeClr val="tx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Умножение 21"/>
          <p:cNvSpPr/>
          <p:nvPr/>
        </p:nvSpPr>
        <p:spPr>
          <a:xfrm>
            <a:off x="4820141" y="2688207"/>
            <a:ext cx="2655208" cy="2537839"/>
          </a:xfrm>
          <a:prstGeom prst="mathMultiply">
            <a:avLst>
              <a:gd name="adj1" fmla="val 988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TextBox 22"/>
          <p:cNvSpPr txBox="1"/>
          <p:nvPr/>
        </p:nvSpPr>
        <p:spPr>
          <a:xfrm>
            <a:off x="4539414" y="5041380"/>
            <a:ext cx="32158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24943"/>
                </a:solidFill>
              </a:rPr>
              <a:t>НЕ УЧИТЫВАЕТСЯ В ГОЗ!</a:t>
            </a:r>
            <a:endParaRPr lang="ru-RU" b="1" dirty="0">
              <a:solidFill>
                <a:srgbClr val="F24943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0075715" y="6622529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3014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«ЗАКУПКА С ПОЛКИ» - ЗМО</a:t>
            </a:r>
            <a:endParaRPr lang="ru-RU" dirty="0"/>
          </a:p>
        </p:txBody>
      </p:sp>
      <p:grpSp>
        <p:nvGrpSpPr>
          <p:cNvPr id="4" name="object 3">
            <a:extLst>
              <a:ext uri="{FF2B5EF4-FFF2-40B4-BE49-F238E27FC236}">
                <a16:creationId xmlns:a16="http://schemas.microsoft.com/office/drawing/2014/main" xmlns="" id="{B742DF9C-45D7-4537-9931-243043D33C77}"/>
              </a:ext>
            </a:extLst>
          </p:cNvPr>
          <p:cNvGrpSpPr/>
          <p:nvPr/>
        </p:nvGrpSpPr>
        <p:grpSpPr>
          <a:xfrm>
            <a:off x="573786" y="1546162"/>
            <a:ext cx="4932458" cy="885572"/>
            <a:chOff x="581629" y="1545146"/>
            <a:chExt cx="4932458" cy="885572"/>
          </a:xfrm>
        </p:grpSpPr>
        <p:sp>
          <p:nvSpPr>
            <p:cNvPr id="5" name="object 4">
              <a:extLst>
                <a:ext uri="{FF2B5EF4-FFF2-40B4-BE49-F238E27FC236}">
                  <a16:creationId xmlns:a16="http://schemas.microsoft.com/office/drawing/2014/main" xmlns="" id="{171AEFB3-89F5-4ADE-BC79-0007C7714CE0}"/>
                </a:ext>
              </a:extLst>
            </p:cNvPr>
            <p:cNvSpPr/>
            <p:nvPr/>
          </p:nvSpPr>
          <p:spPr>
            <a:xfrm>
              <a:off x="616965" y="1545146"/>
              <a:ext cx="4897122" cy="885572"/>
            </a:xfrm>
            <a:custGeom>
              <a:avLst/>
              <a:gdLst/>
              <a:ahLst/>
              <a:cxnLst/>
              <a:rect l="l" t="t" r="r" b="b"/>
              <a:pathLst>
                <a:path w="4615180" h="646430">
                  <a:moveTo>
                    <a:pt x="4614672" y="0"/>
                  </a:moveTo>
                  <a:lnTo>
                    <a:pt x="0" y="0"/>
                  </a:lnTo>
                  <a:lnTo>
                    <a:pt x="0" y="646176"/>
                  </a:lnTo>
                  <a:lnTo>
                    <a:pt x="4614672" y="646176"/>
                  </a:lnTo>
                  <a:lnTo>
                    <a:pt x="4614672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5">
              <a:extLst>
                <a:ext uri="{FF2B5EF4-FFF2-40B4-BE49-F238E27FC236}">
                  <a16:creationId xmlns:a16="http://schemas.microsoft.com/office/drawing/2014/main" xmlns="" id="{3E2334C4-89A9-436C-91A2-85F49CE0A22A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81629" y="1688945"/>
              <a:ext cx="234696" cy="222503"/>
            </a:xfrm>
            <a:prstGeom prst="rect">
              <a:avLst/>
            </a:prstGeom>
          </p:spPr>
        </p:pic>
      </p:grpSp>
      <p:sp>
        <p:nvSpPr>
          <p:cNvPr id="7" name="object 7">
            <a:extLst>
              <a:ext uri="{FF2B5EF4-FFF2-40B4-BE49-F238E27FC236}">
                <a16:creationId xmlns:a16="http://schemas.microsoft.com/office/drawing/2014/main" xmlns="" id="{A74CCD00-6401-4621-BABD-3A9B75CC5D51}"/>
              </a:ext>
            </a:extLst>
          </p:cNvPr>
          <p:cNvSpPr/>
          <p:nvPr/>
        </p:nvSpPr>
        <p:spPr>
          <a:xfrm>
            <a:off x="6716266" y="1544951"/>
            <a:ext cx="4762477" cy="886783"/>
          </a:xfrm>
          <a:custGeom>
            <a:avLst/>
            <a:gdLst/>
            <a:ahLst/>
            <a:cxnLst/>
            <a:rect l="l" t="t" r="r" b="b"/>
            <a:pathLst>
              <a:path w="4601209" h="646430">
                <a:moveTo>
                  <a:pt x="4600956" y="0"/>
                </a:moveTo>
                <a:lnTo>
                  <a:pt x="0" y="0"/>
                </a:lnTo>
                <a:lnTo>
                  <a:pt x="0" y="646176"/>
                </a:lnTo>
                <a:lnTo>
                  <a:pt x="4600956" y="646176"/>
                </a:lnTo>
                <a:lnTo>
                  <a:pt x="4600956" y="0"/>
                </a:lnTo>
                <a:close/>
              </a:path>
            </a:pathLst>
          </a:custGeom>
          <a:solidFill>
            <a:srgbClr val="F1F1F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9">
            <a:extLst>
              <a:ext uri="{FF2B5EF4-FFF2-40B4-BE49-F238E27FC236}">
                <a16:creationId xmlns:a16="http://schemas.microsoft.com/office/drawing/2014/main" xmlns="" id="{E7C3E0D7-FAD4-4E9C-A15B-B49699C41E6A}"/>
              </a:ext>
            </a:extLst>
          </p:cNvPr>
          <p:cNvSpPr txBox="1"/>
          <p:nvPr/>
        </p:nvSpPr>
        <p:spPr>
          <a:xfrm>
            <a:off x="7178534" y="1636692"/>
            <a:ext cx="3837940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6350" algn="ctr">
              <a:lnSpc>
                <a:spcPct val="100000"/>
              </a:lnSpc>
              <a:spcBef>
                <a:spcPts val="100"/>
              </a:spcBef>
            </a:pPr>
            <a:r>
              <a:rPr sz="1600" b="1" dirty="0" smtClean="0">
                <a:solidFill>
                  <a:srgbClr val="1A1C22"/>
                </a:solidFill>
                <a:cs typeface="Arial"/>
              </a:rPr>
              <a:t>ч.12</a:t>
            </a:r>
            <a:r>
              <a:rPr sz="1600" b="1" spc="-25" dirty="0" smtClean="0">
                <a:solidFill>
                  <a:srgbClr val="1A1C22"/>
                </a:solidFill>
                <a:cs typeface="Arial"/>
              </a:rPr>
              <a:t> </a:t>
            </a:r>
            <a:r>
              <a:rPr sz="1600" b="1" spc="-5" dirty="0">
                <a:solidFill>
                  <a:srgbClr val="1A1C22"/>
                </a:solidFill>
                <a:cs typeface="Arial"/>
              </a:rPr>
              <a:t>ст.93</a:t>
            </a:r>
            <a:r>
              <a:rPr sz="1600" b="1" spc="-15" dirty="0">
                <a:solidFill>
                  <a:srgbClr val="1A1C22"/>
                </a:solidFill>
                <a:cs typeface="Arial"/>
              </a:rPr>
              <a:t> </a:t>
            </a:r>
            <a:r>
              <a:rPr sz="1600" b="1" spc="-5" dirty="0">
                <a:solidFill>
                  <a:srgbClr val="1A1C22"/>
                </a:solidFill>
                <a:cs typeface="Arial"/>
              </a:rPr>
              <a:t>44-ФЗ:</a:t>
            </a:r>
            <a:endParaRPr sz="1600" dirty="0">
              <a:cs typeface="Arial"/>
            </a:endParaRPr>
          </a:p>
          <a:p>
            <a:pPr marR="5080" algn="ctr">
              <a:lnSpc>
                <a:spcPct val="100000"/>
              </a:lnSpc>
            </a:pPr>
            <a:r>
              <a:rPr sz="1600" spc="-15" dirty="0">
                <a:solidFill>
                  <a:srgbClr val="1A1C22"/>
                </a:solidFill>
                <a:cs typeface="Microsoft Sans Serif"/>
              </a:rPr>
              <a:t>порядок</a:t>
            </a:r>
            <a:r>
              <a:rPr sz="1600" spc="-10" dirty="0">
                <a:solidFill>
                  <a:srgbClr val="1A1C22"/>
                </a:solidFill>
                <a:cs typeface="Microsoft Sans Serif"/>
              </a:rPr>
              <a:t> </a:t>
            </a:r>
            <a:r>
              <a:rPr sz="1600" spc="-5" dirty="0">
                <a:solidFill>
                  <a:srgbClr val="1A1C22"/>
                </a:solidFill>
                <a:cs typeface="Microsoft Sans Serif"/>
              </a:rPr>
              <a:t>проведения</a:t>
            </a:r>
            <a:r>
              <a:rPr sz="1600" spc="-20" dirty="0">
                <a:solidFill>
                  <a:srgbClr val="1A1C22"/>
                </a:solidFill>
                <a:cs typeface="Microsoft Sans Serif"/>
              </a:rPr>
              <a:t> </a:t>
            </a:r>
            <a:r>
              <a:rPr sz="1600" spc="-35" dirty="0">
                <a:solidFill>
                  <a:srgbClr val="1A1C22"/>
                </a:solidFill>
                <a:cs typeface="Microsoft Sans Serif"/>
              </a:rPr>
              <a:t>закупки</a:t>
            </a:r>
            <a:r>
              <a:rPr sz="1600" spc="10" dirty="0">
                <a:solidFill>
                  <a:srgbClr val="1A1C22"/>
                </a:solidFill>
                <a:cs typeface="Microsoft Sans Serif"/>
              </a:rPr>
              <a:t> </a:t>
            </a:r>
            <a:r>
              <a:rPr sz="1600" spc="-10" dirty="0">
                <a:solidFill>
                  <a:srgbClr val="1A1C22"/>
                </a:solidFill>
                <a:cs typeface="Microsoft Sans Serif"/>
              </a:rPr>
              <a:t>по</a:t>
            </a:r>
            <a:r>
              <a:rPr sz="1600" spc="15" dirty="0">
                <a:solidFill>
                  <a:srgbClr val="1A1C22"/>
                </a:solidFill>
                <a:cs typeface="Microsoft Sans Serif"/>
              </a:rPr>
              <a:t> </a:t>
            </a:r>
            <a:r>
              <a:rPr sz="1600" spc="-10" dirty="0">
                <a:solidFill>
                  <a:srgbClr val="1A1C22"/>
                </a:solidFill>
                <a:cs typeface="Microsoft Sans Serif"/>
              </a:rPr>
              <a:t>пп.4,5</a:t>
            </a:r>
            <a:r>
              <a:rPr sz="1600" spc="5" dirty="0">
                <a:solidFill>
                  <a:srgbClr val="1A1C22"/>
                </a:solidFill>
                <a:cs typeface="Microsoft Sans Serif"/>
              </a:rPr>
              <a:t> </a:t>
            </a:r>
            <a:r>
              <a:rPr sz="1600" spc="-5" dirty="0">
                <a:solidFill>
                  <a:srgbClr val="1A1C22"/>
                </a:solidFill>
                <a:cs typeface="Microsoft Sans Serif"/>
              </a:rPr>
              <a:t>ч.1</a:t>
            </a:r>
            <a:r>
              <a:rPr sz="1600" spc="10" dirty="0">
                <a:solidFill>
                  <a:srgbClr val="1A1C22"/>
                </a:solidFill>
                <a:cs typeface="Microsoft Sans Serif"/>
              </a:rPr>
              <a:t> </a:t>
            </a:r>
            <a:r>
              <a:rPr sz="1600" dirty="0">
                <a:solidFill>
                  <a:srgbClr val="1A1C22"/>
                </a:solidFill>
                <a:cs typeface="Microsoft Sans Serif"/>
              </a:rPr>
              <a:t>ст.93</a:t>
            </a:r>
            <a:r>
              <a:rPr sz="1600" spc="-10" dirty="0">
                <a:solidFill>
                  <a:srgbClr val="1A1C22"/>
                </a:solidFill>
                <a:cs typeface="Microsoft Sans Serif"/>
              </a:rPr>
              <a:t> </a:t>
            </a:r>
            <a:r>
              <a:rPr sz="1600" spc="-30" dirty="0">
                <a:solidFill>
                  <a:srgbClr val="1A1C22"/>
                </a:solidFill>
                <a:cs typeface="Microsoft Sans Serif"/>
              </a:rPr>
              <a:t>44-ФЗ </a:t>
            </a:r>
            <a:r>
              <a:rPr sz="1600" spc="-305" dirty="0">
                <a:solidFill>
                  <a:srgbClr val="1A1C22"/>
                </a:solidFill>
                <a:cs typeface="Microsoft Sans Serif"/>
              </a:rPr>
              <a:t> </a:t>
            </a:r>
            <a:r>
              <a:rPr sz="1600" dirty="0">
                <a:solidFill>
                  <a:srgbClr val="E11E31"/>
                </a:solidFill>
                <a:cs typeface="Microsoft Sans Serif"/>
              </a:rPr>
              <a:t>в</a:t>
            </a:r>
            <a:r>
              <a:rPr sz="1600" spc="5" dirty="0">
                <a:solidFill>
                  <a:srgbClr val="E11E31"/>
                </a:solidFill>
                <a:cs typeface="Microsoft Sans Serif"/>
              </a:rPr>
              <a:t> </a:t>
            </a:r>
            <a:r>
              <a:rPr sz="1600" spc="-10" dirty="0">
                <a:solidFill>
                  <a:srgbClr val="E11E31"/>
                </a:solidFill>
                <a:cs typeface="Microsoft Sans Serif"/>
              </a:rPr>
              <a:t>электронной</a:t>
            </a:r>
            <a:r>
              <a:rPr sz="1600" spc="-5" dirty="0">
                <a:solidFill>
                  <a:srgbClr val="E11E31"/>
                </a:solidFill>
                <a:cs typeface="Microsoft Sans Serif"/>
              </a:rPr>
              <a:t> </a:t>
            </a:r>
            <a:r>
              <a:rPr sz="1600" spc="-10" dirty="0">
                <a:solidFill>
                  <a:srgbClr val="E11E31"/>
                </a:solidFill>
                <a:cs typeface="Microsoft Sans Serif"/>
              </a:rPr>
              <a:t>форме</a:t>
            </a:r>
            <a:endParaRPr sz="1600" dirty="0">
              <a:cs typeface="Microsoft Sans Serif"/>
            </a:endParaRPr>
          </a:p>
        </p:txBody>
      </p:sp>
      <p:sp>
        <p:nvSpPr>
          <p:cNvPr id="9" name="object 10">
            <a:extLst>
              <a:ext uri="{FF2B5EF4-FFF2-40B4-BE49-F238E27FC236}">
                <a16:creationId xmlns:a16="http://schemas.microsoft.com/office/drawing/2014/main" xmlns="" id="{6E8709D8-D5BF-4A3A-94D8-D21E60EBD8E8}"/>
              </a:ext>
            </a:extLst>
          </p:cNvPr>
          <p:cNvSpPr/>
          <p:nvPr/>
        </p:nvSpPr>
        <p:spPr>
          <a:xfrm>
            <a:off x="6063615" y="2034285"/>
            <a:ext cx="116839" cy="125730"/>
          </a:xfrm>
          <a:custGeom>
            <a:avLst/>
            <a:gdLst/>
            <a:ahLst/>
            <a:cxnLst/>
            <a:rect l="l" t="t" r="r" b="b"/>
            <a:pathLst>
              <a:path w="116839" h="125730">
                <a:moveTo>
                  <a:pt x="116586" y="44450"/>
                </a:moveTo>
                <a:lnTo>
                  <a:pt x="76962" y="44450"/>
                </a:lnTo>
                <a:lnTo>
                  <a:pt x="76962" y="0"/>
                </a:lnTo>
                <a:lnTo>
                  <a:pt x="39624" y="0"/>
                </a:lnTo>
                <a:lnTo>
                  <a:pt x="39624" y="44450"/>
                </a:lnTo>
                <a:lnTo>
                  <a:pt x="0" y="44450"/>
                </a:lnTo>
                <a:lnTo>
                  <a:pt x="0" y="81280"/>
                </a:lnTo>
                <a:lnTo>
                  <a:pt x="39624" y="81280"/>
                </a:lnTo>
                <a:lnTo>
                  <a:pt x="39624" y="125730"/>
                </a:lnTo>
                <a:lnTo>
                  <a:pt x="76962" y="125730"/>
                </a:lnTo>
                <a:lnTo>
                  <a:pt x="76962" y="81280"/>
                </a:lnTo>
                <a:lnTo>
                  <a:pt x="116586" y="81280"/>
                </a:lnTo>
                <a:lnTo>
                  <a:pt x="116586" y="44450"/>
                </a:lnTo>
                <a:close/>
              </a:path>
            </a:pathLst>
          </a:custGeom>
          <a:solidFill>
            <a:srgbClr val="E11E31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" name="object 11">
            <a:extLst>
              <a:ext uri="{FF2B5EF4-FFF2-40B4-BE49-F238E27FC236}">
                <a16:creationId xmlns:a16="http://schemas.microsoft.com/office/drawing/2014/main" xmlns="" id="{DF728D4B-DFA1-4A4C-90BE-24CDED9EC9CD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778889" y="1658964"/>
            <a:ext cx="234695" cy="222503"/>
          </a:xfrm>
          <a:prstGeom prst="rect">
            <a:avLst/>
          </a:prstGeom>
        </p:spPr>
      </p:pic>
      <p:sp>
        <p:nvSpPr>
          <p:cNvPr id="11" name="object 12">
            <a:extLst>
              <a:ext uri="{FF2B5EF4-FFF2-40B4-BE49-F238E27FC236}">
                <a16:creationId xmlns:a16="http://schemas.microsoft.com/office/drawing/2014/main" xmlns="" id="{43594D32-317E-4554-A326-1785F2852F18}"/>
              </a:ext>
            </a:extLst>
          </p:cNvPr>
          <p:cNvSpPr txBox="1"/>
          <p:nvPr/>
        </p:nvSpPr>
        <p:spPr>
          <a:xfrm>
            <a:off x="6874266" y="1661504"/>
            <a:ext cx="55244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E11E31"/>
                </a:solidFill>
                <a:cs typeface="Microsoft Sans Serif"/>
              </a:rPr>
              <a:t>!</a:t>
            </a:r>
            <a:endParaRPr sz="1200" dirty="0">
              <a:cs typeface="Microsoft Sans Serif"/>
            </a:endParaRPr>
          </a:p>
        </p:txBody>
      </p:sp>
      <p:sp>
        <p:nvSpPr>
          <p:cNvPr id="12" name="object 13">
            <a:extLst>
              <a:ext uri="{FF2B5EF4-FFF2-40B4-BE49-F238E27FC236}">
                <a16:creationId xmlns:a16="http://schemas.microsoft.com/office/drawing/2014/main" xmlns="" id="{EEFB0879-E84B-4474-8A2D-8E3CDC34F6DC}"/>
              </a:ext>
            </a:extLst>
          </p:cNvPr>
          <p:cNvSpPr txBox="1"/>
          <p:nvPr/>
        </p:nvSpPr>
        <p:spPr>
          <a:xfrm>
            <a:off x="655793" y="1702468"/>
            <a:ext cx="6794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E11E31"/>
                </a:solidFill>
                <a:cs typeface="Microsoft Sans Serif"/>
              </a:rPr>
              <a:t>!</a:t>
            </a:r>
            <a:endParaRPr sz="1200" dirty="0">
              <a:cs typeface="Microsoft Sans Serif"/>
            </a:endParaRPr>
          </a:p>
        </p:txBody>
      </p:sp>
      <p:sp>
        <p:nvSpPr>
          <p:cNvPr id="13" name="object 14">
            <a:extLst>
              <a:ext uri="{FF2B5EF4-FFF2-40B4-BE49-F238E27FC236}">
                <a16:creationId xmlns:a16="http://schemas.microsoft.com/office/drawing/2014/main" xmlns="" id="{58F3DD8D-3EAF-4312-BCC2-40C0087DC64A}"/>
              </a:ext>
            </a:extLst>
          </p:cNvPr>
          <p:cNvSpPr txBox="1"/>
          <p:nvPr/>
        </p:nvSpPr>
        <p:spPr>
          <a:xfrm>
            <a:off x="2994660" y="2808768"/>
            <a:ext cx="6413500" cy="539250"/>
          </a:xfrm>
          <a:prstGeom prst="rect">
            <a:avLst/>
          </a:prstGeom>
          <a:solidFill>
            <a:srgbClr val="E11E31"/>
          </a:solidFill>
        </p:spPr>
        <p:txBody>
          <a:bodyPr vert="horz" wrap="square" lIns="0" tIns="46355" rIns="0" bIns="0" rtlCol="0" anchor="ctr">
            <a:spAutoFit/>
          </a:bodyPr>
          <a:lstStyle/>
          <a:p>
            <a:pPr marL="278765" algn="ctr">
              <a:lnSpc>
                <a:spcPct val="100000"/>
              </a:lnSpc>
              <a:spcBef>
                <a:spcPts val="365"/>
              </a:spcBef>
            </a:pPr>
            <a:r>
              <a:rPr sz="1600" b="1" spc="-10" dirty="0">
                <a:solidFill>
                  <a:srgbClr val="FFFFFF"/>
                </a:solidFill>
                <a:cs typeface="Arial"/>
              </a:rPr>
              <a:t>Заключение </a:t>
            </a:r>
            <a:r>
              <a:rPr sz="1600" b="1" spc="-5" dirty="0">
                <a:solidFill>
                  <a:srgbClr val="FFFFFF"/>
                </a:solidFill>
                <a:cs typeface="Arial"/>
              </a:rPr>
              <a:t>контракта</a:t>
            </a:r>
            <a:r>
              <a:rPr sz="1600" b="1" spc="20" dirty="0">
                <a:solidFill>
                  <a:srgbClr val="FFFFFF"/>
                </a:solidFill>
                <a:cs typeface="Arial"/>
              </a:rPr>
              <a:t> </a:t>
            </a:r>
            <a:r>
              <a:rPr sz="1600" b="1" dirty="0">
                <a:solidFill>
                  <a:srgbClr val="FFFFFF"/>
                </a:solidFill>
                <a:cs typeface="Arial"/>
              </a:rPr>
              <a:t>с</a:t>
            </a:r>
            <a:r>
              <a:rPr sz="1600" b="1" spc="5" dirty="0">
                <a:solidFill>
                  <a:srgbClr val="FFFFFF"/>
                </a:solidFill>
                <a:cs typeface="Arial"/>
              </a:rPr>
              <a:t> </a:t>
            </a:r>
            <a:r>
              <a:rPr sz="1600" b="1" spc="-10" dirty="0">
                <a:solidFill>
                  <a:srgbClr val="FFFFFF"/>
                </a:solidFill>
                <a:cs typeface="Arial"/>
              </a:rPr>
              <a:t>единственным</a:t>
            </a:r>
            <a:r>
              <a:rPr sz="1600" b="1" spc="15" dirty="0">
                <a:solidFill>
                  <a:srgbClr val="FFFFFF"/>
                </a:solidFill>
                <a:cs typeface="Arial"/>
              </a:rPr>
              <a:t> </a:t>
            </a:r>
            <a:r>
              <a:rPr sz="1600" b="1" dirty="0">
                <a:solidFill>
                  <a:srgbClr val="FFFFFF"/>
                </a:solidFill>
                <a:cs typeface="Arial"/>
              </a:rPr>
              <a:t>ППИ </a:t>
            </a:r>
            <a:r>
              <a:rPr sz="1600" b="1" spc="-5" dirty="0">
                <a:solidFill>
                  <a:srgbClr val="FFFFFF"/>
                </a:solidFill>
                <a:cs typeface="Arial"/>
              </a:rPr>
              <a:t>по</a:t>
            </a:r>
            <a:r>
              <a:rPr sz="1600" b="1" spc="15" dirty="0">
                <a:solidFill>
                  <a:srgbClr val="FFFFFF"/>
                </a:solidFill>
                <a:cs typeface="Arial"/>
              </a:rPr>
              <a:t> </a:t>
            </a:r>
            <a:r>
              <a:rPr sz="1600" b="1" spc="-5" dirty="0">
                <a:solidFill>
                  <a:srgbClr val="FFFFFF"/>
                </a:solidFill>
                <a:cs typeface="Arial"/>
              </a:rPr>
              <a:t>пп.4,</a:t>
            </a:r>
            <a:r>
              <a:rPr sz="1600" b="1" spc="5" dirty="0">
                <a:solidFill>
                  <a:srgbClr val="FFFFFF"/>
                </a:solidFill>
                <a:cs typeface="Arial"/>
              </a:rPr>
              <a:t> </a:t>
            </a:r>
            <a:r>
              <a:rPr sz="1600" b="1" dirty="0">
                <a:solidFill>
                  <a:srgbClr val="FFFFFF"/>
                </a:solidFill>
                <a:cs typeface="Arial"/>
              </a:rPr>
              <a:t>5</a:t>
            </a:r>
            <a:r>
              <a:rPr sz="1600" b="1" spc="10" dirty="0">
                <a:solidFill>
                  <a:srgbClr val="FFFFFF"/>
                </a:solidFill>
                <a:cs typeface="Arial"/>
              </a:rPr>
              <a:t> </a:t>
            </a:r>
            <a:r>
              <a:rPr sz="1600" b="1" dirty="0">
                <a:solidFill>
                  <a:srgbClr val="FFFFFF"/>
                </a:solidFill>
                <a:cs typeface="Arial"/>
              </a:rPr>
              <a:t>ч.1</a:t>
            </a:r>
            <a:r>
              <a:rPr sz="1600" b="1" spc="-10" dirty="0">
                <a:solidFill>
                  <a:srgbClr val="FFFFFF"/>
                </a:solidFill>
                <a:cs typeface="Arial"/>
              </a:rPr>
              <a:t> </a:t>
            </a:r>
            <a:r>
              <a:rPr sz="1600" b="1" spc="-25" dirty="0" smtClean="0">
                <a:solidFill>
                  <a:srgbClr val="FFFFFF"/>
                </a:solidFill>
                <a:cs typeface="Arial"/>
              </a:rPr>
              <a:t>ст.93</a:t>
            </a:r>
            <a:endParaRPr sz="1600" dirty="0">
              <a:cs typeface="Arial"/>
            </a:endParaRPr>
          </a:p>
        </p:txBody>
      </p:sp>
      <p:sp>
        <p:nvSpPr>
          <p:cNvPr id="14" name="object 15">
            <a:extLst>
              <a:ext uri="{FF2B5EF4-FFF2-40B4-BE49-F238E27FC236}">
                <a16:creationId xmlns:a16="http://schemas.microsoft.com/office/drawing/2014/main" xmlns="" id="{1DB0C135-EC02-4C52-B84B-56626B888130}"/>
              </a:ext>
            </a:extLst>
          </p:cNvPr>
          <p:cNvSpPr txBox="1"/>
          <p:nvPr/>
        </p:nvSpPr>
        <p:spPr>
          <a:xfrm>
            <a:off x="548548" y="5067047"/>
            <a:ext cx="3584575" cy="904735"/>
          </a:xfrm>
          <a:prstGeom prst="rect">
            <a:avLst/>
          </a:prstGeom>
          <a:solidFill>
            <a:srgbClr val="F1F1F1"/>
          </a:solidFill>
          <a:ln w="9144">
            <a:solidFill>
              <a:srgbClr val="BEBEBE"/>
            </a:solidFill>
          </a:ln>
        </p:spPr>
        <p:txBody>
          <a:bodyPr vert="horz" wrap="square" lIns="0" tIns="42545" rIns="0" bIns="0" rtlCol="0">
            <a:spAutoFit/>
          </a:bodyPr>
          <a:lstStyle/>
          <a:p>
            <a:pPr marL="377190" indent="-287020">
              <a:lnSpc>
                <a:spcPct val="100000"/>
              </a:lnSpc>
              <a:spcBef>
                <a:spcPts val="335"/>
              </a:spcBef>
              <a:buClr>
                <a:srgbClr val="FF0000"/>
              </a:buClr>
              <a:buFont typeface="Wingdings"/>
              <a:buChar char=""/>
              <a:tabLst>
                <a:tab pos="377190" algn="l"/>
                <a:tab pos="377825" algn="l"/>
              </a:tabLst>
            </a:pPr>
            <a:r>
              <a:rPr sz="1400" dirty="0">
                <a:solidFill>
                  <a:srgbClr val="1A1C22"/>
                </a:solidFill>
                <a:cs typeface="Microsoft Sans Serif"/>
              </a:rPr>
              <a:t>в</a:t>
            </a:r>
            <a:r>
              <a:rPr sz="1400" spc="-10" dirty="0">
                <a:solidFill>
                  <a:srgbClr val="1A1C22"/>
                </a:solidFill>
                <a:cs typeface="Microsoft Sans Serif"/>
              </a:rPr>
              <a:t> </a:t>
            </a:r>
            <a:r>
              <a:rPr sz="1400" spc="-20" dirty="0">
                <a:solidFill>
                  <a:srgbClr val="1A1C22"/>
                </a:solidFill>
                <a:cs typeface="Microsoft Sans Serif"/>
              </a:rPr>
              <a:t>бумажной</a:t>
            </a:r>
            <a:r>
              <a:rPr sz="1400" spc="-5" dirty="0">
                <a:solidFill>
                  <a:srgbClr val="1A1C22"/>
                </a:solidFill>
                <a:cs typeface="Microsoft Sans Serif"/>
              </a:rPr>
              <a:t> </a:t>
            </a:r>
            <a:r>
              <a:rPr sz="1400" spc="-10" dirty="0">
                <a:solidFill>
                  <a:srgbClr val="1A1C22"/>
                </a:solidFill>
                <a:cs typeface="Microsoft Sans Serif"/>
              </a:rPr>
              <a:t>форме</a:t>
            </a:r>
            <a:endParaRPr sz="1400" dirty="0">
              <a:cs typeface="Microsoft Sans Serif"/>
            </a:endParaRPr>
          </a:p>
          <a:p>
            <a:pPr marL="377190" marR="401955" indent="-287020">
              <a:lnSpc>
                <a:spcPct val="100000"/>
              </a:lnSpc>
              <a:buClr>
                <a:srgbClr val="FF0000"/>
              </a:buClr>
              <a:buFont typeface="Wingdings"/>
              <a:buChar char=""/>
              <a:tabLst>
                <a:tab pos="377190" algn="l"/>
                <a:tab pos="377825" algn="l"/>
              </a:tabLst>
            </a:pPr>
            <a:r>
              <a:rPr sz="1400" spc="-25" dirty="0">
                <a:solidFill>
                  <a:srgbClr val="1A1C22"/>
                </a:solidFill>
                <a:cs typeface="Microsoft Sans Serif"/>
              </a:rPr>
              <a:t>ч/з</a:t>
            </a:r>
            <a:r>
              <a:rPr sz="1400" spc="10" dirty="0">
                <a:solidFill>
                  <a:srgbClr val="1A1C22"/>
                </a:solidFill>
                <a:cs typeface="Microsoft Sans Serif"/>
              </a:rPr>
              <a:t> </a:t>
            </a:r>
            <a:r>
              <a:rPr sz="1400" spc="-10" dirty="0">
                <a:solidFill>
                  <a:srgbClr val="1A1C22"/>
                </a:solidFill>
                <a:cs typeface="Microsoft Sans Serif"/>
              </a:rPr>
              <a:t>электронный</a:t>
            </a:r>
            <a:r>
              <a:rPr sz="1400" spc="-5" dirty="0">
                <a:solidFill>
                  <a:srgbClr val="1A1C22"/>
                </a:solidFill>
                <a:cs typeface="Microsoft Sans Serif"/>
              </a:rPr>
              <a:t> </a:t>
            </a:r>
            <a:r>
              <a:rPr lang="ru-RU" sz="1400" spc="-25" dirty="0" smtClean="0">
                <a:solidFill>
                  <a:srgbClr val="1A1C22"/>
                </a:solidFill>
                <a:cs typeface="Microsoft Sans Serif"/>
              </a:rPr>
              <a:t>магазин</a:t>
            </a:r>
            <a:endParaRPr lang="ru-RU" sz="1400" spc="10" dirty="0" smtClean="0">
              <a:solidFill>
                <a:srgbClr val="1A1C22"/>
              </a:solidFill>
              <a:cs typeface="Microsoft Sans Serif"/>
            </a:endParaRPr>
          </a:p>
          <a:p>
            <a:pPr marL="90170" marR="401955">
              <a:lnSpc>
                <a:spcPct val="100000"/>
              </a:lnSpc>
              <a:buClr>
                <a:srgbClr val="FF0000"/>
              </a:buClr>
              <a:tabLst>
                <a:tab pos="377190" algn="l"/>
                <a:tab pos="377825" algn="l"/>
              </a:tabLst>
            </a:pPr>
            <a:r>
              <a:rPr sz="1400" i="1" spc="-5" dirty="0" smtClean="0">
                <a:solidFill>
                  <a:srgbClr val="1A1C22"/>
                </a:solidFill>
                <a:cs typeface="Arial"/>
              </a:rPr>
              <a:t>(</a:t>
            </a:r>
            <a:r>
              <a:rPr lang="ru-RU" sz="1400" i="1" spc="-5" dirty="0" smtClean="0">
                <a:solidFill>
                  <a:srgbClr val="1A1C22"/>
                </a:solidFill>
                <a:cs typeface="Arial"/>
              </a:rPr>
              <a:t>РТС-маркет, </a:t>
            </a:r>
            <a:r>
              <a:rPr sz="1400" i="1" spc="-5" dirty="0" smtClean="0">
                <a:solidFill>
                  <a:srgbClr val="1A1C22"/>
                </a:solidFill>
                <a:cs typeface="Arial"/>
              </a:rPr>
              <a:t>«</a:t>
            </a:r>
            <a:r>
              <a:rPr lang="ru-RU" sz="1400" i="1" spc="-5" dirty="0" smtClean="0">
                <a:solidFill>
                  <a:srgbClr val="1A1C22"/>
                </a:solidFill>
                <a:cs typeface="Arial"/>
              </a:rPr>
              <a:t>Березка</a:t>
            </a:r>
            <a:r>
              <a:rPr sz="1400" i="1" spc="-5" dirty="0" smtClean="0">
                <a:solidFill>
                  <a:srgbClr val="1A1C22"/>
                </a:solidFill>
                <a:cs typeface="Arial"/>
              </a:rPr>
              <a:t>»; </a:t>
            </a:r>
            <a:r>
              <a:rPr sz="1400" i="1" dirty="0" smtClean="0">
                <a:solidFill>
                  <a:srgbClr val="1A1C22"/>
                </a:solidFill>
                <a:cs typeface="Arial"/>
              </a:rPr>
              <a:t> </a:t>
            </a:r>
            <a:r>
              <a:rPr sz="1400" i="1" spc="-5" dirty="0">
                <a:solidFill>
                  <a:srgbClr val="1A1C22"/>
                </a:solidFill>
                <a:cs typeface="Arial"/>
              </a:rPr>
              <a:t>регион.</a:t>
            </a:r>
            <a:r>
              <a:rPr sz="1400" i="1" spc="-40" dirty="0">
                <a:solidFill>
                  <a:srgbClr val="1A1C22"/>
                </a:solidFill>
                <a:cs typeface="Arial"/>
              </a:rPr>
              <a:t> </a:t>
            </a:r>
            <a:r>
              <a:rPr sz="1400" i="1" spc="-5" dirty="0">
                <a:solidFill>
                  <a:srgbClr val="1A1C22"/>
                </a:solidFill>
                <a:cs typeface="Arial"/>
              </a:rPr>
              <a:t>или</a:t>
            </a:r>
            <a:r>
              <a:rPr sz="1400" i="1" spc="-15" dirty="0">
                <a:solidFill>
                  <a:srgbClr val="1A1C22"/>
                </a:solidFill>
                <a:cs typeface="Arial"/>
              </a:rPr>
              <a:t> </a:t>
            </a:r>
            <a:r>
              <a:rPr sz="1400" i="1" spc="-5" dirty="0">
                <a:solidFill>
                  <a:srgbClr val="1A1C22"/>
                </a:solidFill>
                <a:cs typeface="Arial"/>
              </a:rPr>
              <a:t>мун. </a:t>
            </a:r>
            <a:r>
              <a:rPr sz="1400" i="1" spc="-10" dirty="0">
                <a:solidFill>
                  <a:srgbClr val="1A1C22"/>
                </a:solidFill>
                <a:cs typeface="Arial"/>
              </a:rPr>
              <a:t>магазин,</a:t>
            </a:r>
            <a:r>
              <a:rPr sz="1400" i="1" spc="-20" dirty="0">
                <a:solidFill>
                  <a:srgbClr val="1A1C22"/>
                </a:solidFill>
                <a:cs typeface="Arial"/>
              </a:rPr>
              <a:t> </a:t>
            </a:r>
            <a:r>
              <a:rPr sz="1400" i="1" spc="-5" dirty="0">
                <a:solidFill>
                  <a:srgbClr val="1A1C22"/>
                </a:solidFill>
                <a:cs typeface="Arial"/>
              </a:rPr>
              <a:t>если</a:t>
            </a:r>
            <a:r>
              <a:rPr sz="1400" i="1" spc="-15" dirty="0">
                <a:solidFill>
                  <a:srgbClr val="1A1C22"/>
                </a:solidFill>
                <a:cs typeface="Arial"/>
              </a:rPr>
              <a:t> </a:t>
            </a:r>
            <a:r>
              <a:rPr sz="1400" i="1" spc="-5" dirty="0">
                <a:solidFill>
                  <a:srgbClr val="1A1C22"/>
                </a:solidFill>
                <a:cs typeface="Arial"/>
              </a:rPr>
              <a:t>создан)</a:t>
            </a:r>
            <a:endParaRPr sz="1400" dirty="0">
              <a:cs typeface="Arial"/>
            </a:endParaRPr>
          </a:p>
        </p:txBody>
      </p:sp>
      <p:sp>
        <p:nvSpPr>
          <p:cNvPr id="15" name="object 16">
            <a:extLst>
              <a:ext uri="{FF2B5EF4-FFF2-40B4-BE49-F238E27FC236}">
                <a16:creationId xmlns:a16="http://schemas.microsoft.com/office/drawing/2014/main" xmlns="" id="{410C3BDA-BACF-4F0A-A8EE-516CF7C242DA}"/>
              </a:ext>
            </a:extLst>
          </p:cNvPr>
          <p:cNvSpPr txBox="1"/>
          <p:nvPr/>
        </p:nvSpPr>
        <p:spPr>
          <a:xfrm>
            <a:off x="8244584" y="5034985"/>
            <a:ext cx="3558540" cy="904735"/>
          </a:xfrm>
          <a:prstGeom prst="rect">
            <a:avLst/>
          </a:prstGeom>
          <a:solidFill>
            <a:srgbClr val="F1F1F1"/>
          </a:solidFill>
          <a:ln w="9144">
            <a:solidFill>
              <a:srgbClr val="BEBEBE"/>
            </a:solidFill>
          </a:ln>
        </p:spPr>
        <p:txBody>
          <a:bodyPr vert="horz" wrap="square" lIns="0" tIns="42545" rIns="0" bIns="0" rtlCol="0">
            <a:spAutoFit/>
          </a:bodyPr>
          <a:lstStyle/>
          <a:p>
            <a:pPr marL="379095" indent="-287020">
              <a:lnSpc>
                <a:spcPct val="100000"/>
              </a:lnSpc>
              <a:spcBef>
                <a:spcPts val="335"/>
              </a:spcBef>
              <a:buClr>
                <a:srgbClr val="FF0000"/>
              </a:buClr>
              <a:buFont typeface="Wingdings"/>
              <a:buChar char=""/>
              <a:tabLst>
                <a:tab pos="379095" algn="l"/>
                <a:tab pos="379730" algn="l"/>
              </a:tabLst>
            </a:pPr>
            <a:r>
              <a:rPr sz="1400" dirty="0">
                <a:solidFill>
                  <a:srgbClr val="1A1C22"/>
                </a:solidFill>
                <a:cs typeface="Microsoft Sans Serif"/>
              </a:rPr>
              <a:t>с</a:t>
            </a:r>
            <a:r>
              <a:rPr sz="1400" spc="5" dirty="0">
                <a:solidFill>
                  <a:srgbClr val="1A1C22"/>
                </a:solidFill>
                <a:cs typeface="Microsoft Sans Serif"/>
              </a:rPr>
              <a:t> </a:t>
            </a:r>
            <a:r>
              <a:rPr sz="1400" spc="-15" dirty="0">
                <a:solidFill>
                  <a:srgbClr val="1A1C22"/>
                </a:solidFill>
                <a:cs typeface="Microsoft Sans Serif"/>
              </a:rPr>
              <a:t>использованием</a:t>
            </a:r>
            <a:r>
              <a:rPr sz="1400" spc="-5" dirty="0">
                <a:solidFill>
                  <a:srgbClr val="1A1C22"/>
                </a:solidFill>
                <a:cs typeface="Microsoft Sans Serif"/>
              </a:rPr>
              <a:t> </a:t>
            </a:r>
            <a:r>
              <a:rPr sz="1400" spc="-10" dirty="0">
                <a:solidFill>
                  <a:srgbClr val="1A1C22"/>
                </a:solidFill>
                <a:cs typeface="Microsoft Sans Serif"/>
              </a:rPr>
              <a:t>электронной</a:t>
            </a:r>
            <a:r>
              <a:rPr sz="1400" spc="-20" dirty="0">
                <a:solidFill>
                  <a:srgbClr val="1A1C22"/>
                </a:solidFill>
                <a:cs typeface="Microsoft Sans Serif"/>
              </a:rPr>
              <a:t> </a:t>
            </a:r>
            <a:r>
              <a:rPr sz="1400" spc="-10" dirty="0">
                <a:solidFill>
                  <a:srgbClr val="1A1C22"/>
                </a:solidFill>
                <a:cs typeface="Microsoft Sans Serif"/>
              </a:rPr>
              <a:t>площадки</a:t>
            </a:r>
            <a:endParaRPr sz="1400" dirty="0">
              <a:cs typeface="Microsoft Sans Serif"/>
            </a:endParaRPr>
          </a:p>
          <a:p>
            <a:pPr marL="379095" marR="81280" indent="-287020">
              <a:lnSpc>
                <a:spcPct val="100000"/>
              </a:lnSpc>
              <a:buClr>
                <a:srgbClr val="FF0000"/>
              </a:buClr>
              <a:buFont typeface="Wingdings"/>
              <a:buChar char=""/>
              <a:tabLst>
                <a:tab pos="379095" algn="l"/>
                <a:tab pos="379730" algn="l"/>
              </a:tabLst>
            </a:pPr>
            <a:r>
              <a:rPr sz="1400" spc="-15" dirty="0">
                <a:solidFill>
                  <a:srgbClr val="1A1C22"/>
                </a:solidFill>
                <a:cs typeface="Microsoft Sans Serif"/>
              </a:rPr>
              <a:t>извещение</a:t>
            </a:r>
            <a:r>
              <a:rPr sz="1400" spc="175" dirty="0">
                <a:solidFill>
                  <a:srgbClr val="1A1C22"/>
                </a:solidFill>
                <a:cs typeface="Microsoft Sans Serif"/>
              </a:rPr>
              <a:t> </a:t>
            </a:r>
            <a:r>
              <a:rPr sz="1400" spc="-15" dirty="0">
                <a:solidFill>
                  <a:srgbClr val="1A1C22"/>
                </a:solidFill>
                <a:cs typeface="Microsoft Sans Serif"/>
              </a:rPr>
              <a:t>формируется</a:t>
            </a:r>
            <a:r>
              <a:rPr sz="1400" spc="170" dirty="0">
                <a:solidFill>
                  <a:srgbClr val="1A1C22"/>
                </a:solidFill>
                <a:cs typeface="Microsoft Sans Serif"/>
              </a:rPr>
              <a:t> </a:t>
            </a:r>
            <a:r>
              <a:rPr sz="1400" spc="-5" dirty="0">
                <a:solidFill>
                  <a:srgbClr val="1A1C22"/>
                </a:solidFill>
                <a:cs typeface="Microsoft Sans Serif"/>
              </a:rPr>
              <a:t>и</a:t>
            </a:r>
            <a:r>
              <a:rPr sz="1400" spc="180" dirty="0">
                <a:solidFill>
                  <a:srgbClr val="1A1C22"/>
                </a:solidFill>
                <a:cs typeface="Microsoft Sans Serif"/>
              </a:rPr>
              <a:t> </a:t>
            </a:r>
            <a:r>
              <a:rPr sz="1400" spc="-20" dirty="0">
                <a:solidFill>
                  <a:srgbClr val="1A1C22"/>
                </a:solidFill>
                <a:cs typeface="Microsoft Sans Serif"/>
              </a:rPr>
              <a:t>размещается</a:t>
            </a:r>
            <a:r>
              <a:rPr sz="1400" spc="175" dirty="0">
                <a:solidFill>
                  <a:srgbClr val="1A1C22"/>
                </a:solidFill>
                <a:cs typeface="Microsoft Sans Serif"/>
              </a:rPr>
              <a:t> </a:t>
            </a:r>
            <a:r>
              <a:rPr sz="1400" dirty="0">
                <a:solidFill>
                  <a:srgbClr val="1A1C22"/>
                </a:solidFill>
                <a:cs typeface="Microsoft Sans Serif"/>
              </a:rPr>
              <a:t>в </a:t>
            </a:r>
            <a:r>
              <a:rPr sz="1400" spc="-305" dirty="0">
                <a:solidFill>
                  <a:srgbClr val="1A1C22"/>
                </a:solidFill>
                <a:cs typeface="Microsoft Sans Serif"/>
              </a:rPr>
              <a:t> </a:t>
            </a:r>
            <a:r>
              <a:rPr sz="1400" spc="-5" dirty="0">
                <a:solidFill>
                  <a:srgbClr val="1A1C22"/>
                </a:solidFill>
                <a:cs typeface="Microsoft Sans Serif"/>
              </a:rPr>
              <a:t>ЕИС</a:t>
            </a:r>
            <a:endParaRPr sz="1400" dirty="0">
              <a:cs typeface="Microsoft Sans Serif"/>
            </a:endParaRPr>
          </a:p>
        </p:txBody>
      </p:sp>
      <p:sp>
        <p:nvSpPr>
          <p:cNvPr id="16" name="object 17">
            <a:extLst>
              <a:ext uri="{FF2B5EF4-FFF2-40B4-BE49-F238E27FC236}">
                <a16:creationId xmlns:a16="http://schemas.microsoft.com/office/drawing/2014/main" xmlns="" id="{4E656C30-576F-4DC5-B1B4-093D39CCA586}"/>
              </a:ext>
            </a:extLst>
          </p:cNvPr>
          <p:cNvSpPr txBox="1"/>
          <p:nvPr/>
        </p:nvSpPr>
        <p:spPr>
          <a:xfrm>
            <a:off x="573786" y="3655314"/>
            <a:ext cx="3558540" cy="1027204"/>
          </a:xfrm>
          <a:prstGeom prst="rect">
            <a:avLst/>
          </a:prstGeom>
          <a:ln w="19811">
            <a:solidFill>
              <a:srgbClr val="738995"/>
            </a:solidFill>
          </a:ln>
        </p:spPr>
        <p:txBody>
          <a:bodyPr vert="horz" wrap="square" lIns="0" tIns="41910" rIns="0" bIns="0" rtlCol="0">
            <a:spAutoFit/>
          </a:bodyPr>
          <a:lstStyle/>
          <a:p>
            <a:pPr marL="1181735">
              <a:lnSpc>
                <a:spcPct val="100000"/>
              </a:lnSpc>
              <a:spcBef>
                <a:spcPts val="330"/>
              </a:spcBef>
            </a:pPr>
            <a:r>
              <a:rPr sz="1600" b="1" u="sng" spc="-5" dirty="0">
                <a:solidFill>
                  <a:srgbClr val="1A1C22"/>
                </a:solidFill>
                <a:uFill>
                  <a:solidFill>
                    <a:srgbClr val="1A1C22"/>
                  </a:solidFill>
                </a:uFill>
                <a:cs typeface="Arial"/>
              </a:rPr>
              <a:t>цена</a:t>
            </a:r>
            <a:r>
              <a:rPr sz="1600" b="1" u="sng" spc="-35" dirty="0">
                <a:solidFill>
                  <a:srgbClr val="1A1C22"/>
                </a:solidFill>
                <a:uFill>
                  <a:solidFill>
                    <a:srgbClr val="1A1C22"/>
                  </a:solidFill>
                </a:uFill>
                <a:cs typeface="Arial"/>
              </a:rPr>
              <a:t> </a:t>
            </a:r>
            <a:r>
              <a:rPr sz="1600" b="1" u="sng" spc="-10" dirty="0">
                <a:solidFill>
                  <a:srgbClr val="1A1C22"/>
                </a:solidFill>
                <a:uFill>
                  <a:solidFill>
                    <a:srgbClr val="1A1C22"/>
                  </a:solidFill>
                </a:uFill>
                <a:cs typeface="Arial"/>
              </a:rPr>
              <a:t>контракта:</a:t>
            </a:r>
            <a:endParaRPr sz="1600" u="sng" dirty="0">
              <a:cs typeface="Arial"/>
            </a:endParaRPr>
          </a:p>
          <a:p>
            <a:pPr>
              <a:lnSpc>
                <a:spcPct val="100000"/>
              </a:lnSpc>
            </a:pPr>
            <a:endParaRPr sz="1600" dirty="0">
              <a:cs typeface="Arial"/>
            </a:endParaRPr>
          </a:p>
          <a:p>
            <a:pPr marL="376555" indent="-287020">
              <a:lnSpc>
                <a:spcPct val="100000"/>
              </a:lnSpc>
              <a:spcBef>
                <a:spcPts val="5"/>
              </a:spcBef>
              <a:buClr>
                <a:srgbClr val="E3465A"/>
              </a:buClr>
              <a:buFont typeface="Wingdings"/>
              <a:buChar char=""/>
              <a:tabLst>
                <a:tab pos="376555" algn="l"/>
                <a:tab pos="377190" algn="l"/>
              </a:tabLst>
            </a:pPr>
            <a:r>
              <a:rPr sz="1600" spc="-10" dirty="0">
                <a:solidFill>
                  <a:srgbClr val="1A1C22"/>
                </a:solidFill>
                <a:cs typeface="Microsoft Sans Serif"/>
              </a:rPr>
              <a:t>п.4</a:t>
            </a:r>
            <a:r>
              <a:rPr sz="1600" dirty="0">
                <a:solidFill>
                  <a:srgbClr val="1A1C22"/>
                </a:solidFill>
                <a:cs typeface="Microsoft Sans Serif"/>
              </a:rPr>
              <a:t> </a:t>
            </a:r>
            <a:r>
              <a:rPr sz="1600" spc="-5" dirty="0">
                <a:solidFill>
                  <a:srgbClr val="1A1C22"/>
                </a:solidFill>
                <a:cs typeface="Microsoft Sans Serif"/>
              </a:rPr>
              <a:t>ч.1 </a:t>
            </a:r>
            <a:r>
              <a:rPr sz="1600" spc="-20" dirty="0">
                <a:solidFill>
                  <a:srgbClr val="1A1C22"/>
                </a:solidFill>
                <a:cs typeface="Microsoft Sans Serif"/>
              </a:rPr>
              <a:t>ст.93:</a:t>
            </a:r>
            <a:r>
              <a:rPr sz="1600" spc="-5" dirty="0">
                <a:solidFill>
                  <a:srgbClr val="1A1C22"/>
                </a:solidFill>
                <a:cs typeface="Microsoft Sans Serif"/>
              </a:rPr>
              <a:t> </a:t>
            </a:r>
            <a:r>
              <a:rPr sz="1600" spc="-45" dirty="0">
                <a:solidFill>
                  <a:srgbClr val="1A1C22"/>
                </a:solidFill>
                <a:cs typeface="Microsoft Sans Serif"/>
              </a:rPr>
              <a:t>≤</a:t>
            </a:r>
            <a:r>
              <a:rPr sz="1600" dirty="0">
                <a:solidFill>
                  <a:srgbClr val="1A1C22"/>
                </a:solidFill>
                <a:cs typeface="Microsoft Sans Serif"/>
              </a:rPr>
              <a:t> </a:t>
            </a:r>
            <a:r>
              <a:rPr sz="1600" b="1" dirty="0">
                <a:solidFill>
                  <a:srgbClr val="1A1C22"/>
                </a:solidFill>
                <a:cs typeface="Arial"/>
              </a:rPr>
              <a:t>600</a:t>
            </a:r>
            <a:r>
              <a:rPr sz="1600" b="1" spc="-35" dirty="0">
                <a:solidFill>
                  <a:srgbClr val="1A1C22"/>
                </a:solidFill>
                <a:cs typeface="Arial"/>
              </a:rPr>
              <a:t> </a:t>
            </a:r>
            <a:r>
              <a:rPr sz="1600" b="1" spc="-10" dirty="0">
                <a:solidFill>
                  <a:srgbClr val="1A1C22"/>
                </a:solidFill>
                <a:cs typeface="Arial"/>
              </a:rPr>
              <a:t>тыс.руб.</a:t>
            </a:r>
            <a:endParaRPr sz="1600" dirty="0">
              <a:cs typeface="Arial"/>
            </a:endParaRPr>
          </a:p>
          <a:p>
            <a:pPr marL="376555" indent="-287020">
              <a:lnSpc>
                <a:spcPct val="100000"/>
              </a:lnSpc>
              <a:buClr>
                <a:srgbClr val="E3465A"/>
              </a:buClr>
              <a:buFont typeface="Wingdings"/>
              <a:buChar char=""/>
              <a:tabLst>
                <a:tab pos="376555" algn="l"/>
                <a:tab pos="377190" algn="l"/>
              </a:tabLst>
            </a:pPr>
            <a:r>
              <a:rPr sz="1600" spc="-10" dirty="0">
                <a:solidFill>
                  <a:srgbClr val="1A1C22"/>
                </a:solidFill>
                <a:cs typeface="Microsoft Sans Serif"/>
              </a:rPr>
              <a:t>п.5</a:t>
            </a:r>
            <a:r>
              <a:rPr sz="1600" spc="5" dirty="0">
                <a:solidFill>
                  <a:srgbClr val="1A1C22"/>
                </a:solidFill>
                <a:cs typeface="Microsoft Sans Serif"/>
              </a:rPr>
              <a:t> </a:t>
            </a:r>
            <a:r>
              <a:rPr sz="1600" spc="-5" dirty="0">
                <a:solidFill>
                  <a:srgbClr val="1A1C22"/>
                </a:solidFill>
                <a:cs typeface="Microsoft Sans Serif"/>
              </a:rPr>
              <a:t>ч.1</a:t>
            </a:r>
            <a:r>
              <a:rPr sz="1600" dirty="0">
                <a:solidFill>
                  <a:srgbClr val="1A1C22"/>
                </a:solidFill>
                <a:cs typeface="Microsoft Sans Serif"/>
              </a:rPr>
              <a:t> </a:t>
            </a:r>
            <a:r>
              <a:rPr sz="1600" spc="-25" dirty="0">
                <a:solidFill>
                  <a:srgbClr val="1A1C22"/>
                </a:solidFill>
                <a:cs typeface="Microsoft Sans Serif"/>
              </a:rPr>
              <a:t>ст.93:</a:t>
            </a:r>
            <a:r>
              <a:rPr sz="1600" dirty="0">
                <a:solidFill>
                  <a:srgbClr val="1A1C22"/>
                </a:solidFill>
                <a:cs typeface="Microsoft Sans Serif"/>
              </a:rPr>
              <a:t> </a:t>
            </a:r>
            <a:r>
              <a:rPr sz="1600" spc="-45" dirty="0">
                <a:solidFill>
                  <a:srgbClr val="1A1C22"/>
                </a:solidFill>
                <a:cs typeface="Microsoft Sans Serif"/>
              </a:rPr>
              <a:t>≤</a:t>
            </a:r>
            <a:r>
              <a:rPr sz="1600" spc="5" dirty="0">
                <a:solidFill>
                  <a:srgbClr val="1A1C22"/>
                </a:solidFill>
                <a:cs typeface="Microsoft Sans Serif"/>
              </a:rPr>
              <a:t> </a:t>
            </a:r>
            <a:r>
              <a:rPr sz="1600" b="1" dirty="0">
                <a:solidFill>
                  <a:srgbClr val="1A1C22"/>
                </a:solidFill>
                <a:cs typeface="Arial"/>
              </a:rPr>
              <a:t>600</a:t>
            </a:r>
            <a:r>
              <a:rPr sz="1600" b="1" spc="-25" dirty="0">
                <a:solidFill>
                  <a:srgbClr val="1A1C22"/>
                </a:solidFill>
                <a:cs typeface="Arial"/>
              </a:rPr>
              <a:t> </a:t>
            </a:r>
            <a:r>
              <a:rPr sz="1600" b="1" spc="-10" dirty="0">
                <a:solidFill>
                  <a:srgbClr val="1A1C22"/>
                </a:solidFill>
                <a:cs typeface="Arial"/>
              </a:rPr>
              <a:t>тыс.руб</a:t>
            </a:r>
            <a:r>
              <a:rPr sz="1600" b="1" spc="-10" dirty="0">
                <a:solidFill>
                  <a:srgbClr val="272A35"/>
                </a:solidFill>
                <a:cs typeface="Arial"/>
              </a:rPr>
              <a:t>.</a:t>
            </a:r>
            <a:endParaRPr sz="1600" dirty="0">
              <a:cs typeface="Arial"/>
            </a:endParaRPr>
          </a:p>
        </p:txBody>
      </p:sp>
      <p:sp>
        <p:nvSpPr>
          <p:cNvPr id="18" name="object 19">
            <a:extLst>
              <a:ext uri="{FF2B5EF4-FFF2-40B4-BE49-F238E27FC236}">
                <a16:creationId xmlns:a16="http://schemas.microsoft.com/office/drawing/2014/main" xmlns="" id="{14EBCCE0-3CC2-422A-A2DE-96F6795C5F59}"/>
              </a:ext>
            </a:extLst>
          </p:cNvPr>
          <p:cNvSpPr txBox="1"/>
          <p:nvPr/>
        </p:nvSpPr>
        <p:spPr>
          <a:xfrm>
            <a:off x="8259318" y="3655314"/>
            <a:ext cx="3558540" cy="1027204"/>
          </a:xfrm>
          <a:prstGeom prst="rect">
            <a:avLst/>
          </a:prstGeom>
          <a:ln w="19811">
            <a:solidFill>
              <a:srgbClr val="738995"/>
            </a:solidFill>
          </a:ln>
        </p:spPr>
        <p:txBody>
          <a:bodyPr vert="horz" wrap="square" lIns="0" tIns="41910" rIns="0" bIns="0" rtlCol="0">
            <a:spAutoFit/>
          </a:bodyPr>
          <a:lstStyle/>
          <a:p>
            <a:pPr marL="1183005">
              <a:lnSpc>
                <a:spcPct val="100000"/>
              </a:lnSpc>
              <a:spcBef>
                <a:spcPts val="330"/>
              </a:spcBef>
            </a:pPr>
            <a:r>
              <a:rPr sz="1600" b="1" u="sng" spc="-5" dirty="0">
                <a:solidFill>
                  <a:srgbClr val="1A1C22"/>
                </a:solidFill>
                <a:uFill>
                  <a:solidFill>
                    <a:srgbClr val="1A1C22"/>
                  </a:solidFill>
                </a:uFill>
                <a:cs typeface="Arial"/>
              </a:rPr>
              <a:t>цена</a:t>
            </a:r>
            <a:r>
              <a:rPr sz="1600" b="1" u="sng" spc="-35" dirty="0">
                <a:solidFill>
                  <a:srgbClr val="1A1C22"/>
                </a:solidFill>
                <a:uFill>
                  <a:solidFill>
                    <a:srgbClr val="1A1C22"/>
                  </a:solidFill>
                </a:uFill>
                <a:cs typeface="Arial"/>
              </a:rPr>
              <a:t> </a:t>
            </a:r>
            <a:r>
              <a:rPr sz="1600" b="1" u="sng" spc="-10" dirty="0">
                <a:solidFill>
                  <a:srgbClr val="1A1C22"/>
                </a:solidFill>
                <a:uFill>
                  <a:solidFill>
                    <a:srgbClr val="1A1C22"/>
                  </a:solidFill>
                </a:uFill>
                <a:cs typeface="Arial"/>
              </a:rPr>
              <a:t>контракта:</a:t>
            </a:r>
            <a:endParaRPr sz="1600" u="sng" dirty="0">
              <a:cs typeface="Arial"/>
            </a:endParaRPr>
          </a:p>
          <a:p>
            <a:pPr>
              <a:lnSpc>
                <a:spcPct val="100000"/>
              </a:lnSpc>
            </a:pPr>
            <a:endParaRPr sz="1600" dirty="0">
              <a:cs typeface="Arial"/>
            </a:endParaRPr>
          </a:p>
          <a:p>
            <a:pPr marL="377825" indent="-287020">
              <a:lnSpc>
                <a:spcPct val="100000"/>
              </a:lnSpc>
              <a:spcBef>
                <a:spcPts val="5"/>
              </a:spcBef>
              <a:buClr>
                <a:srgbClr val="E3465A"/>
              </a:buClr>
              <a:buFont typeface="Wingdings"/>
              <a:buChar char=""/>
              <a:tabLst>
                <a:tab pos="377825" algn="l"/>
                <a:tab pos="378460" algn="l"/>
              </a:tabLst>
            </a:pPr>
            <a:r>
              <a:rPr sz="1600" spc="-10" dirty="0">
                <a:solidFill>
                  <a:srgbClr val="1A1C22"/>
                </a:solidFill>
                <a:cs typeface="Microsoft Sans Serif"/>
              </a:rPr>
              <a:t>п.4</a:t>
            </a:r>
            <a:r>
              <a:rPr sz="1600" spc="10" dirty="0">
                <a:solidFill>
                  <a:srgbClr val="1A1C22"/>
                </a:solidFill>
                <a:cs typeface="Microsoft Sans Serif"/>
              </a:rPr>
              <a:t> </a:t>
            </a:r>
            <a:r>
              <a:rPr sz="1600" spc="-5" dirty="0">
                <a:solidFill>
                  <a:srgbClr val="1A1C22"/>
                </a:solidFill>
                <a:cs typeface="Microsoft Sans Serif"/>
              </a:rPr>
              <a:t>ч.1</a:t>
            </a:r>
            <a:r>
              <a:rPr sz="1600" dirty="0">
                <a:solidFill>
                  <a:srgbClr val="1A1C22"/>
                </a:solidFill>
                <a:cs typeface="Microsoft Sans Serif"/>
              </a:rPr>
              <a:t> </a:t>
            </a:r>
            <a:r>
              <a:rPr sz="1600" spc="-25" dirty="0">
                <a:solidFill>
                  <a:srgbClr val="1A1C22"/>
                </a:solidFill>
                <a:cs typeface="Microsoft Sans Serif"/>
              </a:rPr>
              <a:t>ст.93:</a:t>
            </a:r>
            <a:r>
              <a:rPr sz="1600" dirty="0">
                <a:solidFill>
                  <a:srgbClr val="1A1C22"/>
                </a:solidFill>
                <a:cs typeface="Microsoft Sans Serif"/>
              </a:rPr>
              <a:t> </a:t>
            </a:r>
            <a:r>
              <a:rPr sz="1600" b="1" dirty="0">
                <a:solidFill>
                  <a:srgbClr val="1A1C22"/>
                </a:solidFill>
                <a:cs typeface="Arial"/>
              </a:rPr>
              <a:t>≤</a:t>
            </a:r>
            <a:r>
              <a:rPr sz="1600" b="1" spc="-5" dirty="0">
                <a:solidFill>
                  <a:srgbClr val="1A1C22"/>
                </a:solidFill>
                <a:cs typeface="Arial"/>
              </a:rPr>
              <a:t> </a:t>
            </a:r>
            <a:r>
              <a:rPr lang="ru-RU" sz="1600" b="1" dirty="0" smtClean="0">
                <a:solidFill>
                  <a:srgbClr val="1A1C22"/>
                </a:solidFill>
                <a:cs typeface="Arial"/>
              </a:rPr>
              <a:t>5</a:t>
            </a:r>
            <a:r>
              <a:rPr sz="1600" b="1" spc="-20" dirty="0" smtClean="0">
                <a:solidFill>
                  <a:srgbClr val="1A1C22"/>
                </a:solidFill>
                <a:cs typeface="Arial"/>
              </a:rPr>
              <a:t> </a:t>
            </a:r>
            <a:r>
              <a:rPr sz="1600" b="1" spc="-5" dirty="0">
                <a:solidFill>
                  <a:srgbClr val="1A1C22"/>
                </a:solidFill>
                <a:cs typeface="Arial"/>
              </a:rPr>
              <a:t>млн.</a:t>
            </a:r>
            <a:r>
              <a:rPr sz="1600" b="1" spc="20" dirty="0">
                <a:solidFill>
                  <a:srgbClr val="1A1C22"/>
                </a:solidFill>
                <a:cs typeface="Arial"/>
              </a:rPr>
              <a:t> </a:t>
            </a:r>
            <a:r>
              <a:rPr sz="1600" b="1" spc="-15" dirty="0">
                <a:solidFill>
                  <a:srgbClr val="1A1C22"/>
                </a:solidFill>
                <a:cs typeface="Arial"/>
              </a:rPr>
              <a:t>руб.</a:t>
            </a:r>
            <a:endParaRPr sz="1600" dirty="0">
              <a:cs typeface="Arial"/>
            </a:endParaRPr>
          </a:p>
          <a:p>
            <a:pPr marL="377825" indent="-287020">
              <a:lnSpc>
                <a:spcPct val="100000"/>
              </a:lnSpc>
              <a:buClr>
                <a:srgbClr val="E3465A"/>
              </a:buClr>
              <a:buFont typeface="Wingdings"/>
              <a:buChar char=""/>
              <a:tabLst>
                <a:tab pos="377825" algn="l"/>
                <a:tab pos="378460" algn="l"/>
              </a:tabLst>
            </a:pPr>
            <a:r>
              <a:rPr sz="1600" spc="-10" dirty="0">
                <a:solidFill>
                  <a:srgbClr val="1A1C22"/>
                </a:solidFill>
                <a:cs typeface="Microsoft Sans Serif"/>
              </a:rPr>
              <a:t>п.5</a:t>
            </a:r>
            <a:r>
              <a:rPr sz="1600" dirty="0">
                <a:solidFill>
                  <a:srgbClr val="1A1C22"/>
                </a:solidFill>
                <a:cs typeface="Microsoft Sans Serif"/>
              </a:rPr>
              <a:t> </a:t>
            </a:r>
            <a:r>
              <a:rPr sz="1600" spc="-5" dirty="0">
                <a:solidFill>
                  <a:srgbClr val="1A1C22"/>
                </a:solidFill>
                <a:cs typeface="Microsoft Sans Serif"/>
              </a:rPr>
              <a:t>ч.1</a:t>
            </a:r>
            <a:r>
              <a:rPr sz="1600" dirty="0">
                <a:solidFill>
                  <a:srgbClr val="1A1C22"/>
                </a:solidFill>
                <a:cs typeface="Microsoft Sans Serif"/>
              </a:rPr>
              <a:t> </a:t>
            </a:r>
            <a:r>
              <a:rPr sz="1600" spc="-20" dirty="0">
                <a:solidFill>
                  <a:srgbClr val="1A1C22"/>
                </a:solidFill>
                <a:cs typeface="Microsoft Sans Serif"/>
              </a:rPr>
              <a:t>ст.93:</a:t>
            </a:r>
            <a:r>
              <a:rPr sz="1600" spc="-5" dirty="0">
                <a:solidFill>
                  <a:srgbClr val="1A1C22"/>
                </a:solidFill>
                <a:cs typeface="Microsoft Sans Serif"/>
              </a:rPr>
              <a:t> </a:t>
            </a:r>
            <a:r>
              <a:rPr sz="1600" b="1" dirty="0">
                <a:solidFill>
                  <a:srgbClr val="1A1C22"/>
                </a:solidFill>
                <a:cs typeface="Arial"/>
              </a:rPr>
              <a:t>≤</a:t>
            </a:r>
            <a:r>
              <a:rPr sz="1600" b="1" spc="-15" dirty="0">
                <a:solidFill>
                  <a:srgbClr val="1A1C22"/>
                </a:solidFill>
                <a:cs typeface="Arial"/>
              </a:rPr>
              <a:t> </a:t>
            </a:r>
            <a:r>
              <a:rPr lang="ru-RU" sz="1600" b="1" dirty="0" smtClean="0">
                <a:solidFill>
                  <a:srgbClr val="1A1C22"/>
                </a:solidFill>
                <a:cs typeface="Arial"/>
              </a:rPr>
              <a:t>5</a:t>
            </a:r>
            <a:r>
              <a:rPr sz="1600" b="1" spc="-20" dirty="0" smtClean="0">
                <a:solidFill>
                  <a:srgbClr val="1A1C22"/>
                </a:solidFill>
                <a:cs typeface="Arial"/>
              </a:rPr>
              <a:t> </a:t>
            </a:r>
            <a:r>
              <a:rPr sz="1600" b="1" spc="-5" dirty="0">
                <a:solidFill>
                  <a:srgbClr val="1A1C22"/>
                </a:solidFill>
                <a:cs typeface="Arial"/>
              </a:rPr>
              <a:t>млн.</a:t>
            </a:r>
            <a:r>
              <a:rPr sz="1600" b="1" spc="15" dirty="0">
                <a:solidFill>
                  <a:srgbClr val="1A1C22"/>
                </a:solidFill>
                <a:cs typeface="Arial"/>
              </a:rPr>
              <a:t> </a:t>
            </a:r>
            <a:r>
              <a:rPr sz="1600" b="1" spc="-15" dirty="0">
                <a:solidFill>
                  <a:srgbClr val="1A1C22"/>
                </a:solidFill>
                <a:cs typeface="Arial"/>
              </a:rPr>
              <a:t>руб.</a:t>
            </a:r>
            <a:endParaRPr sz="1600" dirty="0">
              <a:cs typeface="Arial"/>
            </a:endParaRPr>
          </a:p>
        </p:txBody>
      </p:sp>
      <p:sp>
        <p:nvSpPr>
          <p:cNvPr id="19" name="object 20">
            <a:extLst>
              <a:ext uri="{FF2B5EF4-FFF2-40B4-BE49-F238E27FC236}">
                <a16:creationId xmlns:a16="http://schemas.microsoft.com/office/drawing/2014/main" xmlns="" id="{98AB8279-F4E8-4641-A10D-B776C95C075C}"/>
              </a:ext>
            </a:extLst>
          </p:cNvPr>
          <p:cNvSpPr/>
          <p:nvPr/>
        </p:nvSpPr>
        <p:spPr>
          <a:xfrm>
            <a:off x="2320987" y="4704920"/>
            <a:ext cx="86995" cy="339725"/>
          </a:xfrm>
          <a:custGeom>
            <a:avLst/>
            <a:gdLst/>
            <a:ahLst/>
            <a:cxnLst/>
            <a:rect l="l" t="t" r="r" b="b"/>
            <a:pathLst>
              <a:path w="86994" h="339725">
                <a:moveTo>
                  <a:pt x="28956" y="252475"/>
                </a:moveTo>
                <a:lnTo>
                  <a:pt x="0" y="252475"/>
                </a:lnTo>
                <a:lnTo>
                  <a:pt x="43434" y="339343"/>
                </a:lnTo>
                <a:lnTo>
                  <a:pt x="79629" y="266953"/>
                </a:lnTo>
                <a:lnTo>
                  <a:pt x="28956" y="266953"/>
                </a:lnTo>
                <a:lnTo>
                  <a:pt x="28956" y="252475"/>
                </a:lnTo>
                <a:close/>
              </a:path>
              <a:path w="86994" h="339725">
                <a:moveTo>
                  <a:pt x="57912" y="0"/>
                </a:moveTo>
                <a:lnTo>
                  <a:pt x="28956" y="0"/>
                </a:lnTo>
                <a:lnTo>
                  <a:pt x="28956" y="266953"/>
                </a:lnTo>
                <a:lnTo>
                  <a:pt x="57912" y="266953"/>
                </a:lnTo>
                <a:lnTo>
                  <a:pt x="57912" y="0"/>
                </a:lnTo>
                <a:close/>
              </a:path>
              <a:path w="86994" h="339725">
                <a:moveTo>
                  <a:pt x="86868" y="252475"/>
                </a:moveTo>
                <a:lnTo>
                  <a:pt x="57912" y="252475"/>
                </a:lnTo>
                <a:lnTo>
                  <a:pt x="57912" y="266953"/>
                </a:lnTo>
                <a:lnTo>
                  <a:pt x="79629" y="266953"/>
                </a:lnTo>
                <a:lnTo>
                  <a:pt x="86868" y="252475"/>
                </a:lnTo>
                <a:close/>
              </a:path>
            </a:pathLst>
          </a:custGeom>
          <a:solidFill>
            <a:srgbClr val="A6A6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2">
            <a:extLst>
              <a:ext uri="{FF2B5EF4-FFF2-40B4-BE49-F238E27FC236}">
                <a16:creationId xmlns:a16="http://schemas.microsoft.com/office/drawing/2014/main" xmlns="" id="{18974FB4-3B7B-42AC-83C5-F70E05EBC0F4}"/>
              </a:ext>
            </a:extLst>
          </p:cNvPr>
          <p:cNvSpPr txBox="1"/>
          <p:nvPr/>
        </p:nvSpPr>
        <p:spPr>
          <a:xfrm>
            <a:off x="5463540" y="5530034"/>
            <a:ext cx="1475740" cy="533479"/>
          </a:xfrm>
          <a:prstGeom prst="rect">
            <a:avLst/>
          </a:prstGeom>
          <a:ln w="19811">
            <a:solidFill>
              <a:srgbClr val="E11E31"/>
            </a:solidFill>
          </a:ln>
        </p:spPr>
        <p:txBody>
          <a:bodyPr vert="horz" wrap="square" lIns="0" tIns="40640" rIns="0" bIns="0" rtlCol="0">
            <a:spAutoFit/>
          </a:bodyPr>
          <a:lstStyle/>
          <a:p>
            <a:pPr marL="90805" algn="ctr">
              <a:lnSpc>
                <a:spcPct val="100000"/>
              </a:lnSpc>
              <a:spcBef>
                <a:spcPts val="320"/>
              </a:spcBef>
            </a:pPr>
            <a:r>
              <a:rPr sz="1600" b="1" dirty="0">
                <a:solidFill>
                  <a:srgbClr val="E11E31"/>
                </a:solidFill>
                <a:cs typeface="Arial"/>
              </a:rPr>
              <a:t>!</a:t>
            </a:r>
            <a:r>
              <a:rPr sz="1600" b="1" spc="-30" dirty="0">
                <a:solidFill>
                  <a:srgbClr val="E11E31"/>
                </a:solidFill>
                <a:cs typeface="Arial"/>
              </a:rPr>
              <a:t> </a:t>
            </a:r>
            <a:r>
              <a:rPr sz="1600" b="1" spc="-5" dirty="0">
                <a:solidFill>
                  <a:srgbClr val="E11E31"/>
                </a:solidFill>
                <a:cs typeface="Arial"/>
              </a:rPr>
              <a:t>право</a:t>
            </a:r>
            <a:r>
              <a:rPr sz="1600" b="1" spc="-15" dirty="0">
                <a:solidFill>
                  <a:srgbClr val="E11E31"/>
                </a:solidFill>
                <a:cs typeface="Arial"/>
              </a:rPr>
              <a:t> </a:t>
            </a:r>
            <a:r>
              <a:rPr sz="1600" b="1" spc="-10" dirty="0">
                <a:solidFill>
                  <a:srgbClr val="E11E31"/>
                </a:solidFill>
                <a:cs typeface="Arial"/>
              </a:rPr>
              <a:t>заказчика</a:t>
            </a:r>
            <a:endParaRPr sz="1600" dirty="0">
              <a:cs typeface="Arial"/>
            </a:endParaRPr>
          </a:p>
        </p:txBody>
      </p:sp>
      <p:sp>
        <p:nvSpPr>
          <p:cNvPr id="22" name="object 23">
            <a:extLst>
              <a:ext uri="{FF2B5EF4-FFF2-40B4-BE49-F238E27FC236}">
                <a16:creationId xmlns:a16="http://schemas.microsoft.com/office/drawing/2014/main" xmlns="" id="{7D6B5F81-21EA-47EB-8D2A-14AEEAE21CC6}"/>
              </a:ext>
            </a:extLst>
          </p:cNvPr>
          <p:cNvSpPr txBox="1"/>
          <p:nvPr/>
        </p:nvSpPr>
        <p:spPr>
          <a:xfrm>
            <a:off x="10163368" y="2822464"/>
            <a:ext cx="1131404" cy="287258"/>
          </a:xfrm>
          <a:prstGeom prst="rect">
            <a:avLst/>
          </a:prstGeom>
          <a:ln w="19811">
            <a:solidFill>
              <a:srgbClr val="A6A6A6"/>
            </a:solidFill>
          </a:ln>
        </p:spPr>
        <p:txBody>
          <a:bodyPr vert="horz" wrap="square" lIns="0" tIns="40640" rIns="0" bIns="0" rtlCol="0">
            <a:spAutoFit/>
          </a:bodyPr>
          <a:lstStyle/>
          <a:p>
            <a:pPr marL="91440">
              <a:spcBef>
                <a:spcPts val="320"/>
              </a:spcBef>
            </a:pPr>
            <a:r>
              <a:rPr sz="1600" dirty="0">
                <a:solidFill>
                  <a:srgbClr val="E3465A"/>
                </a:solidFill>
                <a:cs typeface="Microsoft Sans Serif"/>
              </a:rPr>
              <a:t>!</a:t>
            </a:r>
            <a:r>
              <a:rPr sz="1600" spc="-30" dirty="0">
                <a:solidFill>
                  <a:srgbClr val="E3465A"/>
                </a:solidFill>
                <a:cs typeface="Microsoft Sans Serif"/>
              </a:rPr>
              <a:t> </a:t>
            </a:r>
            <a:r>
              <a:rPr lang="ru-RU" sz="1600" spc="-5" dirty="0" smtClean="0">
                <a:solidFill>
                  <a:srgbClr val="E3465A"/>
                </a:solidFill>
                <a:cs typeface="Microsoft Sans Serif"/>
              </a:rPr>
              <a:t>Товары </a:t>
            </a:r>
            <a:r>
              <a:rPr lang="ru-RU" sz="1600" b="1" dirty="0" smtClean="0">
                <a:solidFill>
                  <a:srgbClr val="F45967"/>
                </a:solidFill>
              </a:rPr>
              <a:t>*</a:t>
            </a:r>
            <a:endParaRPr lang="ru-RU" sz="1600" b="1" dirty="0">
              <a:solidFill>
                <a:srgbClr val="F45967"/>
              </a:solidFill>
            </a:endParaRPr>
          </a:p>
        </p:txBody>
      </p:sp>
      <p:sp>
        <p:nvSpPr>
          <p:cNvPr id="23" name="object 24">
            <a:extLst>
              <a:ext uri="{FF2B5EF4-FFF2-40B4-BE49-F238E27FC236}">
                <a16:creationId xmlns:a16="http://schemas.microsoft.com/office/drawing/2014/main" xmlns="" id="{23C4EDE3-DDA7-4E1A-93DA-0BEB66D5E292}"/>
              </a:ext>
            </a:extLst>
          </p:cNvPr>
          <p:cNvSpPr txBox="1"/>
          <p:nvPr/>
        </p:nvSpPr>
        <p:spPr>
          <a:xfrm>
            <a:off x="178237" y="2780583"/>
            <a:ext cx="2691131" cy="287258"/>
          </a:xfrm>
          <a:prstGeom prst="rect">
            <a:avLst/>
          </a:prstGeom>
          <a:ln w="19812">
            <a:solidFill>
              <a:srgbClr val="A6A6A6"/>
            </a:solidFill>
          </a:ln>
        </p:spPr>
        <p:txBody>
          <a:bodyPr vert="horz" wrap="square" lIns="0" tIns="4064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320"/>
              </a:spcBef>
            </a:pPr>
            <a:r>
              <a:rPr sz="1600" dirty="0">
                <a:solidFill>
                  <a:srgbClr val="E11E31"/>
                </a:solidFill>
                <a:cs typeface="Microsoft Sans Serif"/>
              </a:rPr>
              <a:t>! </a:t>
            </a:r>
            <a:r>
              <a:rPr sz="1600" spc="-5" dirty="0">
                <a:solidFill>
                  <a:srgbClr val="E11E31"/>
                </a:solidFill>
                <a:cs typeface="Microsoft Sans Serif"/>
              </a:rPr>
              <a:t>товары,</a:t>
            </a:r>
            <a:r>
              <a:rPr sz="1600" spc="-15" dirty="0">
                <a:solidFill>
                  <a:srgbClr val="E11E31"/>
                </a:solidFill>
                <a:cs typeface="Microsoft Sans Serif"/>
              </a:rPr>
              <a:t> </a:t>
            </a:r>
            <a:r>
              <a:rPr sz="1600" spc="-5" dirty="0">
                <a:solidFill>
                  <a:srgbClr val="E11E31"/>
                </a:solidFill>
                <a:cs typeface="Microsoft Sans Serif"/>
              </a:rPr>
              <a:t>работы,</a:t>
            </a:r>
            <a:r>
              <a:rPr sz="1600" spc="-25" dirty="0">
                <a:solidFill>
                  <a:srgbClr val="E11E31"/>
                </a:solidFill>
                <a:cs typeface="Microsoft Sans Serif"/>
              </a:rPr>
              <a:t> </a:t>
            </a:r>
            <a:r>
              <a:rPr sz="1600" spc="-15" dirty="0">
                <a:solidFill>
                  <a:srgbClr val="E11E31"/>
                </a:solidFill>
                <a:cs typeface="Microsoft Sans Serif"/>
              </a:rPr>
              <a:t>услуги</a:t>
            </a:r>
            <a:endParaRPr sz="1600" dirty="0">
              <a:cs typeface="Microsoft Sans Serif"/>
            </a:endParaRPr>
          </a:p>
        </p:txBody>
      </p:sp>
      <p:grpSp>
        <p:nvGrpSpPr>
          <p:cNvPr id="24" name="object 25">
            <a:extLst>
              <a:ext uri="{FF2B5EF4-FFF2-40B4-BE49-F238E27FC236}">
                <a16:creationId xmlns:a16="http://schemas.microsoft.com/office/drawing/2014/main" xmlns="" id="{ACFD189B-3591-4DB2-96C8-F34B3BE2F552}"/>
              </a:ext>
            </a:extLst>
          </p:cNvPr>
          <p:cNvGrpSpPr/>
          <p:nvPr/>
        </p:nvGrpSpPr>
        <p:grpSpPr>
          <a:xfrm>
            <a:off x="9403842" y="3095244"/>
            <a:ext cx="677545" cy="561340"/>
            <a:chOff x="9403842" y="3095244"/>
            <a:chExt cx="677545" cy="561340"/>
          </a:xfrm>
        </p:grpSpPr>
        <p:sp>
          <p:nvSpPr>
            <p:cNvPr id="25" name="object 26">
              <a:extLst>
                <a:ext uri="{FF2B5EF4-FFF2-40B4-BE49-F238E27FC236}">
                  <a16:creationId xmlns:a16="http://schemas.microsoft.com/office/drawing/2014/main" xmlns="" id="{9878BA86-EBEB-4544-A7DD-B3D0A6A7DB92}"/>
                </a:ext>
              </a:extLst>
            </p:cNvPr>
            <p:cNvSpPr/>
            <p:nvPr/>
          </p:nvSpPr>
          <p:spPr>
            <a:xfrm>
              <a:off x="9403842" y="3109722"/>
              <a:ext cx="635635" cy="0"/>
            </a:xfrm>
            <a:custGeom>
              <a:avLst/>
              <a:gdLst/>
              <a:ahLst/>
              <a:cxnLst/>
              <a:rect l="l" t="t" r="r" b="b"/>
              <a:pathLst>
                <a:path w="635634">
                  <a:moveTo>
                    <a:pt x="0" y="0"/>
                  </a:moveTo>
                  <a:lnTo>
                    <a:pt x="635380" y="0"/>
                  </a:lnTo>
                </a:path>
              </a:pathLst>
            </a:custGeom>
            <a:ln w="28956">
              <a:solidFill>
                <a:srgbClr val="A6A6A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7">
              <a:extLst>
                <a:ext uri="{FF2B5EF4-FFF2-40B4-BE49-F238E27FC236}">
                  <a16:creationId xmlns:a16="http://schemas.microsoft.com/office/drawing/2014/main" xmlns="" id="{88EAB779-2A51-47E9-B1DB-5F867FC60D69}"/>
                </a:ext>
              </a:extLst>
            </p:cNvPr>
            <p:cNvSpPr/>
            <p:nvPr/>
          </p:nvSpPr>
          <p:spPr>
            <a:xfrm>
              <a:off x="9994392" y="3109722"/>
              <a:ext cx="86995" cy="546735"/>
            </a:xfrm>
            <a:custGeom>
              <a:avLst/>
              <a:gdLst/>
              <a:ahLst/>
              <a:cxnLst/>
              <a:rect l="l" t="t" r="r" b="b"/>
              <a:pathLst>
                <a:path w="86995" h="546735">
                  <a:moveTo>
                    <a:pt x="28955" y="459613"/>
                  </a:moveTo>
                  <a:lnTo>
                    <a:pt x="0" y="459613"/>
                  </a:lnTo>
                  <a:lnTo>
                    <a:pt x="43433" y="546480"/>
                  </a:lnTo>
                  <a:lnTo>
                    <a:pt x="79628" y="474090"/>
                  </a:lnTo>
                  <a:lnTo>
                    <a:pt x="28955" y="474090"/>
                  </a:lnTo>
                  <a:lnTo>
                    <a:pt x="28955" y="459613"/>
                  </a:lnTo>
                  <a:close/>
                </a:path>
                <a:path w="86995" h="546735">
                  <a:moveTo>
                    <a:pt x="57911" y="0"/>
                  </a:moveTo>
                  <a:lnTo>
                    <a:pt x="28955" y="0"/>
                  </a:lnTo>
                  <a:lnTo>
                    <a:pt x="28955" y="474090"/>
                  </a:lnTo>
                  <a:lnTo>
                    <a:pt x="57911" y="474090"/>
                  </a:lnTo>
                  <a:lnTo>
                    <a:pt x="57911" y="0"/>
                  </a:lnTo>
                  <a:close/>
                </a:path>
                <a:path w="86995" h="546735">
                  <a:moveTo>
                    <a:pt x="86867" y="459613"/>
                  </a:moveTo>
                  <a:lnTo>
                    <a:pt x="57911" y="459613"/>
                  </a:lnTo>
                  <a:lnTo>
                    <a:pt x="57911" y="474090"/>
                  </a:lnTo>
                  <a:lnTo>
                    <a:pt x="79628" y="474090"/>
                  </a:lnTo>
                  <a:lnTo>
                    <a:pt x="86867" y="459613"/>
                  </a:lnTo>
                  <a:close/>
                </a:path>
              </a:pathLst>
            </a:custGeom>
            <a:solidFill>
              <a:srgbClr val="A6A6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7" name="object 28">
            <a:extLst>
              <a:ext uri="{FF2B5EF4-FFF2-40B4-BE49-F238E27FC236}">
                <a16:creationId xmlns:a16="http://schemas.microsoft.com/office/drawing/2014/main" xmlns="" id="{6F237F0F-8FC1-4588-B079-0F3372C2777A}"/>
              </a:ext>
            </a:extLst>
          </p:cNvPr>
          <p:cNvGrpSpPr/>
          <p:nvPr/>
        </p:nvGrpSpPr>
        <p:grpSpPr>
          <a:xfrm>
            <a:off x="2310002" y="3095244"/>
            <a:ext cx="690245" cy="561340"/>
            <a:chOff x="2310002" y="3095244"/>
            <a:chExt cx="690245" cy="561340"/>
          </a:xfrm>
        </p:grpSpPr>
        <p:sp>
          <p:nvSpPr>
            <p:cNvPr id="28" name="object 29">
              <a:extLst>
                <a:ext uri="{FF2B5EF4-FFF2-40B4-BE49-F238E27FC236}">
                  <a16:creationId xmlns:a16="http://schemas.microsoft.com/office/drawing/2014/main" xmlns="" id="{5B3FDE5D-2E0F-4540-9BE3-9D2590B74020}"/>
                </a:ext>
              </a:extLst>
            </p:cNvPr>
            <p:cNvSpPr/>
            <p:nvPr/>
          </p:nvSpPr>
          <p:spPr>
            <a:xfrm>
              <a:off x="2364485" y="3109722"/>
              <a:ext cx="635635" cy="0"/>
            </a:xfrm>
            <a:custGeom>
              <a:avLst/>
              <a:gdLst/>
              <a:ahLst/>
              <a:cxnLst/>
              <a:rect l="l" t="t" r="r" b="b"/>
              <a:pathLst>
                <a:path w="635635">
                  <a:moveTo>
                    <a:pt x="635381" y="0"/>
                  </a:moveTo>
                  <a:lnTo>
                    <a:pt x="0" y="0"/>
                  </a:lnTo>
                </a:path>
              </a:pathLst>
            </a:custGeom>
            <a:ln w="28956">
              <a:solidFill>
                <a:srgbClr val="A6A6A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30">
              <a:extLst>
                <a:ext uri="{FF2B5EF4-FFF2-40B4-BE49-F238E27FC236}">
                  <a16:creationId xmlns:a16="http://schemas.microsoft.com/office/drawing/2014/main" xmlns="" id="{067AE2C9-DC2F-460F-9D86-3756C25790C1}"/>
                </a:ext>
              </a:extLst>
            </p:cNvPr>
            <p:cNvSpPr/>
            <p:nvPr/>
          </p:nvSpPr>
          <p:spPr>
            <a:xfrm>
              <a:off x="2310002" y="3109722"/>
              <a:ext cx="86995" cy="546735"/>
            </a:xfrm>
            <a:custGeom>
              <a:avLst/>
              <a:gdLst/>
              <a:ahLst/>
              <a:cxnLst/>
              <a:rect l="l" t="t" r="r" b="b"/>
              <a:pathLst>
                <a:path w="86994" h="546735">
                  <a:moveTo>
                    <a:pt x="28921" y="459655"/>
                  </a:moveTo>
                  <a:lnTo>
                    <a:pt x="0" y="459739"/>
                  </a:lnTo>
                  <a:lnTo>
                    <a:pt x="43561" y="546480"/>
                  </a:lnTo>
                  <a:lnTo>
                    <a:pt x="79597" y="474090"/>
                  </a:lnTo>
                  <a:lnTo>
                    <a:pt x="28956" y="474090"/>
                  </a:lnTo>
                  <a:lnTo>
                    <a:pt x="28921" y="459655"/>
                  </a:lnTo>
                  <a:close/>
                </a:path>
                <a:path w="86994" h="546735">
                  <a:moveTo>
                    <a:pt x="57876" y="459570"/>
                  </a:moveTo>
                  <a:lnTo>
                    <a:pt x="28921" y="459655"/>
                  </a:lnTo>
                  <a:lnTo>
                    <a:pt x="28956" y="474090"/>
                  </a:lnTo>
                  <a:lnTo>
                    <a:pt x="57912" y="474090"/>
                  </a:lnTo>
                  <a:lnTo>
                    <a:pt x="57876" y="459570"/>
                  </a:lnTo>
                  <a:close/>
                </a:path>
                <a:path w="86994" h="546735">
                  <a:moveTo>
                    <a:pt x="86868" y="459486"/>
                  </a:moveTo>
                  <a:lnTo>
                    <a:pt x="57876" y="459570"/>
                  </a:lnTo>
                  <a:lnTo>
                    <a:pt x="57912" y="474090"/>
                  </a:lnTo>
                  <a:lnTo>
                    <a:pt x="79597" y="474090"/>
                  </a:lnTo>
                  <a:lnTo>
                    <a:pt x="86868" y="459486"/>
                  </a:lnTo>
                  <a:close/>
                </a:path>
                <a:path w="86994" h="546735">
                  <a:moveTo>
                    <a:pt x="56769" y="0"/>
                  </a:moveTo>
                  <a:lnTo>
                    <a:pt x="27813" y="0"/>
                  </a:lnTo>
                  <a:lnTo>
                    <a:pt x="28921" y="459655"/>
                  </a:lnTo>
                  <a:lnTo>
                    <a:pt x="57876" y="459570"/>
                  </a:lnTo>
                  <a:lnTo>
                    <a:pt x="56769" y="0"/>
                  </a:lnTo>
                  <a:close/>
                </a:path>
              </a:pathLst>
            </a:custGeom>
            <a:solidFill>
              <a:srgbClr val="A6A6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object 31">
            <a:extLst>
              <a:ext uri="{FF2B5EF4-FFF2-40B4-BE49-F238E27FC236}">
                <a16:creationId xmlns:a16="http://schemas.microsoft.com/office/drawing/2014/main" xmlns="" id="{BDC468F5-8014-4FCA-85DF-22EFFF134321}"/>
              </a:ext>
            </a:extLst>
          </p:cNvPr>
          <p:cNvSpPr/>
          <p:nvPr/>
        </p:nvSpPr>
        <p:spPr>
          <a:xfrm>
            <a:off x="9994392" y="4682518"/>
            <a:ext cx="86995" cy="339725"/>
          </a:xfrm>
          <a:custGeom>
            <a:avLst/>
            <a:gdLst/>
            <a:ahLst/>
            <a:cxnLst/>
            <a:rect l="l" t="t" r="r" b="b"/>
            <a:pathLst>
              <a:path w="86995" h="339725">
                <a:moveTo>
                  <a:pt x="28955" y="252476"/>
                </a:moveTo>
                <a:lnTo>
                  <a:pt x="0" y="252476"/>
                </a:lnTo>
                <a:lnTo>
                  <a:pt x="43433" y="339344"/>
                </a:lnTo>
                <a:lnTo>
                  <a:pt x="79628" y="266954"/>
                </a:lnTo>
                <a:lnTo>
                  <a:pt x="28955" y="266954"/>
                </a:lnTo>
                <a:lnTo>
                  <a:pt x="28955" y="252476"/>
                </a:lnTo>
                <a:close/>
              </a:path>
              <a:path w="86995" h="339725">
                <a:moveTo>
                  <a:pt x="57911" y="0"/>
                </a:moveTo>
                <a:lnTo>
                  <a:pt x="28955" y="0"/>
                </a:lnTo>
                <a:lnTo>
                  <a:pt x="28955" y="266954"/>
                </a:lnTo>
                <a:lnTo>
                  <a:pt x="57911" y="266954"/>
                </a:lnTo>
                <a:lnTo>
                  <a:pt x="57911" y="0"/>
                </a:lnTo>
                <a:close/>
              </a:path>
              <a:path w="86995" h="339725">
                <a:moveTo>
                  <a:pt x="86867" y="252476"/>
                </a:moveTo>
                <a:lnTo>
                  <a:pt x="57911" y="252476"/>
                </a:lnTo>
                <a:lnTo>
                  <a:pt x="57911" y="266954"/>
                </a:lnTo>
                <a:lnTo>
                  <a:pt x="79628" y="266954"/>
                </a:lnTo>
                <a:lnTo>
                  <a:pt x="86867" y="252476"/>
                </a:lnTo>
                <a:close/>
              </a:path>
            </a:pathLst>
          </a:custGeom>
          <a:solidFill>
            <a:srgbClr val="A6A6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2">
            <a:extLst>
              <a:ext uri="{FF2B5EF4-FFF2-40B4-BE49-F238E27FC236}">
                <a16:creationId xmlns:a16="http://schemas.microsoft.com/office/drawing/2014/main" xmlns="" id="{2BE939DA-2976-432E-9E14-23B956AA62BC}"/>
              </a:ext>
            </a:extLst>
          </p:cNvPr>
          <p:cNvSpPr/>
          <p:nvPr/>
        </p:nvSpPr>
        <p:spPr>
          <a:xfrm>
            <a:off x="7013584" y="5530034"/>
            <a:ext cx="1198245" cy="86995"/>
          </a:xfrm>
          <a:custGeom>
            <a:avLst/>
            <a:gdLst/>
            <a:ahLst/>
            <a:cxnLst/>
            <a:rect l="l" t="t" r="r" b="b"/>
            <a:pathLst>
              <a:path w="1198245" h="86995">
                <a:moveTo>
                  <a:pt x="86867" y="30353"/>
                </a:moveTo>
                <a:lnTo>
                  <a:pt x="0" y="30480"/>
                </a:lnTo>
                <a:lnTo>
                  <a:pt x="0" y="59436"/>
                </a:lnTo>
                <a:lnTo>
                  <a:pt x="86867" y="59309"/>
                </a:lnTo>
                <a:lnTo>
                  <a:pt x="86867" y="30353"/>
                </a:lnTo>
                <a:close/>
              </a:path>
              <a:path w="1198245" h="86995">
                <a:moveTo>
                  <a:pt x="202691" y="30226"/>
                </a:moveTo>
                <a:lnTo>
                  <a:pt x="115824" y="30226"/>
                </a:lnTo>
                <a:lnTo>
                  <a:pt x="115824" y="59182"/>
                </a:lnTo>
                <a:lnTo>
                  <a:pt x="202691" y="59182"/>
                </a:lnTo>
                <a:lnTo>
                  <a:pt x="202691" y="30226"/>
                </a:lnTo>
                <a:close/>
              </a:path>
              <a:path w="1198245" h="86995">
                <a:moveTo>
                  <a:pt x="318515" y="29972"/>
                </a:moveTo>
                <a:lnTo>
                  <a:pt x="231648" y="30099"/>
                </a:lnTo>
                <a:lnTo>
                  <a:pt x="231648" y="59055"/>
                </a:lnTo>
                <a:lnTo>
                  <a:pt x="318515" y="58928"/>
                </a:lnTo>
                <a:lnTo>
                  <a:pt x="318515" y="29972"/>
                </a:lnTo>
                <a:close/>
              </a:path>
              <a:path w="1198245" h="86995">
                <a:moveTo>
                  <a:pt x="434339" y="29845"/>
                </a:moveTo>
                <a:lnTo>
                  <a:pt x="347472" y="29972"/>
                </a:lnTo>
                <a:lnTo>
                  <a:pt x="347472" y="58928"/>
                </a:lnTo>
                <a:lnTo>
                  <a:pt x="434339" y="58801"/>
                </a:lnTo>
                <a:lnTo>
                  <a:pt x="434339" y="29845"/>
                </a:lnTo>
                <a:close/>
              </a:path>
              <a:path w="1198245" h="86995">
                <a:moveTo>
                  <a:pt x="550163" y="29718"/>
                </a:moveTo>
                <a:lnTo>
                  <a:pt x="463295" y="29845"/>
                </a:lnTo>
                <a:lnTo>
                  <a:pt x="463295" y="58801"/>
                </a:lnTo>
                <a:lnTo>
                  <a:pt x="550163" y="58674"/>
                </a:lnTo>
                <a:lnTo>
                  <a:pt x="550163" y="29718"/>
                </a:lnTo>
                <a:close/>
              </a:path>
              <a:path w="1198245" h="86995">
                <a:moveTo>
                  <a:pt x="665987" y="29591"/>
                </a:moveTo>
                <a:lnTo>
                  <a:pt x="579119" y="29718"/>
                </a:lnTo>
                <a:lnTo>
                  <a:pt x="579119" y="58674"/>
                </a:lnTo>
                <a:lnTo>
                  <a:pt x="665987" y="58547"/>
                </a:lnTo>
                <a:lnTo>
                  <a:pt x="665987" y="29591"/>
                </a:lnTo>
                <a:close/>
              </a:path>
              <a:path w="1198245" h="86995">
                <a:moveTo>
                  <a:pt x="781811" y="29337"/>
                </a:moveTo>
                <a:lnTo>
                  <a:pt x="694943" y="29464"/>
                </a:lnTo>
                <a:lnTo>
                  <a:pt x="694943" y="58420"/>
                </a:lnTo>
                <a:lnTo>
                  <a:pt x="781811" y="58293"/>
                </a:lnTo>
                <a:lnTo>
                  <a:pt x="781811" y="29337"/>
                </a:lnTo>
                <a:close/>
              </a:path>
              <a:path w="1198245" h="86995">
                <a:moveTo>
                  <a:pt x="897635" y="29210"/>
                </a:moveTo>
                <a:lnTo>
                  <a:pt x="810767" y="29337"/>
                </a:lnTo>
                <a:lnTo>
                  <a:pt x="810767" y="58293"/>
                </a:lnTo>
                <a:lnTo>
                  <a:pt x="897635" y="58166"/>
                </a:lnTo>
                <a:lnTo>
                  <a:pt x="897635" y="29210"/>
                </a:lnTo>
                <a:close/>
              </a:path>
              <a:path w="1198245" h="86995">
                <a:moveTo>
                  <a:pt x="1013459" y="29083"/>
                </a:moveTo>
                <a:lnTo>
                  <a:pt x="926591" y="29210"/>
                </a:lnTo>
                <a:lnTo>
                  <a:pt x="926591" y="58166"/>
                </a:lnTo>
                <a:lnTo>
                  <a:pt x="1013459" y="58039"/>
                </a:lnTo>
                <a:lnTo>
                  <a:pt x="1013459" y="29083"/>
                </a:lnTo>
                <a:close/>
              </a:path>
              <a:path w="1198245" h="86995">
                <a:moveTo>
                  <a:pt x="1169035" y="28956"/>
                </a:moveTo>
                <a:lnTo>
                  <a:pt x="1125347" y="28956"/>
                </a:lnTo>
                <a:lnTo>
                  <a:pt x="1125474" y="57912"/>
                </a:lnTo>
                <a:lnTo>
                  <a:pt x="1110953" y="57934"/>
                </a:lnTo>
                <a:lnTo>
                  <a:pt x="1110995" y="86868"/>
                </a:lnTo>
                <a:lnTo>
                  <a:pt x="1197863" y="43307"/>
                </a:lnTo>
                <a:lnTo>
                  <a:pt x="1169035" y="28956"/>
                </a:lnTo>
                <a:close/>
              </a:path>
              <a:path w="1198245" h="86995">
                <a:moveTo>
                  <a:pt x="1110911" y="28978"/>
                </a:moveTo>
                <a:lnTo>
                  <a:pt x="1042415" y="29083"/>
                </a:lnTo>
                <a:lnTo>
                  <a:pt x="1042415" y="58039"/>
                </a:lnTo>
                <a:lnTo>
                  <a:pt x="1110953" y="57934"/>
                </a:lnTo>
                <a:lnTo>
                  <a:pt x="1110911" y="28978"/>
                </a:lnTo>
                <a:close/>
              </a:path>
              <a:path w="1198245" h="86995">
                <a:moveTo>
                  <a:pt x="1125347" y="28956"/>
                </a:moveTo>
                <a:lnTo>
                  <a:pt x="1110911" y="28978"/>
                </a:lnTo>
                <a:lnTo>
                  <a:pt x="1110953" y="57934"/>
                </a:lnTo>
                <a:lnTo>
                  <a:pt x="1125474" y="57912"/>
                </a:lnTo>
                <a:lnTo>
                  <a:pt x="1125347" y="28956"/>
                </a:lnTo>
                <a:close/>
              </a:path>
              <a:path w="1198245" h="86995">
                <a:moveTo>
                  <a:pt x="1110868" y="0"/>
                </a:moveTo>
                <a:lnTo>
                  <a:pt x="1110911" y="28978"/>
                </a:lnTo>
                <a:lnTo>
                  <a:pt x="1169035" y="28956"/>
                </a:lnTo>
                <a:lnTo>
                  <a:pt x="1110868" y="0"/>
                </a:lnTo>
                <a:close/>
              </a:path>
            </a:pathLst>
          </a:custGeom>
          <a:solidFill>
            <a:srgbClr val="E11E3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3">
            <a:extLst>
              <a:ext uri="{FF2B5EF4-FFF2-40B4-BE49-F238E27FC236}">
                <a16:creationId xmlns:a16="http://schemas.microsoft.com/office/drawing/2014/main" xmlns="" id="{9C52350A-90B7-4C2D-851C-807B23F7752E}"/>
              </a:ext>
            </a:extLst>
          </p:cNvPr>
          <p:cNvSpPr/>
          <p:nvPr/>
        </p:nvSpPr>
        <p:spPr>
          <a:xfrm>
            <a:off x="4160922" y="5530034"/>
            <a:ext cx="1236980" cy="86995"/>
          </a:xfrm>
          <a:custGeom>
            <a:avLst/>
            <a:gdLst/>
            <a:ahLst/>
            <a:cxnLst/>
            <a:rect l="l" t="t" r="r" b="b"/>
            <a:pathLst>
              <a:path w="1236979" h="86995">
                <a:moveTo>
                  <a:pt x="1149603" y="30353"/>
                </a:moveTo>
                <a:lnTo>
                  <a:pt x="1149603" y="59309"/>
                </a:lnTo>
                <a:lnTo>
                  <a:pt x="1236471" y="59436"/>
                </a:lnTo>
                <a:lnTo>
                  <a:pt x="1236471" y="30480"/>
                </a:lnTo>
                <a:lnTo>
                  <a:pt x="1149603" y="30353"/>
                </a:lnTo>
                <a:close/>
              </a:path>
              <a:path w="1236979" h="86995">
                <a:moveTo>
                  <a:pt x="1120648" y="30226"/>
                </a:moveTo>
                <a:lnTo>
                  <a:pt x="1033779" y="30226"/>
                </a:lnTo>
                <a:lnTo>
                  <a:pt x="1033779" y="59182"/>
                </a:lnTo>
                <a:lnTo>
                  <a:pt x="1120648" y="59182"/>
                </a:lnTo>
                <a:lnTo>
                  <a:pt x="1120648" y="30226"/>
                </a:lnTo>
                <a:close/>
              </a:path>
              <a:path w="1236979" h="86995">
                <a:moveTo>
                  <a:pt x="917955" y="29972"/>
                </a:moveTo>
                <a:lnTo>
                  <a:pt x="917955" y="58928"/>
                </a:lnTo>
                <a:lnTo>
                  <a:pt x="1004824" y="59055"/>
                </a:lnTo>
                <a:lnTo>
                  <a:pt x="1004824" y="30099"/>
                </a:lnTo>
                <a:lnTo>
                  <a:pt x="917955" y="29972"/>
                </a:lnTo>
                <a:close/>
              </a:path>
              <a:path w="1236979" h="86995">
                <a:moveTo>
                  <a:pt x="802131" y="29845"/>
                </a:moveTo>
                <a:lnTo>
                  <a:pt x="802131" y="58801"/>
                </a:lnTo>
                <a:lnTo>
                  <a:pt x="889000" y="58928"/>
                </a:lnTo>
                <a:lnTo>
                  <a:pt x="889000" y="29972"/>
                </a:lnTo>
                <a:lnTo>
                  <a:pt x="802131" y="29845"/>
                </a:lnTo>
                <a:close/>
              </a:path>
              <a:path w="1236979" h="86995">
                <a:moveTo>
                  <a:pt x="686307" y="29718"/>
                </a:moveTo>
                <a:lnTo>
                  <a:pt x="686307" y="58674"/>
                </a:lnTo>
                <a:lnTo>
                  <a:pt x="773176" y="58801"/>
                </a:lnTo>
                <a:lnTo>
                  <a:pt x="773176" y="29845"/>
                </a:lnTo>
                <a:lnTo>
                  <a:pt x="686307" y="29718"/>
                </a:lnTo>
                <a:close/>
              </a:path>
              <a:path w="1236979" h="86995">
                <a:moveTo>
                  <a:pt x="570483" y="29591"/>
                </a:moveTo>
                <a:lnTo>
                  <a:pt x="570483" y="58547"/>
                </a:lnTo>
                <a:lnTo>
                  <a:pt x="657351" y="58674"/>
                </a:lnTo>
                <a:lnTo>
                  <a:pt x="657351" y="29718"/>
                </a:lnTo>
                <a:lnTo>
                  <a:pt x="570483" y="29591"/>
                </a:lnTo>
                <a:close/>
              </a:path>
              <a:path w="1236979" h="86995">
                <a:moveTo>
                  <a:pt x="454659" y="29464"/>
                </a:moveTo>
                <a:lnTo>
                  <a:pt x="454659" y="58420"/>
                </a:lnTo>
                <a:lnTo>
                  <a:pt x="541527" y="58547"/>
                </a:lnTo>
                <a:lnTo>
                  <a:pt x="541527" y="29591"/>
                </a:lnTo>
                <a:lnTo>
                  <a:pt x="454659" y="29464"/>
                </a:lnTo>
                <a:close/>
              </a:path>
              <a:path w="1236979" h="86995">
                <a:moveTo>
                  <a:pt x="338836" y="29210"/>
                </a:moveTo>
                <a:lnTo>
                  <a:pt x="338836" y="58166"/>
                </a:lnTo>
                <a:lnTo>
                  <a:pt x="425703" y="58293"/>
                </a:lnTo>
                <a:lnTo>
                  <a:pt x="425703" y="29337"/>
                </a:lnTo>
                <a:lnTo>
                  <a:pt x="338836" y="29210"/>
                </a:lnTo>
                <a:close/>
              </a:path>
              <a:path w="1236979" h="86995">
                <a:moveTo>
                  <a:pt x="223012" y="29083"/>
                </a:moveTo>
                <a:lnTo>
                  <a:pt x="223012" y="58039"/>
                </a:lnTo>
                <a:lnTo>
                  <a:pt x="309879" y="58166"/>
                </a:lnTo>
                <a:lnTo>
                  <a:pt x="309879" y="29210"/>
                </a:lnTo>
                <a:lnTo>
                  <a:pt x="223012" y="29083"/>
                </a:lnTo>
                <a:close/>
              </a:path>
              <a:path w="1236979" h="86995">
                <a:moveTo>
                  <a:pt x="107187" y="28956"/>
                </a:moveTo>
                <a:lnTo>
                  <a:pt x="107187" y="57912"/>
                </a:lnTo>
                <a:lnTo>
                  <a:pt x="194055" y="58039"/>
                </a:lnTo>
                <a:lnTo>
                  <a:pt x="194055" y="29083"/>
                </a:lnTo>
                <a:lnTo>
                  <a:pt x="107187" y="28956"/>
                </a:lnTo>
                <a:close/>
              </a:path>
              <a:path w="1236979" h="86995">
                <a:moveTo>
                  <a:pt x="86867" y="0"/>
                </a:moveTo>
                <a:lnTo>
                  <a:pt x="0" y="43307"/>
                </a:lnTo>
                <a:lnTo>
                  <a:pt x="86867" y="86868"/>
                </a:lnTo>
                <a:lnTo>
                  <a:pt x="86867" y="57912"/>
                </a:lnTo>
                <a:lnTo>
                  <a:pt x="72389" y="57912"/>
                </a:lnTo>
                <a:lnTo>
                  <a:pt x="72389" y="28956"/>
                </a:lnTo>
                <a:lnTo>
                  <a:pt x="86867" y="28956"/>
                </a:lnTo>
                <a:lnTo>
                  <a:pt x="86867" y="0"/>
                </a:lnTo>
                <a:close/>
              </a:path>
              <a:path w="1236979" h="86995">
                <a:moveTo>
                  <a:pt x="78231" y="28956"/>
                </a:moveTo>
                <a:lnTo>
                  <a:pt x="72389" y="28956"/>
                </a:lnTo>
                <a:lnTo>
                  <a:pt x="72389" y="57912"/>
                </a:lnTo>
                <a:lnTo>
                  <a:pt x="78231" y="57912"/>
                </a:lnTo>
                <a:lnTo>
                  <a:pt x="78231" y="28956"/>
                </a:lnTo>
                <a:close/>
              </a:path>
              <a:path w="1236979" h="86995">
                <a:moveTo>
                  <a:pt x="86867" y="28956"/>
                </a:moveTo>
                <a:lnTo>
                  <a:pt x="78231" y="28956"/>
                </a:lnTo>
                <a:lnTo>
                  <a:pt x="78231" y="57912"/>
                </a:lnTo>
                <a:lnTo>
                  <a:pt x="86867" y="57912"/>
                </a:lnTo>
                <a:lnTo>
                  <a:pt x="86867" y="28956"/>
                </a:lnTo>
                <a:close/>
              </a:path>
            </a:pathLst>
          </a:custGeom>
          <a:solidFill>
            <a:srgbClr val="E11E3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6">
            <a:extLst>
              <a:ext uri="{FF2B5EF4-FFF2-40B4-BE49-F238E27FC236}">
                <a16:creationId xmlns:a16="http://schemas.microsoft.com/office/drawing/2014/main" xmlns="" id="{B8024C6D-014A-4EB1-9DF5-664431C1AF24}"/>
              </a:ext>
            </a:extLst>
          </p:cNvPr>
          <p:cNvSpPr txBox="1"/>
          <p:nvPr/>
        </p:nvSpPr>
        <p:spPr>
          <a:xfrm>
            <a:off x="894057" y="1485366"/>
            <a:ext cx="4861211" cy="873957"/>
          </a:xfrm>
          <a:prstGeom prst="rect">
            <a:avLst/>
          </a:prstGeom>
          <a:ln w="9144">
            <a:noFill/>
          </a:ln>
        </p:spPr>
        <p:txBody>
          <a:bodyPr vert="horz" wrap="square" lIns="0" tIns="133985" rIns="0" bIns="0" rtlCol="0">
            <a:spAutoFit/>
          </a:bodyPr>
          <a:lstStyle/>
          <a:p>
            <a:pPr marR="349250" algn="ctr">
              <a:lnSpc>
                <a:spcPct val="100000"/>
              </a:lnSpc>
            </a:pPr>
            <a:r>
              <a:rPr lang="ru-RU" sz="1600" b="1" spc="-5" dirty="0" smtClean="0">
                <a:solidFill>
                  <a:srgbClr val="1A1C22"/>
                </a:solidFill>
                <a:cs typeface="Arial"/>
              </a:rPr>
              <a:t>Новая редакция </a:t>
            </a:r>
            <a:r>
              <a:rPr sz="1600" b="1" spc="-5" dirty="0" smtClean="0">
                <a:solidFill>
                  <a:srgbClr val="1A1C22"/>
                </a:solidFill>
                <a:cs typeface="Arial"/>
              </a:rPr>
              <a:t>пп.4</a:t>
            </a:r>
            <a:r>
              <a:rPr lang="ru-RU" sz="1600" b="1" spc="-5" dirty="0" smtClean="0">
                <a:solidFill>
                  <a:srgbClr val="1A1C22"/>
                </a:solidFill>
                <a:cs typeface="Arial"/>
              </a:rPr>
              <a:t>,</a:t>
            </a:r>
            <a:r>
              <a:rPr sz="1600" b="1" spc="-5" dirty="0" smtClean="0">
                <a:solidFill>
                  <a:srgbClr val="1A1C22"/>
                </a:solidFill>
                <a:cs typeface="Arial"/>
              </a:rPr>
              <a:t>5</a:t>
            </a:r>
            <a:r>
              <a:rPr lang="ru-RU" sz="1600" b="1" spc="-5" dirty="0" smtClean="0">
                <a:solidFill>
                  <a:srgbClr val="1A1C22"/>
                </a:solidFill>
                <a:cs typeface="Arial"/>
              </a:rPr>
              <a:t> </a:t>
            </a:r>
            <a:r>
              <a:rPr sz="1600" b="1" dirty="0" smtClean="0">
                <a:solidFill>
                  <a:srgbClr val="1A1C22"/>
                </a:solidFill>
                <a:cs typeface="Arial"/>
              </a:rPr>
              <a:t>ч.1</a:t>
            </a:r>
            <a:r>
              <a:rPr sz="1600" b="1" spc="5" dirty="0" smtClean="0">
                <a:solidFill>
                  <a:srgbClr val="1A1C22"/>
                </a:solidFill>
                <a:cs typeface="Arial"/>
              </a:rPr>
              <a:t> </a:t>
            </a:r>
            <a:r>
              <a:rPr sz="1600" b="1" spc="-5" dirty="0">
                <a:solidFill>
                  <a:srgbClr val="1A1C22"/>
                </a:solidFill>
                <a:cs typeface="Arial"/>
              </a:rPr>
              <a:t>ст.93</a:t>
            </a:r>
            <a:r>
              <a:rPr sz="1600" b="1" spc="-15" dirty="0">
                <a:solidFill>
                  <a:srgbClr val="1A1C22"/>
                </a:solidFill>
                <a:cs typeface="Arial"/>
              </a:rPr>
              <a:t> </a:t>
            </a:r>
            <a:r>
              <a:rPr sz="1600" b="1" spc="-5" dirty="0">
                <a:solidFill>
                  <a:srgbClr val="1A1C22"/>
                </a:solidFill>
                <a:cs typeface="Arial"/>
              </a:rPr>
              <a:t>44-ФЗ</a:t>
            </a:r>
            <a:r>
              <a:rPr sz="1600" spc="-5" dirty="0">
                <a:solidFill>
                  <a:srgbClr val="1A1C22"/>
                </a:solidFill>
                <a:cs typeface="Microsoft Sans Serif"/>
              </a:rPr>
              <a:t>: </a:t>
            </a:r>
            <a:r>
              <a:rPr sz="1600" dirty="0">
                <a:solidFill>
                  <a:srgbClr val="1A1C22"/>
                </a:solidFill>
                <a:cs typeface="Microsoft Sans Serif"/>
              </a:rPr>
              <a:t> </a:t>
            </a:r>
            <a:endParaRPr lang="ru-RU" sz="1600" dirty="0">
              <a:solidFill>
                <a:srgbClr val="1A1C22"/>
              </a:solidFill>
              <a:cs typeface="Microsoft Sans Serif"/>
            </a:endParaRPr>
          </a:p>
          <a:p>
            <a:pPr marR="349250" algn="ctr">
              <a:lnSpc>
                <a:spcPct val="100000"/>
              </a:lnSpc>
            </a:pPr>
            <a:r>
              <a:rPr lang="ru-RU" sz="1600" spc="-15" dirty="0" smtClean="0">
                <a:solidFill>
                  <a:srgbClr val="1A1C22"/>
                </a:solidFill>
                <a:cs typeface="Microsoft Sans Serif"/>
              </a:rPr>
              <a:t>Возможность </a:t>
            </a:r>
            <a:r>
              <a:rPr lang="ru-RU" sz="1600" spc="-5" dirty="0" smtClean="0">
                <a:solidFill>
                  <a:srgbClr val="1A1C22"/>
                </a:solidFill>
                <a:cs typeface="Microsoft Sans Serif"/>
              </a:rPr>
              <a:t>проводить </a:t>
            </a:r>
            <a:r>
              <a:rPr lang="ru-RU" sz="1600" spc="-35" dirty="0" smtClean="0">
                <a:solidFill>
                  <a:srgbClr val="1A1C22"/>
                </a:solidFill>
                <a:cs typeface="Microsoft Sans Serif"/>
              </a:rPr>
              <a:t>закупку </a:t>
            </a:r>
            <a:r>
              <a:rPr sz="1600" dirty="0" smtClean="0">
                <a:solidFill>
                  <a:srgbClr val="E11E31"/>
                </a:solidFill>
                <a:cs typeface="Microsoft Sans Serif"/>
              </a:rPr>
              <a:t>в</a:t>
            </a:r>
            <a:r>
              <a:rPr sz="1600" spc="10" dirty="0" smtClean="0">
                <a:solidFill>
                  <a:srgbClr val="E11E31"/>
                </a:solidFill>
                <a:cs typeface="Microsoft Sans Serif"/>
              </a:rPr>
              <a:t> </a:t>
            </a:r>
            <a:r>
              <a:rPr sz="1600" spc="-10" dirty="0">
                <a:solidFill>
                  <a:srgbClr val="E11E31"/>
                </a:solidFill>
                <a:cs typeface="Microsoft Sans Serif"/>
              </a:rPr>
              <a:t>электронной</a:t>
            </a:r>
            <a:r>
              <a:rPr sz="1600" spc="-25" dirty="0">
                <a:solidFill>
                  <a:srgbClr val="E11E31"/>
                </a:solidFill>
                <a:cs typeface="Microsoft Sans Serif"/>
              </a:rPr>
              <a:t> </a:t>
            </a:r>
            <a:r>
              <a:rPr sz="1600" spc="-10" dirty="0">
                <a:solidFill>
                  <a:srgbClr val="E11E31"/>
                </a:solidFill>
                <a:cs typeface="Microsoft Sans Serif"/>
              </a:rPr>
              <a:t>форме</a:t>
            </a:r>
            <a:endParaRPr sz="1600" dirty="0">
              <a:cs typeface="Microsoft Sans Serif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0075715" y="6622529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36" name="object 24">
            <a:extLst>
              <a:ext uri="{FF2B5EF4-FFF2-40B4-BE49-F238E27FC236}">
                <a16:creationId xmlns:a16="http://schemas.microsoft.com/office/drawing/2014/main" xmlns="" id="{23C4EDE3-DDA7-4E1A-93DA-0BEB66D5E292}"/>
              </a:ext>
            </a:extLst>
          </p:cNvPr>
          <p:cNvSpPr txBox="1"/>
          <p:nvPr/>
        </p:nvSpPr>
        <p:spPr>
          <a:xfrm>
            <a:off x="5153310" y="4077540"/>
            <a:ext cx="1937447" cy="287258"/>
          </a:xfrm>
          <a:prstGeom prst="rect">
            <a:avLst/>
          </a:prstGeom>
          <a:ln w="19812">
            <a:solidFill>
              <a:srgbClr val="A6A6A6"/>
            </a:solidFill>
          </a:ln>
        </p:spPr>
        <p:txBody>
          <a:bodyPr vert="horz" wrap="square" lIns="0" tIns="40640" rIns="0" bIns="0" rtlCol="0">
            <a:spAutoFit/>
          </a:bodyPr>
          <a:lstStyle/>
          <a:p>
            <a:pPr marL="169545" algn="ctr">
              <a:lnSpc>
                <a:spcPct val="100000"/>
              </a:lnSpc>
              <a:spcBef>
                <a:spcPts val="320"/>
              </a:spcBef>
            </a:pPr>
            <a:r>
              <a:rPr lang="ru-RU" sz="1600" b="1" dirty="0" smtClean="0">
                <a:solidFill>
                  <a:srgbClr val="E11E31"/>
                </a:solidFill>
                <a:cs typeface="Microsoft Sans Serif"/>
              </a:rPr>
              <a:t>ГОЗ разделены!</a:t>
            </a:r>
            <a:endParaRPr sz="1600" b="1" dirty="0">
              <a:cs typeface="Microsoft Sans Serif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7334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«ЗАКУПКА С ПОЛКИ». ТОЛЬКО ТОВАР?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349250" y="2395470"/>
            <a:ext cx="9545638" cy="1223494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ПРАВО НА ИСПОЛЬЗОВАНИЕ ПО для ЭВМ и баз данных</a:t>
            </a:r>
          </a:p>
          <a:p>
            <a:pPr marL="0" indent="0">
              <a:buNone/>
            </a:pPr>
            <a:r>
              <a:rPr lang="ru-RU" dirty="0" smtClean="0"/>
              <a:t>Обновление</a:t>
            </a:r>
          </a:p>
          <a:p>
            <a:pPr marL="0" indent="0">
              <a:buNone/>
            </a:pPr>
            <a:r>
              <a:rPr lang="ru-RU" dirty="0" smtClean="0"/>
              <a:t>Дополнительный функционал</a:t>
            </a:r>
          </a:p>
        </p:txBody>
      </p:sp>
      <p:sp>
        <p:nvSpPr>
          <p:cNvPr id="4" name="Плюс 3"/>
          <p:cNvSpPr/>
          <p:nvPr/>
        </p:nvSpPr>
        <p:spPr>
          <a:xfrm>
            <a:off x="349250" y="1019333"/>
            <a:ext cx="1081826" cy="978794"/>
          </a:xfrm>
          <a:prstGeom prst="mathPlus">
            <a:avLst>
              <a:gd name="adj1" fmla="val 18257"/>
            </a:avLst>
          </a:prstGeom>
          <a:solidFill>
            <a:srgbClr val="F459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95470"/>
            <a:ext cx="12192000" cy="424217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075715" y="6622529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2551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«ЗАКУПКА С ПОЛКИ». ТОЛЬКО ТОВАР?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12" y="1731976"/>
            <a:ext cx="11946673" cy="4156810"/>
          </a:xfrm>
          <a:prstGeom prst="rect">
            <a:avLst/>
          </a:prstGeom>
          <a:ln w="25400">
            <a:solidFill>
              <a:srgbClr val="B6B6B6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10075715" y="6622529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6256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«ЗАКУПКА С ПОЛКИ». ТОЛЬКО ТОВАР?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b="31149"/>
          <a:stretch/>
        </p:blipFill>
        <p:spPr>
          <a:xfrm>
            <a:off x="133814" y="1019333"/>
            <a:ext cx="11946673" cy="3869758"/>
          </a:xfrm>
          <a:prstGeom prst="rect">
            <a:avLst/>
          </a:prstGeom>
          <a:ln w="25400">
            <a:solidFill>
              <a:srgbClr val="B6B6B6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717929" y="5407931"/>
            <a:ext cx="24842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4E63A0"/>
                </a:solidFill>
              </a:rPr>
              <a:t>Поставка включает: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602378" y="5407931"/>
            <a:ext cx="38020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F45967"/>
              </a:buClr>
              <a:buFont typeface="Wingdings" panose="05000000000000000000" pitchFamily="2" charset="2"/>
              <a:buChar char="ü"/>
            </a:pPr>
            <a:r>
              <a:rPr lang="ru-RU" dirty="0" smtClean="0"/>
              <a:t>Доставка</a:t>
            </a:r>
          </a:p>
          <a:p>
            <a:pPr marL="285750" indent="-285750">
              <a:buClr>
                <a:srgbClr val="F45967"/>
              </a:buClr>
              <a:buFont typeface="Wingdings" panose="05000000000000000000" pitchFamily="2" charset="2"/>
              <a:buChar char="ü"/>
            </a:pPr>
            <a:r>
              <a:rPr lang="ru-RU" dirty="0" smtClean="0"/>
              <a:t>Разгрузочно-погрузочные работы</a:t>
            </a:r>
          </a:p>
          <a:p>
            <a:pPr marL="285750" indent="-285750">
              <a:buClr>
                <a:srgbClr val="F45967"/>
              </a:buClr>
              <a:buFont typeface="Wingdings" panose="05000000000000000000" pitchFamily="2" charset="2"/>
              <a:buChar char="ü"/>
            </a:pPr>
            <a:r>
              <a:rPr lang="ru-RU" dirty="0" smtClean="0"/>
              <a:t>Монтаж (подключение)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7404410" y="5407931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Clr>
                <a:srgbClr val="F45967"/>
              </a:buClr>
              <a:buFont typeface="Wingdings" panose="05000000000000000000" pitchFamily="2" charset="2"/>
              <a:buChar char="ü"/>
            </a:pPr>
            <a:r>
              <a:rPr lang="ru-RU" dirty="0"/>
              <a:t>Ввод в эксплуатацию</a:t>
            </a:r>
          </a:p>
          <a:p>
            <a:pPr marL="285750" indent="-285750">
              <a:buClr>
                <a:srgbClr val="F45967"/>
              </a:buClr>
              <a:buFont typeface="Wingdings" panose="05000000000000000000" pitchFamily="2" charset="2"/>
              <a:buChar char="ü"/>
            </a:pPr>
            <a:r>
              <a:rPr lang="ru-RU" dirty="0"/>
              <a:t>Передача документов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075715" y="6622529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5553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ОСОБЕННОСТИ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buClr>
                <a:srgbClr val="F45967"/>
              </a:buClr>
              <a:buFont typeface="Wingdings" panose="05000000000000000000" pitchFamily="2" charset="2"/>
              <a:buChar char="Ø"/>
            </a:pPr>
            <a:r>
              <a:rPr lang="ru-RU" sz="2400" dirty="0" smtClean="0"/>
              <a:t>Закупаем только ТОВАР – помним про КТРУ</a:t>
            </a:r>
          </a:p>
          <a:p>
            <a:pPr>
              <a:lnSpc>
                <a:spcPct val="150000"/>
              </a:lnSpc>
              <a:buClr>
                <a:srgbClr val="F45967"/>
              </a:buClr>
              <a:buFont typeface="Wingdings" panose="05000000000000000000" pitchFamily="2" charset="2"/>
              <a:buChar char="Ø"/>
            </a:pPr>
            <a:r>
              <a:rPr lang="ru-RU" sz="2400" dirty="0" smtClean="0"/>
              <a:t>Отдельный ТОВАР – отдельная позиция КТРУ – отдельная ЗАКУПКА</a:t>
            </a:r>
          </a:p>
          <a:p>
            <a:pPr>
              <a:lnSpc>
                <a:spcPct val="150000"/>
              </a:lnSpc>
              <a:buClr>
                <a:srgbClr val="F45967"/>
              </a:buClr>
              <a:buFont typeface="Wingdings" panose="05000000000000000000" pitchFamily="2" charset="2"/>
              <a:buChar char="Ø"/>
            </a:pPr>
            <a:r>
              <a:rPr lang="ru-RU" sz="2400" dirty="0" smtClean="0"/>
              <a:t>«Электронный» способ закупки</a:t>
            </a:r>
          </a:p>
          <a:p>
            <a:pPr>
              <a:lnSpc>
                <a:spcPct val="150000"/>
              </a:lnSpc>
              <a:buClr>
                <a:srgbClr val="F45967"/>
              </a:buClr>
              <a:buFont typeface="Wingdings" panose="05000000000000000000" pitchFamily="2" charset="2"/>
              <a:buChar char="Ø"/>
            </a:pPr>
            <a:r>
              <a:rPr lang="ru-RU" sz="2400" dirty="0" smtClean="0"/>
              <a:t>Предложения рассматриваются по цене за ед. обозначенного товара</a:t>
            </a:r>
          </a:p>
          <a:p>
            <a:pPr>
              <a:lnSpc>
                <a:spcPct val="150000"/>
              </a:lnSpc>
              <a:buClr>
                <a:srgbClr val="F45967"/>
              </a:buClr>
              <a:buFont typeface="Wingdings" panose="05000000000000000000" pitchFamily="2" charset="2"/>
              <a:buChar char="Ø"/>
            </a:pPr>
            <a:r>
              <a:rPr lang="ru-RU" sz="2400" dirty="0" smtClean="0"/>
              <a:t>Только ФЭТП – только ЕИС – только ЕРУЗ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10075715" y="6622529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65835" y="6165994"/>
            <a:ext cx="7012304" cy="4565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buClr>
                <a:srgbClr val="F45967"/>
              </a:buClr>
            </a:pPr>
            <a:r>
              <a:rPr lang="ru-RU" b="1" dirty="0" smtClean="0">
                <a:solidFill>
                  <a:srgbClr val="F45967"/>
                </a:solidFill>
              </a:rPr>
              <a:t>*исключение - предоставление программного обеспечения</a:t>
            </a:r>
            <a:endParaRPr lang="ru-RU" b="1" dirty="0">
              <a:solidFill>
                <a:srgbClr val="F45967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014565" y="1268413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45967"/>
                </a:solidFill>
              </a:rPr>
              <a:t>*</a:t>
            </a:r>
            <a:endParaRPr lang="ru-RU" sz="2400" b="1" dirty="0">
              <a:solidFill>
                <a:srgbClr val="F45967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5016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9939" y="4050707"/>
            <a:ext cx="11297979" cy="2119357"/>
          </a:xfrm>
          <a:prstGeom prst="rect">
            <a:avLst/>
          </a:prstGeom>
          <a:solidFill>
            <a:srgbClr val="33829B">
              <a:alpha val="1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2" name="Группа 21"/>
          <p:cNvGrpSpPr/>
          <p:nvPr/>
        </p:nvGrpSpPr>
        <p:grpSpPr>
          <a:xfrm>
            <a:off x="0" y="1019333"/>
            <a:ext cx="12192000" cy="1662413"/>
            <a:chOff x="0" y="1053893"/>
            <a:chExt cx="12192000" cy="1662413"/>
          </a:xfrm>
        </p:grpSpPr>
        <p:sp>
          <p:nvSpPr>
            <p:cNvPr id="23" name="Прямоугольник: скругленные верхние углы 43">
              <a:extLst>
                <a:ext uri="{FF2B5EF4-FFF2-40B4-BE49-F238E27FC236}">
                  <a16:creationId xmlns="" xmlns:a16="http://schemas.microsoft.com/office/drawing/2014/main" id="{CBA0A588-0084-42D8-AEB0-ED9F3FFFF209}"/>
                </a:ext>
              </a:extLst>
            </p:cNvPr>
            <p:cNvSpPr/>
            <p:nvPr/>
          </p:nvSpPr>
          <p:spPr>
            <a:xfrm rot="5400000">
              <a:off x="5602538" y="-4285533"/>
              <a:ext cx="986924" cy="12192000"/>
            </a:xfrm>
            <a:prstGeom prst="round2SameRect">
              <a:avLst>
                <a:gd name="adj1" fmla="val 4584"/>
                <a:gd name="adj2" fmla="val 0"/>
              </a:avLst>
            </a:prstGeom>
            <a:gradFill>
              <a:gsLst>
                <a:gs pos="52000">
                  <a:schemeClr val="tx2"/>
                </a:gs>
                <a:gs pos="0">
                  <a:srgbClr val="F45967"/>
                </a:gs>
                <a:gs pos="100000">
                  <a:schemeClr val="accent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Скругленный прямоугольник 23"/>
            <p:cNvSpPr/>
            <p:nvPr/>
          </p:nvSpPr>
          <p:spPr>
            <a:xfrm>
              <a:off x="349939" y="1053893"/>
              <a:ext cx="3513849" cy="1662413"/>
            </a:xfrm>
            <a:prstGeom prst="roundRect">
              <a:avLst>
                <a:gd name="adj" fmla="val 4279"/>
              </a:avLst>
            </a:prstGeom>
            <a:solidFill>
              <a:schemeClr val="bg1"/>
            </a:solidFill>
            <a:ln>
              <a:noFill/>
            </a:ln>
            <a:effectLst>
              <a:outerShdw blurRad="1651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5" name="Рисунок 24">
              <a:extLst>
                <a:ext uri="{FF2B5EF4-FFF2-40B4-BE49-F238E27FC236}">
                  <a16:creationId xmlns="" xmlns:a16="http://schemas.microsoft.com/office/drawing/2014/main" id="{CFC62F8F-0FAC-4D04-A622-8E4677A24A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38" r="1417"/>
            <a:stretch/>
          </p:blipFill>
          <p:spPr>
            <a:xfrm>
              <a:off x="478326" y="1222585"/>
              <a:ext cx="3068052" cy="1325028"/>
            </a:xfrm>
            <a:prstGeom prst="rect">
              <a:avLst/>
            </a:prstGeom>
          </p:spPr>
        </p:pic>
        <p:sp>
          <p:nvSpPr>
            <p:cNvPr id="26" name="TextBox 25"/>
            <p:cNvSpPr txBox="1"/>
            <p:nvPr/>
          </p:nvSpPr>
          <p:spPr>
            <a:xfrm>
              <a:off x="4105835" y="1487301"/>
              <a:ext cx="766337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2700">
                <a:lnSpc>
                  <a:spcPct val="100000"/>
                </a:lnSpc>
                <a:tabLst>
                  <a:tab pos="1256030" algn="l"/>
                  <a:tab pos="2897505" algn="l"/>
                  <a:tab pos="4161154" algn="l"/>
                  <a:tab pos="4813300" algn="l"/>
                  <a:tab pos="6240145" algn="l"/>
                  <a:tab pos="9758045" algn="l"/>
                </a:tabLst>
              </a:pPr>
              <a:r>
                <a:rPr lang="ru-RU" b="1" dirty="0">
                  <a:solidFill>
                    <a:schemeClr val="bg1"/>
                  </a:solidFill>
                </a:rPr>
                <a:t>Решение Ульяновского УФАС России от 01.03.2024 по делу N 073/06/106-118/2024 </a:t>
              </a:r>
              <a:endParaRPr lang="ru-RU" b="1" dirty="0">
                <a:solidFill>
                  <a:schemeClr val="bg1"/>
                </a:solidFill>
                <a:ea typeface="Roboto Light" panose="02000000000000000000" pitchFamily="2" charset="0"/>
                <a:cs typeface="Segoe UI"/>
              </a:endParaRPr>
            </a:p>
          </p:txBody>
        </p:sp>
      </p:grpSp>
      <p:sp>
        <p:nvSpPr>
          <p:cNvPr id="10" name="Текст 2"/>
          <p:cNvSpPr>
            <a:spLocks noGrp="1"/>
          </p:cNvSpPr>
          <p:nvPr>
            <p:ph type="body" sz="quarter" idx="10"/>
          </p:nvPr>
        </p:nvSpPr>
        <p:spPr>
          <a:xfrm>
            <a:off x="349249" y="2772697"/>
            <a:ext cx="11419963" cy="37916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Заказчиком размещена закупка товара, в соответствии с ч.12 ст.93 44-ФЗ.</a:t>
            </a:r>
          </a:p>
          <a:p>
            <a:pPr marL="0" indent="0">
              <a:buNone/>
            </a:pPr>
            <a:r>
              <a:rPr lang="ru-RU" dirty="0" smtClean="0"/>
              <a:t>Указанный товар включен в КТРУ 26.60.13.190-00000104, при этом не содержит характеристик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Формирование </a:t>
            </a:r>
            <a:r>
              <a:rPr lang="ru-RU" dirty="0"/>
              <a:t>извещения об осуществлении закупки на основании ч.12 ст.93 </a:t>
            </a:r>
            <a:r>
              <a:rPr lang="ru-RU" dirty="0" smtClean="0"/>
              <a:t>Закона, </a:t>
            </a:r>
            <a:r>
              <a:rPr lang="ru-RU" dirty="0"/>
              <a:t>с использованием КТРУ, которое не содержит описание товара, </a:t>
            </a:r>
            <a:r>
              <a:rPr lang="ru-RU" dirty="0" smtClean="0"/>
              <a:t>является нарушением.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 smtClean="0"/>
              <a:t>Аналогичная позиция отражена в Письме Минфина России от 10.08.2023 №24-03-06/75075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349939" y="361993"/>
            <a:ext cx="9544559" cy="657340"/>
          </a:xfrm>
        </p:spPr>
        <p:txBody>
          <a:bodyPr/>
          <a:lstStyle/>
          <a:p>
            <a:r>
              <a:rPr lang="ru-RU" dirty="0" smtClean="0"/>
              <a:t>ПОЗИЦИЯ КТРУ «ПУСТАЯ»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6920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ИЗВЕЩЕНИЕ О «ЗАКУПКЕ С ПОЛКИ»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349939" y="1273057"/>
            <a:ext cx="9545638" cy="5295900"/>
          </a:xfrm>
        </p:spPr>
        <p:txBody>
          <a:bodyPr/>
          <a:lstStyle/>
          <a:p>
            <a:pPr>
              <a:buClr>
                <a:srgbClr val="F45967"/>
              </a:buClr>
              <a:buFont typeface="Wingdings" panose="05000000000000000000" pitchFamily="2" charset="2"/>
              <a:buChar char="ü"/>
            </a:pPr>
            <a:r>
              <a:rPr lang="ru-RU" dirty="0" smtClean="0"/>
              <a:t>ИКЗ</a:t>
            </a:r>
          </a:p>
          <a:p>
            <a:pPr>
              <a:buClr>
                <a:srgbClr val="F45967"/>
              </a:buClr>
              <a:buFont typeface="Wingdings" panose="05000000000000000000" pitchFamily="2" charset="2"/>
              <a:buChar char="ü"/>
            </a:pPr>
            <a:r>
              <a:rPr lang="ru-RU" dirty="0" smtClean="0"/>
              <a:t>Способ определения</a:t>
            </a:r>
          </a:p>
          <a:p>
            <a:pPr>
              <a:buClr>
                <a:srgbClr val="F45967"/>
              </a:buClr>
              <a:buFont typeface="Wingdings" panose="05000000000000000000" pitchFamily="2" charset="2"/>
              <a:buChar char="ü"/>
            </a:pPr>
            <a:r>
              <a:rPr lang="ru-RU" dirty="0" smtClean="0"/>
              <a:t>Контракты заказчика</a:t>
            </a:r>
          </a:p>
          <a:p>
            <a:pPr>
              <a:buClr>
                <a:srgbClr val="F45967"/>
              </a:buClr>
              <a:buFont typeface="Wingdings" panose="05000000000000000000" pitchFamily="2" charset="2"/>
              <a:buChar char="ü"/>
            </a:pPr>
            <a:r>
              <a:rPr lang="ru-RU" dirty="0" smtClean="0"/>
              <a:t>ЭТП</a:t>
            </a:r>
          </a:p>
          <a:p>
            <a:pPr>
              <a:buClr>
                <a:srgbClr val="F45967"/>
              </a:buClr>
              <a:buFont typeface="Wingdings" panose="05000000000000000000" pitchFamily="2" charset="2"/>
              <a:buChar char="ü"/>
            </a:pPr>
            <a:r>
              <a:rPr lang="ru-RU" dirty="0" smtClean="0"/>
              <a:t>ТЗ</a:t>
            </a:r>
          </a:p>
          <a:p>
            <a:pPr>
              <a:buClr>
                <a:srgbClr val="F45967"/>
              </a:buClr>
              <a:buFont typeface="Wingdings" panose="05000000000000000000" pitchFamily="2" charset="2"/>
              <a:buChar char="ü"/>
            </a:pPr>
            <a:r>
              <a:rPr lang="ru-RU" dirty="0" smtClean="0"/>
              <a:t>Начальная цена единицы Товара</a:t>
            </a:r>
          </a:p>
          <a:p>
            <a:pPr>
              <a:buClr>
                <a:srgbClr val="F45967"/>
              </a:buClr>
              <a:buFont typeface="Wingdings" panose="05000000000000000000" pitchFamily="2" charset="2"/>
              <a:buChar char="ü"/>
            </a:pPr>
            <a:r>
              <a:rPr lang="ru-RU" dirty="0" smtClean="0"/>
              <a:t>Количество товара</a:t>
            </a:r>
          </a:p>
          <a:p>
            <a:pPr>
              <a:buClr>
                <a:srgbClr val="F45967"/>
              </a:buClr>
              <a:buFont typeface="Wingdings" panose="05000000000000000000" pitchFamily="2" charset="2"/>
              <a:buChar char="ü"/>
            </a:pPr>
            <a:r>
              <a:rPr lang="ru-RU" dirty="0" smtClean="0"/>
              <a:t>Адрес поставки</a:t>
            </a:r>
          </a:p>
          <a:p>
            <a:pPr>
              <a:buClr>
                <a:srgbClr val="F45967"/>
              </a:buClr>
              <a:buFont typeface="Wingdings" panose="05000000000000000000" pitchFamily="2" charset="2"/>
              <a:buChar char="ü"/>
            </a:pPr>
            <a:r>
              <a:rPr lang="ru-RU" dirty="0" smtClean="0"/>
              <a:t>Срок поставки</a:t>
            </a:r>
          </a:p>
          <a:p>
            <a:pPr>
              <a:buClr>
                <a:srgbClr val="F45967"/>
              </a:buClr>
              <a:buFont typeface="Wingdings" panose="05000000000000000000" pitchFamily="2" charset="2"/>
              <a:buChar char="ü"/>
            </a:pPr>
            <a:r>
              <a:rPr lang="ru-RU" dirty="0" smtClean="0"/>
              <a:t>Требования согласно ст.31</a:t>
            </a:r>
          </a:p>
          <a:p>
            <a:pPr>
              <a:buClr>
                <a:srgbClr val="F45967"/>
              </a:buClr>
              <a:buFont typeface="Wingdings" panose="05000000000000000000" pitchFamily="2" charset="2"/>
              <a:buChar char="ü"/>
            </a:pPr>
            <a:r>
              <a:rPr lang="ru-RU" dirty="0" smtClean="0"/>
              <a:t>НМЦК, аванс, ОИК/ОГО</a:t>
            </a:r>
          </a:p>
        </p:txBody>
      </p:sp>
      <p:sp>
        <p:nvSpPr>
          <p:cNvPr id="4" name="Крест 3"/>
          <p:cNvSpPr/>
          <p:nvPr/>
        </p:nvSpPr>
        <p:spPr>
          <a:xfrm>
            <a:off x="5922233" y="2973936"/>
            <a:ext cx="1008405" cy="940037"/>
          </a:xfrm>
          <a:prstGeom prst="plus">
            <a:avLst>
              <a:gd name="adj" fmla="val 3421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7360893" y="2966900"/>
            <a:ext cx="426886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2">
                    <a:lumMod val="75000"/>
                  </a:schemeClr>
                </a:solidFill>
              </a:rPr>
              <a:t>ПРОЕКТ КОНТРАКТА</a:t>
            </a:r>
          </a:p>
          <a:p>
            <a:pPr algn="ctr"/>
            <a:r>
              <a:rPr lang="ru-RU" sz="2800" b="1" dirty="0" smtClean="0">
                <a:solidFill>
                  <a:schemeClr val="bg2">
                    <a:lumMod val="75000"/>
                  </a:schemeClr>
                </a:solidFill>
              </a:rPr>
              <a:t>ОБОСНОВАНИЕ ЦЕНЫ</a:t>
            </a:r>
            <a:endParaRPr lang="ru-RU" sz="2800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75715" y="6622529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8483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ПРЕДЛОЖЕНИЕ ПОТЕНЦИАЛЬНОГО КОНТРАГЕНТА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pPr>
              <a:buClr>
                <a:srgbClr val="F45967"/>
              </a:buClr>
            </a:pPr>
            <a:r>
              <a:rPr lang="ru-RU" sz="2400" dirty="0" smtClean="0"/>
              <a:t>Срок действия предложения</a:t>
            </a:r>
          </a:p>
          <a:p>
            <a:pPr>
              <a:buClr>
                <a:srgbClr val="F45967"/>
              </a:buClr>
            </a:pPr>
            <a:r>
              <a:rPr lang="ru-RU" sz="2400" dirty="0" smtClean="0"/>
              <a:t>Подтверждение соответствия требованиям п.1 ч.1 ст.31</a:t>
            </a:r>
          </a:p>
          <a:p>
            <a:pPr>
              <a:buClr>
                <a:srgbClr val="F45967"/>
              </a:buClr>
            </a:pPr>
            <a:r>
              <a:rPr lang="ru-RU" sz="2400" dirty="0" smtClean="0"/>
              <a:t>Декларация о соответствии Единым требованиям</a:t>
            </a:r>
          </a:p>
          <a:p>
            <a:pPr>
              <a:buClr>
                <a:srgbClr val="F45967"/>
              </a:buClr>
            </a:pPr>
            <a:r>
              <a:rPr lang="ru-RU" sz="2400" dirty="0" smtClean="0"/>
              <a:t>Реквизиты </a:t>
            </a:r>
          </a:p>
          <a:p>
            <a:pPr>
              <a:buClr>
                <a:srgbClr val="F45967"/>
              </a:buClr>
            </a:pPr>
            <a:r>
              <a:rPr lang="ru-RU" sz="2400" dirty="0" smtClean="0"/>
              <a:t>Описание Товара</a:t>
            </a:r>
          </a:p>
          <a:p>
            <a:pPr>
              <a:buClr>
                <a:srgbClr val="F45967"/>
              </a:buClr>
            </a:pPr>
            <a:r>
              <a:rPr lang="ru-RU" sz="2400" dirty="0" smtClean="0"/>
              <a:t>Страна происхождения</a:t>
            </a:r>
          </a:p>
          <a:p>
            <a:pPr>
              <a:buClr>
                <a:srgbClr val="F45967"/>
              </a:buClr>
            </a:pPr>
            <a:r>
              <a:rPr lang="ru-RU" sz="2400" dirty="0" smtClean="0"/>
              <a:t>Документы подтверждающие СПТ</a:t>
            </a:r>
          </a:p>
          <a:p>
            <a:pPr>
              <a:buClr>
                <a:srgbClr val="F45967"/>
              </a:buClr>
            </a:pPr>
            <a:r>
              <a:rPr lang="ru-RU" sz="2400" dirty="0" smtClean="0"/>
              <a:t>Количество располагаемого товара</a:t>
            </a:r>
          </a:p>
          <a:p>
            <a:pPr>
              <a:buClr>
                <a:srgbClr val="F45967"/>
              </a:buClr>
            </a:pPr>
            <a:r>
              <a:rPr lang="ru-RU" sz="2400" dirty="0" smtClean="0"/>
              <a:t>Предлагаемая цена</a:t>
            </a:r>
          </a:p>
          <a:p>
            <a:pPr>
              <a:buClr>
                <a:srgbClr val="F45967"/>
              </a:buClr>
            </a:pPr>
            <a:r>
              <a:rPr lang="ru-RU" sz="2400" dirty="0" smtClean="0"/>
              <a:t>Предлагаемые сроки поставки</a:t>
            </a:r>
          </a:p>
          <a:p>
            <a:pPr>
              <a:buClr>
                <a:srgbClr val="F45967"/>
              </a:buClr>
            </a:pPr>
            <a:r>
              <a:rPr lang="ru-RU" sz="2400" dirty="0" smtClean="0"/>
              <a:t>Адресная принадлежность предложения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10075715" y="6622529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0457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49248" y="4261420"/>
            <a:ext cx="10631407" cy="478565"/>
          </a:xfrm>
          <a:prstGeom prst="rect">
            <a:avLst/>
          </a:prstGeom>
          <a:solidFill>
            <a:schemeClr val="bg2">
              <a:lumMod val="40000"/>
              <a:lumOff val="60000"/>
              <a:alpha val="2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2000" b="1" dirty="0" smtClean="0">
                <a:solidFill>
                  <a:schemeClr val="bg2">
                    <a:lumMod val="75000"/>
                  </a:schemeClr>
                </a:solidFill>
              </a:rPr>
              <a:t>в течение 1 часа</a:t>
            </a:r>
            <a:endParaRPr lang="ru-RU" sz="2000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49248" y="4884885"/>
            <a:ext cx="10631407" cy="478565"/>
          </a:xfrm>
          <a:prstGeom prst="rect">
            <a:avLst/>
          </a:prstGeom>
          <a:solidFill>
            <a:schemeClr val="bg2">
              <a:lumMod val="40000"/>
              <a:lumOff val="60000"/>
              <a:alpha val="2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2000" b="1" dirty="0" smtClean="0">
                <a:solidFill>
                  <a:schemeClr val="bg2">
                    <a:lumMod val="75000"/>
                  </a:schemeClr>
                </a:solidFill>
              </a:rPr>
              <a:t>в течение 1 р.д.</a:t>
            </a:r>
            <a:endParaRPr lang="ru-RU" sz="2000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49248" y="5485316"/>
            <a:ext cx="10631407" cy="478565"/>
          </a:xfrm>
          <a:prstGeom prst="rect">
            <a:avLst/>
          </a:prstGeom>
          <a:solidFill>
            <a:schemeClr val="bg2">
              <a:lumMod val="40000"/>
              <a:lumOff val="60000"/>
              <a:alpha val="2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2000" b="1" dirty="0" smtClean="0">
                <a:solidFill>
                  <a:schemeClr val="bg2">
                    <a:lumMod val="75000"/>
                  </a:schemeClr>
                </a:solidFill>
              </a:rPr>
              <a:t>аналогично ЗК</a:t>
            </a:r>
            <a:endParaRPr lang="ru-RU" sz="2000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49248" y="1198870"/>
            <a:ext cx="10631407" cy="3001617"/>
          </a:xfrm>
          <a:prstGeom prst="rect">
            <a:avLst/>
          </a:prstGeom>
          <a:solidFill>
            <a:srgbClr val="FFFF00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ru-RU" sz="32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ПОРЯДОК ПРОВЕДЕНИЯ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>
                <a:srgbClr val="F45967"/>
              </a:buClr>
              <a:buFont typeface="Wingdings" panose="05000000000000000000" pitchFamily="2" charset="2"/>
              <a:buChar char="q"/>
            </a:pPr>
            <a:r>
              <a:rPr lang="ru-RU" dirty="0" smtClean="0"/>
              <a:t>Планирование</a:t>
            </a:r>
          </a:p>
          <a:p>
            <a:pPr marL="457200" lvl="1" indent="0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>
                <a:srgbClr val="F45967"/>
              </a:buClr>
              <a:buNone/>
            </a:pPr>
            <a:r>
              <a:rPr lang="ru-RU" dirty="0" smtClean="0"/>
              <a:t>Относится к особым закупкам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>
                <a:srgbClr val="F45967"/>
              </a:buClr>
              <a:buFont typeface="Wingdings" panose="05000000000000000000" pitchFamily="2" charset="2"/>
              <a:buChar char="q"/>
            </a:pPr>
            <a:r>
              <a:rPr lang="ru-RU" dirty="0" smtClean="0"/>
              <a:t>Подготовка извещения</a:t>
            </a:r>
          </a:p>
          <a:p>
            <a:pPr marL="457200" lvl="1" indent="0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>
                <a:srgbClr val="F45967"/>
              </a:buClr>
              <a:buNone/>
            </a:pPr>
            <a:r>
              <a:rPr lang="ru-RU" dirty="0" smtClean="0"/>
              <a:t>Цена</a:t>
            </a:r>
          </a:p>
          <a:p>
            <a:pPr marL="457200" lvl="1" indent="0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>
                <a:srgbClr val="F45967"/>
              </a:buClr>
              <a:buNone/>
            </a:pPr>
            <a:r>
              <a:rPr lang="ru-RU" dirty="0" smtClean="0"/>
              <a:t>Требования</a:t>
            </a:r>
          </a:p>
          <a:p>
            <a:pPr marL="457200" lvl="1" indent="0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>
                <a:srgbClr val="F45967"/>
              </a:buClr>
              <a:buNone/>
            </a:pPr>
            <a:r>
              <a:rPr lang="ru-RU" dirty="0" smtClean="0"/>
              <a:t>Сравнение ПП на ЭТП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>
                <a:srgbClr val="F45967"/>
              </a:buClr>
              <a:buFont typeface="Wingdings" panose="05000000000000000000" pitchFamily="2" charset="2"/>
              <a:buChar char="q"/>
            </a:pPr>
            <a:r>
              <a:rPr lang="ru-RU" dirty="0" smtClean="0"/>
              <a:t>Подбор ПП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>
                <a:srgbClr val="F45967"/>
              </a:buClr>
              <a:buFont typeface="Wingdings" panose="05000000000000000000" pitchFamily="2" charset="2"/>
              <a:buChar char="q"/>
            </a:pPr>
            <a:r>
              <a:rPr lang="ru-RU" dirty="0" smtClean="0"/>
              <a:t>Рассмотрение ПП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>
                <a:srgbClr val="F45967"/>
              </a:buClr>
              <a:buFont typeface="Wingdings" panose="05000000000000000000" pitchFamily="2" charset="2"/>
              <a:buChar char="q"/>
            </a:pPr>
            <a:r>
              <a:rPr lang="ru-RU" dirty="0" smtClean="0"/>
              <a:t>Заключение контракта</a:t>
            </a:r>
          </a:p>
          <a:p>
            <a:pPr marL="457200" lvl="1" indent="0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>
                <a:srgbClr val="F45967"/>
              </a:buClr>
              <a:buNone/>
            </a:pPr>
            <a:r>
              <a:rPr lang="ru-RU" dirty="0" smtClean="0"/>
              <a:t>Работа с РК</a:t>
            </a:r>
            <a:endParaRPr lang="ru-RU" dirty="0"/>
          </a:p>
          <a:p>
            <a:pPr marL="457200" lvl="1" indent="0">
              <a:buNone/>
            </a:pPr>
            <a:endParaRPr lang="ru-RU" dirty="0" smtClean="0"/>
          </a:p>
        </p:txBody>
      </p:sp>
      <p:sp>
        <p:nvSpPr>
          <p:cNvPr id="8" name="Прямоугольник 7"/>
          <p:cNvSpPr/>
          <p:nvPr/>
        </p:nvSpPr>
        <p:spPr>
          <a:xfrm>
            <a:off x="7154353" y="1756959"/>
            <a:ext cx="410817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chemeClr val="bg2">
                    <a:lumMod val="75000"/>
                  </a:schemeClr>
                </a:solidFill>
              </a:rPr>
              <a:t>Потенциальный поставщик формирует </a:t>
            </a:r>
            <a:r>
              <a:rPr lang="ru-RU" sz="3200" b="1" dirty="0" smtClean="0">
                <a:solidFill>
                  <a:schemeClr val="bg2">
                    <a:lumMod val="75000"/>
                  </a:schemeClr>
                </a:solidFill>
              </a:rPr>
              <a:t>ПП</a:t>
            </a:r>
          </a:p>
          <a:p>
            <a:pPr algn="ctr"/>
            <a:endParaRPr lang="ru-RU" sz="1600" b="1" dirty="0" smtClean="0">
              <a:solidFill>
                <a:schemeClr val="bg2">
                  <a:lumMod val="75000"/>
                </a:schemeClr>
              </a:solidFill>
            </a:endParaRPr>
          </a:p>
          <a:p>
            <a:pPr algn="ctr"/>
            <a:r>
              <a:rPr lang="ru-RU" sz="1600" b="1" dirty="0" smtClean="0">
                <a:solidFill>
                  <a:schemeClr val="bg2">
                    <a:lumMod val="75000"/>
                  </a:schemeClr>
                </a:solidFill>
              </a:rPr>
              <a:t>ПП </a:t>
            </a:r>
            <a:r>
              <a:rPr lang="ru-RU" sz="1600" b="1" dirty="0">
                <a:solidFill>
                  <a:schemeClr val="bg2">
                    <a:lumMod val="75000"/>
                  </a:schemeClr>
                </a:solidFill>
              </a:rPr>
              <a:t>аккумулируются в </a:t>
            </a:r>
            <a:r>
              <a:rPr lang="ru-RU" sz="1600" b="1" dirty="0" smtClean="0">
                <a:solidFill>
                  <a:schemeClr val="bg2">
                    <a:lumMod val="75000"/>
                  </a:schemeClr>
                </a:solidFill>
              </a:rPr>
              <a:t>ЕИС</a:t>
            </a:r>
            <a:endParaRPr lang="ru-RU" sz="1600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075715" y="6622529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4468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ПОДБОР ПП ОПЕРАТОРОМ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783617" y="879973"/>
            <a:ext cx="9545638" cy="2243909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ru-RU" dirty="0" smtClean="0"/>
              <a:t>Оператор подбирает ПП: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b="1" dirty="0">
                <a:solidFill>
                  <a:schemeClr val="bg2">
                    <a:lumMod val="75000"/>
                  </a:schemeClr>
                </a:solidFill>
              </a:rPr>
              <a:t>е</a:t>
            </a:r>
            <a:r>
              <a:rPr lang="ru-RU" b="1" dirty="0" smtClean="0">
                <a:solidFill>
                  <a:schemeClr val="bg2">
                    <a:lumMod val="75000"/>
                  </a:schemeClr>
                </a:solidFill>
              </a:rPr>
              <a:t>сли ПП = 0 </a:t>
            </a:r>
            <a:r>
              <a:rPr lang="ru-RU" dirty="0" smtClean="0"/>
              <a:t>– закупка не состоялась, оператор направляет уведомление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b="1" dirty="0">
                <a:solidFill>
                  <a:schemeClr val="bg2">
                    <a:lumMod val="75000"/>
                  </a:schemeClr>
                </a:solidFill>
              </a:rPr>
              <a:t>е</a:t>
            </a:r>
            <a:r>
              <a:rPr lang="ru-RU" b="1" dirty="0" smtClean="0">
                <a:solidFill>
                  <a:schemeClr val="bg2">
                    <a:lumMod val="75000"/>
                  </a:schemeClr>
                </a:solidFill>
              </a:rPr>
              <a:t>сли ПП = 1 или более </a:t>
            </a:r>
            <a:r>
              <a:rPr lang="ru-RU" dirty="0" smtClean="0"/>
              <a:t>– Заказчику направляются 5 минимальных предложений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348860" y="3567576"/>
            <a:ext cx="9544559" cy="394824"/>
          </a:xfrm>
          <a:prstGeom prst="rect">
            <a:avLst/>
          </a:prstGeom>
        </p:spPr>
        <p:txBody>
          <a:bodyPr vert="horz" lIns="0" tIns="45720" rIns="91440" bIns="45720" rtlCol="0" anchor="t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/>
              <a:t>РАССМОТРЕНИЕ ПРЕДЛОЖЕНИЙ ЗАКАЗЧИКОМ</a:t>
            </a:r>
            <a:endParaRPr lang="ru-RU" dirty="0"/>
          </a:p>
        </p:txBody>
      </p:sp>
      <p:sp>
        <p:nvSpPr>
          <p:cNvPr id="5" name="Текст 2"/>
          <p:cNvSpPr txBox="1">
            <a:spLocks/>
          </p:cNvSpPr>
          <p:nvPr/>
        </p:nvSpPr>
        <p:spPr>
          <a:xfrm>
            <a:off x="783617" y="3962400"/>
            <a:ext cx="9545638" cy="5731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ru-RU" dirty="0" smtClean="0"/>
              <a:t>Заказчик рассматривает ПП и публикует ППИ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348860" y="5118073"/>
            <a:ext cx="9544559" cy="385419"/>
          </a:xfrm>
          <a:prstGeom prst="rect">
            <a:avLst/>
          </a:prstGeom>
        </p:spPr>
        <p:txBody>
          <a:bodyPr vert="horz" lIns="0" tIns="45720" rIns="91440" bIns="45720" rtlCol="0" anchor="t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/>
              <a:t>ПЛАТА С КОНТРАГЕНТА</a:t>
            </a:r>
            <a:endParaRPr lang="ru-RU" dirty="0"/>
          </a:p>
        </p:txBody>
      </p:sp>
      <p:sp>
        <p:nvSpPr>
          <p:cNvPr id="7" name="Текст 2"/>
          <p:cNvSpPr txBox="1">
            <a:spLocks/>
          </p:cNvSpPr>
          <p:nvPr/>
        </p:nvSpPr>
        <p:spPr>
          <a:xfrm>
            <a:off x="783617" y="5497231"/>
            <a:ext cx="9545638" cy="5731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ru-RU" dirty="0" smtClean="0"/>
              <a:t>Аналогично «обычным» закупкам по 44-ФЗ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0075715" y="6622529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0447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/>
          <p:nvPr/>
        </p:nvSpPr>
        <p:spPr>
          <a:xfrm>
            <a:off x="174171" y="4122057"/>
            <a:ext cx="11800115" cy="1611086"/>
          </a:xfrm>
          <a:prstGeom prst="rect">
            <a:avLst/>
          </a:prstGeom>
          <a:solidFill>
            <a:schemeClr val="accent3">
              <a:lumMod val="40000"/>
              <a:lumOff val="60000"/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174171" y="1343798"/>
            <a:ext cx="11800115" cy="1611086"/>
          </a:xfrm>
          <a:prstGeom prst="rect">
            <a:avLst/>
          </a:prstGeom>
          <a:solidFill>
            <a:schemeClr val="accent3">
              <a:lumMod val="40000"/>
              <a:lumOff val="60000"/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4557486" y="1019333"/>
            <a:ext cx="4107543" cy="5033124"/>
          </a:xfrm>
          <a:prstGeom prst="rect">
            <a:avLst/>
          </a:prstGeom>
          <a:solidFill>
            <a:srgbClr val="36F656">
              <a:alpha val="1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ОСОБЕННОСТИ ПОДБОРА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9748191" y="1964675"/>
            <a:ext cx="14688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1">
                    <a:lumMod val="50000"/>
                  </a:schemeClr>
                </a:solidFill>
              </a:rPr>
              <a:t>Извещение</a:t>
            </a:r>
            <a:endParaRPr lang="ru-RU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033167" y="4667738"/>
            <a:ext cx="28989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bg1">
                    <a:lumMod val="50000"/>
                  </a:schemeClr>
                </a:solidFill>
              </a:rPr>
              <a:t>Предварительное предложение</a:t>
            </a:r>
            <a:endParaRPr lang="ru-RU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21977" y="4786698"/>
            <a:ext cx="3478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Обязательные характеристики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4843502" y="1938048"/>
            <a:ext cx="3478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Обязательные характеристики</a:t>
            </a:r>
            <a:endParaRPr lang="ru-RU" dirty="0"/>
          </a:p>
        </p:txBody>
      </p:sp>
      <p:grpSp>
        <p:nvGrpSpPr>
          <p:cNvPr id="14" name="Группа 13"/>
          <p:cNvGrpSpPr/>
          <p:nvPr/>
        </p:nvGrpSpPr>
        <p:grpSpPr>
          <a:xfrm>
            <a:off x="291145" y="1621971"/>
            <a:ext cx="3786101" cy="1054741"/>
            <a:chOff x="291145" y="1621971"/>
            <a:chExt cx="3786101" cy="1054741"/>
          </a:xfrm>
        </p:grpSpPr>
        <p:sp>
          <p:nvSpPr>
            <p:cNvPr id="5" name="TextBox 4"/>
            <p:cNvSpPr txBox="1"/>
            <p:nvPr/>
          </p:nvSpPr>
          <p:spPr>
            <a:xfrm>
              <a:off x="445034" y="1621971"/>
              <a:ext cx="347832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 smtClean="0"/>
                <a:t>Обязательные характеристики</a:t>
              </a:r>
              <a:endParaRPr lang="ru-RU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91145" y="2307380"/>
              <a:ext cx="378610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 smtClean="0"/>
                <a:t>Необязательные характеристики</a:t>
              </a:r>
              <a:endParaRPr lang="ru-RU" dirty="0"/>
            </a:p>
          </p:txBody>
        </p:sp>
        <p:sp>
          <p:nvSpPr>
            <p:cNvPr id="13" name="Плюс 12"/>
            <p:cNvSpPr/>
            <p:nvPr/>
          </p:nvSpPr>
          <p:spPr>
            <a:xfrm>
              <a:off x="2108740" y="1991303"/>
              <a:ext cx="304800" cy="316077"/>
            </a:xfrm>
            <a:prstGeom prst="mathPlus">
              <a:avLst/>
            </a:prstGeom>
            <a:solidFill>
              <a:srgbClr val="F4596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5" name="Группа 14"/>
          <p:cNvGrpSpPr/>
          <p:nvPr/>
        </p:nvGrpSpPr>
        <p:grpSpPr>
          <a:xfrm>
            <a:off x="4689613" y="4443994"/>
            <a:ext cx="3786101" cy="1054741"/>
            <a:chOff x="291145" y="1621971"/>
            <a:chExt cx="3786101" cy="1054741"/>
          </a:xfrm>
        </p:grpSpPr>
        <p:sp>
          <p:nvSpPr>
            <p:cNvPr id="16" name="TextBox 15"/>
            <p:cNvSpPr txBox="1"/>
            <p:nvPr/>
          </p:nvSpPr>
          <p:spPr>
            <a:xfrm>
              <a:off x="445034" y="1621971"/>
              <a:ext cx="347832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 smtClean="0"/>
                <a:t>Обязательные характеристики</a:t>
              </a:r>
              <a:endParaRPr lang="ru-RU" dirty="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291145" y="2307380"/>
              <a:ext cx="378610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 smtClean="0"/>
                <a:t>Необязательные характеристики</a:t>
              </a:r>
              <a:endParaRPr lang="ru-RU" dirty="0"/>
            </a:p>
          </p:txBody>
        </p:sp>
        <p:sp>
          <p:nvSpPr>
            <p:cNvPr id="18" name="Плюс 17"/>
            <p:cNvSpPr/>
            <p:nvPr/>
          </p:nvSpPr>
          <p:spPr>
            <a:xfrm>
              <a:off x="2108740" y="1991303"/>
              <a:ext cx="304800" cy="316077"/>
            </a:xfrm>
            <a:prstGeom prst="mathPlus">
              <a:avLst/>
            </a:prstGeom>
            <a:solidFill>
              <a:srgbClr val="F4596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207367" y="1019333"/>
            <a:ext cx="4107543" cy="5033124"/>
          </a:xfrm>
          <a:prstGeom prst="rect">
            <a:avLst/>
          </a:prstGeom>
          <a:solidFill>
            <a:srgbClr val="F45967">
              <a:alpha val="1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3" name="Группа 22"/>
          <p:cNvGrpSpPr/>
          <p:nvPr/>
        </p:nvGrpSpPr>
        <p:grpSpPr>
          <a:xfrm>
            <a:off x="6246925" y="3177690"/>
            <a:ext cx="728663" cy="593725"/>
            <a:chOff x="6900863" y="5248275"/>
            <a:chExt cx="728663" cy="593725"/>
          </a:xfrm>
        </p:grpSpPr>
        <p:sp>
          <p:nvSpPr>
            <p:cNvPr id="24" name="Freeform 301"/>
            <p:cNvSpPr>
              <a:spLocks noEditPoints="1"/>
            </p:cNvSpPr>
            <p:nvPr/>
          </p:nvSpPr>
          <p:spPr bwMode="auto">
            <a:xfrm>
              <a:off x="6900863" y="5248275"/>
              <a:ext cx="728663" cy="593725"/>
            </a:xfrm>
            <a:custGeom>
              <a:avLst/>
              <a:gdLst>
                <a:gd name="T0" fmla="*/ 898 w 919"/>
                <a:gd name="T1" fmla="*/ 168 h 748"/>
                <a:gd name="T2" fmla="*/ 876 w 919"/>
                <a:gd name="T3" fmla="*/ 193 h 748"/>
                <a:gd name="T4" fmla="*/ 339 w 919"/>
                <a:gd name="T5" fmla="*/ 733 h 748"/>
                <a:gd name="T6" fmla="*/ 299 w 919"/>
                <a:gd name="T7" fmla="*/ 748 h 748"/>
                <a:gd name="T8" fmla="*/ 259 w 919"/>
                <a:gd name="T9" fmla="*/ 733 h 748"/>
                <a:gd name="T10" fmla="*/ 23 w 919"/>
                <a:gd name="T11" fmla="*/ 498 h 748"/>
                <a:gd name="T12" fmla="*/ 7 w 919"/>
                <a:gd name="T13" fmla="*/ 476 h 748"/>
                <a:gd name="T14" fmla="*/ 2 w 919"/>
                <a:gd name="T15" fmla="*/ 439 h 748"/>
                <a:gd name="T16" fmla="*/ 23 w 919"/>
                <a:gd name="T17" fmla="*/ 404 h 748"/>
                <a:gd name="T18" fmla="*/ 75 w 919"/>
                <a:gd name="T19" fmla="*/ 352 h 748"/>
                <a:gd name="T20" fmla="*/ 114 w 919"/>
                <a:gd name="T21" fmla="*/ 327 h 748"/>
                <a:gd name="T22" fmla="*/ 150 w 919"/>
                <a:gd name="T23" fmla="*/ 332 h 748"/>
                <a:gd name="T24" fmla="*/ 177 w 919"/>
                <a:gd name="T25" fmla="*/ 352 h 748"/>
                <a:gd name="T26" fmla="*/ 315 w 919"/>
                <a:gd name="T27" fmla="*/ 453 h 748"/>
                <a:gd name="T28" fmla="*/ 736 w 919"/>
                <a:gd name="T29" fmla="*/ 30 h 748"/>
                <a:gd name="T30" fmla="*/ 764 w 919"/>
                <a:gd name="T31" fmla="*/ 9 h 748"/>
                <a:gd name="T32" fmla="*/ 807 w 919"/>
                <a:gd name="T33" fmla="*/ 2 h 748"/>
                <a:gd name="T34" fmla="*/ 851 w 919"/>
                <a:gd name="T35" fmla="*/ 30 h 748"/>
                <a:gd name="T36" fmla="*/ 884 w 919"/>
                <a:gd name="T37" fmla="*/ 63 h 748"/>
                <a:gd name="T38" fmla="*/ 919 w 919"/>
                <a:gd name="T39" fmla="*/ 111 h 748"/>
                <a:gd name="T40" fmla="*/ 919 w 919"/>
                <a:gd name="T41" fmla="*/ 142 h 748"/>
                <a:gd name="T42" fmla="*/ 308 w 919"/>
                <a:gd name="T43" fmla="*/ 708 h 748"/>
                <a:gd name="T44" fmla="*/ 348 w 919"/>
                <a:gd name="T45" fmla="*/ 670 h 748"/>
                <a:gd name="T46" fmla="*/ 865 w 919"/>
                <a:gd name="T47" fmla="*/ 152 h 748"/>
                <a:gd name="T48" fmla="*/ 881 w 919"/>
                <a:gd name="T49" fmla="*/ 130 h 748"/>
                <a:gd name="T50" fmla="*/ 877 w 919"/>
                <a:gd name="T51" fmla="*/ 111 h 748"/>
                <a:gd name="T52" fmla="*/ 865 w 919"/>
                <a:gd name="T53" fmla="*/ 95 h 748"/>
                <a:gd name="T54" fmla="*/ 814 w 919"/>
                <a:gd name="T55" fmla="*/ 46 h 748"/>
                <a:gd name="T56" fmla="*/ 795 w 919"/>
                <a:gd name="T57" fmla="*/ 37 h 748"/>
                <a:gd name="T58" fmla="*/ 776 w 919"/>
                <a:gd name="T59" fmla="*/ 46 h 748"/>
                <a:gd name="T60" fmla="*/ 332 w 919"/>
                <a:gd name="T61" fmla="*/ 490 h 748"/>
                <a:gd name="T62" fmla="*/ 315 w 919"/>
                <a:gd name="T63" fmla="*/ 505 h 748"/>
                <a:gd name="T64" fmla="*/ 290 w 919"/>
                <a:gd name="T65" fmla="*/ 509 h 748"/>
                <a:gd name="T66" fmla="*/ 264 w 919"/>
                <a:gd name="T67" fmla="*/ 490 h 748"/>
                <a:gd name="T68" fmla="*/ 152 w 919"/>
                <a:gd name="T69" fmla="*/ 378 h 748"/>
                <a:gd name="T70" fmla="*/ 131 w 919"/>
                <a:gd name="T71" fmla="*/ 364 h 748"/>
                <a:gd name="T72" fmla="*/ 112 w 919"/>
                <a:gd name="T73" fmla="*/ 367 h 748"/>
                <a:gd name="T74" fmla="*/ 100 w 919"/>
                <a:gd name="T75" fmla="*/ 378 h 748"/>
                <a:gd name="T76" fmla="*/ 46 w 919"/>
                <a:gd name="T77" fmla="*/ 434 h 748"/>
                <a:gd name="T78" fmla="*/ 37 w 919"/>
                <a:gd name="T79" fmla="*/ 451 h 748"/>
                <a:gd name="T80" fmla="*/ 46 w 919"/>
                <a:gd name="T81" fmla="*/ 469 h 748"/>
                <a:gd name="T82" fmla="*/ 271 w 919"/>
                <a:gd name="T83" fmla="*/ 696 h 748"/>
                <a:gd name="T84" fmla="*/ 297 w 919"/>
                <a:gd name="T85" fmla="*/ 713 h 7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919" h="748">
                  <a:moveTo>
                    <a:pt x="919" y="142"/>
                  </a:moveTo>
                  <a:lnTo>
                    <a:pt x="919" y="142"/>
                  </a:lnTo>
                  <a:lnTo>
                    <a:pt x="898" y="168"/>
                  </a:lnTo>
                  <a:lnTo>
                    <a:pt x="888" y="180"/>
                  </a:lnTo>
                  <a:lnTo>
                    <a:pt x="876" y="193"/>
                  </a:lnTo>
                  <a:lnTo>
                    <a:pt x="876" y="193"/>
                  </a:lnTo>
                  <a:lnTo>
                    <a:pt x="353" y="720"/>
                  </a:lnTo>
                  <a:lnTo>
                    <a:pt x="353" y="720"/>
                  </a:lnTo>
                  <a:lnTo>
                    <a:pt x="339" y="733"/>
                  </a:lnTo>
                  <a:lnTo>
                    <a:pt x="325" y="741"/>
                  </a:lnTo>
                  <a:lnTo>
                    <a:pt x="311" y="747"/>
                  </a:lnTo>
                  <a:lnTo>
                    <a:pt x="299" y="748"/>
                  </a:lnTo>
                  <a:lnTo>
                    <a:pt x="285" y="747"/>
                  </a:lnTo>
                  <a:lnTo>
                    <a:pt x="273" y="741"/>
                  </a:lnTo>
                  <a:lnTo>
                    <a:pt x="259" y="733"/>
                  </a:lnTo>
                  <a:lnTo>
                    <a:pt x="245" y="720"/>
                  </a:lnTo>
                  <a:lnTo>
                    <a:pt x="245" y="720"/>
                  </a:lnTo>
                  <a:lnTo>
                    <a:pt x="23" y="498"/>
                  </a:lnTo>
                  <a:lnTo>
                    <a:pt x="23" y="498"/>
                  </a:lnTo>
                  <a:lnTo>
                    <a:pt x="14" y="488"/>
                  </a:lnTo>
                  <a:lnTo>
                    <a:pt x="7" y="476"/>
                  </a:lnTo>
                  <a:lnTo>
                    <a:pt x="2" y="463"/>
                  </a:lnTo>
                  <a:lnTo>
                    <a:pt x="0" y="451"/>
                  </a:lnTo>
                  <a:lnTo>
                    <a:pt x="2" y="439"/>
                  </a:lnTo>
                  <a:lnTo>
                    <a:pt x="5" y="427"/>
                  </a:lnTo>
                  <a:lnTo>
                    <a:pt x="12" y="416"/>
                  </a:lnTo>
                  <a:lnTo>
                    <a:pt x="23" y="404"/>
                  </a:lnTo>
                  <a:lnTo>
                    <a:pt x="23" y="404"/>
                  </a:lnTo>
                  <a:lnTo>
                    <a:pt x="75" y="352"/>
                  </a:lnTo>
                  <a:lnTo>
                    <a:pt x="75" y="352"/>
                  </a:lnTo>
                  <a:lnTo>
                    <a:pt x="88" y="339"/>
                  </a:lnTo>
                  <a:lnTo>
                    <a:pt x="100" y="332"/>
                  </a:lnTo>
                  <a:lnTo>
                    <a:pt x="114" y="327"/>
                  </a:lnTo>
                  <a:lnTo>
                    <a:pt x="126" y="327"/>
                  </a:lnTo>
                  <a:lnTo>
                    <a:pt x="138" y="327"/>
                  </a:lnTo>
                  <a:lnTo>
                    <a:pt x="150" y="332"/>
                  </a:lnTo>
                  <a:lnTo>
                    <a:pt x="163" y="341"/>
                  </a:lnTo>
                  <a:lnTo>
                    <a:pt x="177" y="352"/>
                  </a:lnTo>
                  <a:lnTo>
                    <a:pt x="177" y="352"/>
                  </a:lnTo>
                  <a:lnTo>
                    <a:pt x="295" y="470"/>
                  </a:lnTo>
                  <a:lnTo>
                    <a:pt x="295" y="470"/>
                  </a:lnTo>
                  <a:lnTo>
                    <a:pt x="315" y="453"/>
                  </a:lnTo>
                  <a:lnTo>
                    <a:pt x="315" y="453"/>
                  </a:lnTo>
                  <a:lnTo>
                    <a:pt x="526" y="242"/>
                  </a:lnTo>
                  <a:lnTo>
                    <a:pt x="736" y="30"/>
                  </a:lnTo>
                  <a:lnTo>
                    <a:pt x="736" y="30"/>
                  </a:lnTo>
                  <a:lnTo>
                    <a:pt x="750" y="18"/>
                  </a:lnTo>
                  <a:lnTo>
                    <a:pt x="764" y="9"/>
                  </a:lnTo>
                  <a:lnTo>
                    <a:pt x="779" y="4"/>
                  </a:lnTo>
                  <a:lnTo>
                    <a:pt x="793" y="0"/>
                  </a:lnTo>
                  <a:lnTo>
                    <a:pt x="807" y="2"/>
                  </a:lnTo>
                  <a:lnTo>
                    <a:pt x="823" y="7"/>
                  </a:lnTo>
                  <a:lnTo>
                    <a:pt x="837" y="16"/>
                  </a:lnTo>
                  <a:lnTo>
                    <a:pt x="851" y="30"/>
                  </a:lnTo>
                  <a:lnTo>
                    <a:pt x="851" y="30"/>
                  </a:lnTo>
                  <a:lnTo>
                    <a:pt x="867" y="48"/>
                  </a:lnTo>
                  <a:lnTo>
                    <a:pt x="884" y="63"/>
                  </a:lnTo>
                  <a:lnTo>
                    <a:pt x="884" y="63"/>
                  </a:lnTo>
                  <a:lnTo>
                    <a:pt x="902" y="86"/>
                  </a:lnTo>
                  <a:lnTo>
                    <a:pt x="919" y="111"/>
                  </a:lnTo>
                  <a:lnTo>
                    <a:pt x="919" y="111"/>
                  </a:lnTo>
                  <a:lnTo>
                    <a:pt x="919" y="142"/>
                  </a:lnTo>
                  <a:lnTo>
                    <a:pt x="919" y="142"/>
                  </a:lnTo>
                  <a:close/>
                  <a:moveTo>
                    <a:pt x="297" y="713"/>
                  </a:moveTo>
                  <a:lnTo>
                    <a:pt x="297" y="713"/>
                  </a:lnTo>
                  <a:lnTo>
                    <a:pt x="308" y="708"/>
                  </a:lnTo>
                  <a:lnTo>
                    <a:pt x="316" y="701"/>
                  </a:lnTo>
                  <a:lnTo>
                    <a:pt x="316" y="701"/>
                  </a:lnTo>
                  <a:lnTo>
                    <a:pt x="348" y="670"/>
                  </a:lnTo>
                  <a:lnTo>
                    <a:pt x="348" y="670"/>
                  </a:lnTo>
                  <a:lnTo>
                    <a:pt x="865" y="152"/>
                  </a:lnTo>
                  <a:lnTo>
                    <a:pt x="865" y="152"/>
                  </a:lnTo>
                  <a:lnTo>
                    <a:pt x="872" y="144"/>
                  </a:lnTo>
                  <a:lnTo>
                    <a:pt x="877" y="137"/>
                  </a:lnTo>
                  <a:lnTo>
                    <a:pt x="881" y="130"/>
                  </a:lnTo>
                  <a:lnTo>
                    <a:pt x="883" y="125"/>
                  </a:lnTo>
                  <a:lnTo>
                    <a:pt x="881" y="118"/>
                  </a:lnTo>
                  <a:lnTo>
                    <a:pt x="877" y="111"/>
                  </a:lnTo>
                  <a:lnTo>
                    <a:pt x="872" y="104"/>
                  </a:lnTo>
                  <a:lnTo>
                    <a:pt x="865" y="95"/>
                  </a:lnTo>
                  <a:lnTo>
                    <a:pt x="865" y="95"/>
                  </a:lnTo>
                  <a:lnTo>
                    <a:pt x="823" y="53"/>
                  </a:lnTo>
                  <a:lnTo>
                    <a:pt x="823" y="53"/>
                  </a:lnTo>
                  <a:lnTo>
                    <a:pt x="814" y="46"/>
                  </a:lnTo>
                  <a:lnTo>
                    <a:pt x="807" y="41"/>
                  </a:lnTo>
                  <a:lnTo>
                    <a:pt x="802" y="37"/>
                  </a:lnTo>
                  <a:lnTo>
                    <a:pt x="795" y="37"/>
                  </a:lnTo>
                  <a:lnTo>
                    <a:pt x="788" y="37"/>
                  </a:lnTo>
                  <a:lnTo>
                    <a:pt x="783" y="41"/>
                  </a:lnTo>
                  <a:lnTo>
                    <a:pt x="776" y="46"/>
                  </a:lnTo>
                  <a:lnTo>
                    <a:pt x="767" y="55"/>
                  </a:lnTo>
                  <a:lnTo>
                    <a:pt x="767" y="55"/>
                  </a:lnTo>
                  <a:lnTo>
                    <a:pt x="332" y="490"/>
                  </a:lnTo>
                  <a:lnTo>
                    <a:pt x="332" y="490"/>
                  </a:lnTo>
                  <a:lnTo>
                    <a:pt x="323" y="498"/>
                  </a:lnTo>
                  <a:lnTo>
                    <a:pt x="315" y="505"/>
                  </a:lnTo>
                  <a:lnTo>
                    <a:pt x="306" y="509"/>
                  </a:lnTo>
                  <a:lnTo>
                    <a:pt x="297" y="511"/>
                  </a:lnTo>
                  <a:lnTo>
                    <a:pt x="290" y="509"/>
                  </a:lnTo>
                  <a:lnTo>
                    <a:pt x="281" y="505"/>
                  </a:lnTo>
                  <a:lnTo>
                    <a:pt x="273" y="498"/>
                  </a:lnTo>
                  <a:lnTo>
                    <a:pt x="264" y="490"/>
                  </a:lnTo>
                  <a:lnTo>
                    <a:pt x="264" y="490"/>
                  </a:lnTo>
                  <a:lnTo>
                    <a:pt x="152" y="378"/>
                  </a:lnTo>
                  <a:lnTo>
                    <a:pt x="152" y="378"/>
                  </a:lnTo>
                  <a:lnTo>
                    <a:pt x="145" y="371"/>
                  </a:lnTo>
                  <a:lnTo>
                    <a:pt x="138" y="367"/>
                  </a:lnTo>
                  <a:lnTo>
                    <a:pt x="131" y="364"/>
                  </a:lnTo>
                  <a:lnTo>
                    <a:pt x="126" y="364"/>
                  </a:lnTo>
                  <a:lnTo>
                    <a:pt x="119" y="364"/>
                  </a:lnTo>
                  <a:lnTo>
                    <a:pt x="112" y="367"/>
                  </a:lnTo>
                  <a:lnTo>
                    <a:pt x="107" y="371"/>
                  </a:lnTo>
                  <a:lnTo>
                    <a:pt x="100" y="378"/>
                  </a:lnTo>
                  <a:lnTo>
                    <a:pt x="100" y="378"/>
                  </a:lnTo>
                  <a:lnTo>
                    <a:pt x="51" y="427"/>
                  </a:lnTo>
                  <a:lnTo>
                    <a:pt x="51" y="427"/>
                  </a:lnTo>
                  <a:lnTo>
                    <a:pt x="46" y="434"/>
                  </a:lnTo>
                  <a:lnTo>
                    <a:pt x="40" y="439"/>
                  </a:lnTo>
                  <a:lnTo>
                    <a:pt x="39" y="446"/>
                  </a:lnTo>
                  <a:lnTo>
                    <a:pt x="37" y="451"/>
                  </a:lnTo>
                  <a:lnTo>
                    <a:pt x="39" y="457"/>
                  </a:lnTo>
                  <a:lnTo>
                    <a:pt x="40" y="463"/>
                  </a:lnTo>
                  <a:lnTo>
                    <a:pt x="46" y="469"/>
                  </a:lnTo>
                  <a:lnTo>
                    <a:pt x="51" y="476"/>
                  </a:lnTo>
                  <a:lnTo>
                    <a:pt x="51" y="476"/>
                  </a:lnTo>
                  <a:lnTo>
                    <a:pt x="271" y="696"/>
                  </a:lnTo>
                  <a:lnTo>
                    <a:pt x="271" y="696"/>
                  </a:lnTo>
                  <a:lnTo>
                    <a:pt x="283" y="706"/>
                  </a:lnTo>
                  <a:lnTo>
                    <a:pt x="297" y="713"/>
                  </a:lnTo>
                  <a:lnTo>
                    <a:pt x="297" y="713"/>
                  </a:lnTo>
                  <a:close/>
                </a:path>
              </a:pathLst>
            </a:custGeom>
            <a:solidFill>
              <a:srgbClr val="E849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5" name="Freeform 302"/>
            <p:cNvSpPr>
              <a:spLocks/>
            </p:cNvSpPr>
            <p:nvPr/>
          </p:nvSpPr>
          <p:spPr bwMode="auto">
            <a:xfrm>
              <a:off x="7131051" y="5643563"/>
              <a:ext cx="142875" cy="139700"/>
            </a:xfrm>
            <a:custGeom>
              <a:avLst/>
              <a:gdLst>
                <a:gd name="T0" fmla="*/ 182 w 182"/>
                <a:gd name="T1" fmla="*/ 16 h 177"/>
                <a:gd name="T2" fmla="*/ 182 w 182"/>
                <a:gd name="T3" fmla="*/ 16 h 177"/>
                <a:gd name="T4" fmla="*/ 170 w 182"/>
                <a:gd name="T5" fmla="*/ 32 h 177"/>
                <a:gd name="T6" fmla="*/ 170 w 182"/>
                <a:gd name="T7" fmla="*/ 32 h 177"/>
                <a:gd name="T8" fmla="*/ 100 w 182"/>
                <a:gd name="T9" fmla="*/ 102 h 177"/>
                <a:gd name="T10" fmla="*/ 30 w 182"/>
                <a:gd name="T11" fmla="*/ 172 h 177"/>
                <a:gd name="T12" fmla="*/ 30 w 182"/>
                <a:gd name="T13" fmla="*/ 172 h 177"/>
                <a:gd name="T14" fmla="*/ 25 w 182"/>
                <a:gd name="T15" fmla="*/ 175 h 177"/>
                <a:gd name="T16" fmla="*/ 16 w 182"/>
                <a:gd name="T17" fmla="*/ 175 h 177"/>
                <a:gd name="T18" fmla="*/ 0 w 182"/>
                <a:gd name="T19" fmla="*/ 177 h 177"/>
                <a:gd name="T20" fmla="*/ 0 w 182"/>
                <a:gd name="T21" fmla="*/ 177 h 177"/>
                <a:gd name="T22" fmla="*/ 2 w 182"/>
                <a:gd name="T23" fmla="*/ 161 h 177"/>
                <a:gd name="T24" fmla="*/ 4 w 182"/>
                <a:gd name="T25" fmla="*/ 154 h 177"/>
                <a:gd name="T26" fmla="*/ 5 w 182"/>
                <a:gd name="T27" fmla="*/ 147 h 177"/>
                <a:gd name="T28" fmla="*/ 5 w 182"/>
                <a:gd name="T29" fmla="*/ 147 h 177"/>
                <a:gd name="T30" fmla="*/ 75 w 182"/>
                <a:gd name="T31" fmla="*/ 77 h 177"/>
                <a:gd name="T32" fmla="*/ 145 w 182"/>
                <a:gd name="T33" fmla="*/ 7 h 177"/>
                <a:gd name="T34" fmla="*/ 145 w 182"/>
                <a:gd name="T35" fmla="*/ 7 h 177"/>
                <a:gd name="T36" fmla="*/ 150 w 182"/>
                <a:gd name="T37" fmla="*/ 4 h 177"/>
                <a:gd name="T38" fmla="*/ 156 w 182"/>
                <a:gd name="T39" fmla="*/ 2 h 177"/>
                <a:gd name="T40" fmla="*/ 161 w 182"/>
                <a:gd name="T41" fmla="*/ 0 h 177"/>
                <a:gd name="T42" fmla="*/ 166 w 182"/>
                <a:gd name="T43" fmla="*/ 0 h 177"/>
                <a:gd name="T44" fmla="*/ 166 w 182"/>
                <a:gd name="T45" fmla="*/ 0 h 177"/>
                <a:gd name="T46" fmla="*/ 170 w 182"/>
                <a:gd name="T47" fmla="*/ 2 h 177"/>
                <a:gd name="T48" fmla="*/ 175 w 182"/>
                <a:gd name="T49" fmla="*/ 6 h 177"/>
                <a:gd name="T50" fmla="*/ 182 w 182"/>
                <a:gd name="T51" fmla="*/ 16 h 177"/>
                <a:gd name="T52" fmla="*/ 182 w 182"/>
                <a:gd name="T53" fmla="*/ 16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82" h="177">
                  <a:moveTo>
                    <a:pt x="182" y="16"/>
                  </a:moveTo>
                  <a:lnTo>
                    <a:pt x="182" y="16"/>
                  </a:lnTo>
                  <a:lnTo>
                    <a:pt x="170" y="32"/>
                  </a:lnTo>
                  <a:lnTo>
                    <a:pt x="170" y="32"/>
                  </a:lnTo>
                  <a:lnTo>
                    <a:pt x="100" y="102"/>
                  </a:lnTo>
                  <a:lnTo>
                    <a:pt x="30" y="172"/>
                  </a:lnTo>
                  <a:lnTo>
                    <a:pt x="30" y="172"/>
                  </a:lnTo>
                  <a:lnTo>
                    <a:pt x="25" y="175"/>
                  </a:lnTo>
                  <a:lnTo>
                    <a:pt x="16" y="175"/>
                  </a:lnTo>
                  <a:lnTo>
                    <a:pt x="0" y="177"/>
                  </a:lnTo>
                  <a:lnTo>
                    <a:pt x="0" y="177"/>
                  </a:lnTo>
                  <a:lnTo>
                    <a:pt x="2" y="161"/>
                  </a:lnTo>
                  <a:lnTo>
                    <a:pt x="4" y="154"/>
                  </a:lnTo>
                  <a:lnTo>
                    <a:pt x="5" y="147"/>
                  </a:lnTo>
                  <a:lnTo>
                    <a:pt x="5" y="147"/>
                  </a:lnTo>
                  <a:lnTo>
                    <a:pt x="75" y="77"/>
                  </a:lnTo>
                  <a:lnTo>
                    <a:pt x="145" y="7"/>
                  </a:lnTo>
                  <a:lnTo>
                    <a:pt x="145" y="7"/>
                  </a:lnTo>
                  <a:lnTo>
                    <a:pt x="150" y="4"/>
                  </a:lnTo>
                  <a:lnTo>
                    <a:pt x="156" y="2"/>
                  </a:lnTo>
                  <a:lnTo>
                    <a:pt x="161" y="0"/>
                  </a:lnTo>
                  <a:lnTo>
                    <a:pt x="166" y="0"/>
                  </a:lnTo>
                  <a:lnTo>
                    <a:pt x="166" y="0"/>
                  </a:lnTo>
                  <a:lnTo>
                    <a:pt x="170" y="2"/>
                  </a:lnTo>
                  <a:lnTo>
                    <a:pt x="175" y="6"/>
                  </a:lnTo>
                  <a:lnTo>
                    <a:pt x="182" y="16"/>
                  </a:lnTo>
                  <a:lnTo>
                    <a:pt x="182" y="16"/>
                  </a:lnTo>
                  <a:close/>
                </a:path>
              </a:pathLst>
            </a:custGeom>
            <a:solidFill>
              <a:srgbClr val="E849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6" name="Freeform 303"/>
            <p:cNvSpPr>
              <a:spLocks/>
            </p:cNvSpPr>
            <p:nvPr/>
          </p:nvSpPr>
          <p:spPr bwMode="auto">
            <a:xfrm>
              <a:off x="7280276" y="5594350"/>
              <a:ext cx="34925" cy="38100"/>
            </a:xfrm>
            <a:custGeom>
              <a:avLst/>
              <a:gdLst>
                <a:gd name="T0" fmla="*/ 24 w 44"/>
                <a:gd name="T1" fmla="*/ 0 h 48"/>
                <a:gd name="T2" fmla="*/ 24 w 44"/>
                <a:gd name="T3" fmla="*/ 0 h 48"/>
                <a:gd name="T4" fmla="*/ 38 w 44"/>
                <a:gd name="T5" fmla="*/ 15 h 48"/>
                <a:gd name="T6" fmla="*/ 42 w 44"/>
                <a:gd name="T7" fmla="*/ 22 h 48"/>
                <a:gd name="T8" fmla="*/ 44 w 44"/>
                <a:gd name="T9" fmla="*/ 26 h 48"/>
                <a:gd name="T10" fmla="*/ 44 w 44"/>
                <a:gd name="T11" fmla="*/ 26 h 48"/>
                <a:gd name="T12" fmla="*/ 38 w 44"/>
                <a:gd name="T13" fmla="*/ 33 h 48"/>
                <a:gd name="T14" fmla="*/ 31 w 44"/>
                <a:gd name="T15" fmla="*/ 38 h 48"/>
                <a:gd name="T16" fmla="*/ 17 w 44"/>
                <a:gd name="T17" fmla="*/ 48 h 48"/>
                <a:gd name="T18" fmla="*/ 17 w 44"/>
                <a:gd name="T19" fmla="*/ 48 h 48"/>
                <a:gd name="T20" fmla="*/ 14 w 44"/>
                <a:gd name="T21" fmla="*/ 47 h 48"/>
                <a:gd name="T22" fmla="*/ 7 w 44"/>
                <a:gd name="T23" fmla="*/ 41 h 48"/>
                <a:gd name="T24" fmla="*/ 2 w 44"/>
                <a:gd name="T25" fmla="*/ 36 h 48"/>
                <a:gd name="T26" fmla="*/ 0 w 44"/>
                <a:gd name="T27" fmla="*/ 33 h 48"/>
                <a:gd name="T28" fmla="*/ 0 w 44"/>
                <a:gd name="T29" fmla="*/ 33 h 48"/>
                <a:gd name="T30" fmla="*/ 5 w 44"/>
                <a:gd name="T31" fmla="*/ 24 h 48"/>
                <a:gd name="T32" fmla="*/ 10 w 44"/>
                <a:gd name="T33" fmla="*/ 17 h 48"/>
                <a:gd name="T34" fmla="*/ 24 w 44"/>
                <a:gd name="T35" fmla="*/ 0 h 48"/>
                <a:gd name="T36" fmla="*/ 24 w 44"/>
                <a:gd name="T37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4" h="48">
                  <a:moveTo>
                    <a:pt x="24" y="0"/>
                  </a:moveTo>
                  <a:lnTo>
                    <a:pt x="24" y="0"/>
                  </a:lnTo>
                  <a:lnTo>
                    <a:pt x="38" y="15"/>
                  </a:lnTo>
                  <a:lnTo>
                    <a:pt x="42" y="22"/>
                  </a:lnTo>
                  <a:lnTo>
                    <a:pt x="44" y="26"/>
                  </a:lnTo>
                  <a:lnTo>
                    <a:pt x="44" y="26"/>
                  </a:lnTo>
                  <a:lnTo>
                    <a:pt x="38" y="33"/>
                  </a:lnTo>
                  <a:lnTo>
                    <a:pt x="31" y="38"/>
                  </a:lnTo>
                  <a:lnTo>
                    <a:pt x="17" y="48"/>
                  </a:lnTo>
                  <a:lnTo>
                    <a:pt x="17" y="48"/>
                  </a:lnTo>
                  <a:lnTo>
                    <a:pt x="14" y="47"/>
                  </a:lnTo>
                  <a:lnTo>
                    <a:pt x="7" y="41"/>
                  </a:lnTo>
                  <a:lnTo>
                    <a:pt x="2" y="36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5" y="24"/>
                  </a:lnTo>
                  <a:lnTo>
                    <a:pt x="10" y="17"/>
                  </a:lnTo>
                  <a:lnTo>
                    <a:pt x="24" y="0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E849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  <p:sp>
        <p:nvSpPr>
          <p:cNvPr id="27" name="Freeform 314"/>
          <p:cNvSpPr>
            <a:spLocks noEditPoints="1"/>
          </p:cNvSpPr>
          <p:nvPr/>
        </p:nvSpPr>
        <p:spPr bwMode="auto">
          <a:xfrm>
            <a:off x="1938875" y="3177690"/>
            <a:ext cx="644525" cy="644525"/>
          </a:xfrm>
          <a:custGeom>
            <a:avLst/>
            <a:gdLst>
              <a:gd name="T0" fmla="*/ 7 w 812"/>
              <a:gd name="T1" fmla="*/ 329 h 811"/>
              <a:gd name="T2" fmla="*/ 17 w 812"/>
              <a:gd name="T3" fmla="*/ 290 h 811"/>
              <a:gd name="T4" fmla="*/ 51 w 812"/>
              <a:gd name="T5" fmla="*/ 208 h 811"/>
              <a:gd name="T6" fmla="*/ 96 w 812"/>
              <a:gd name="T7" fmla="*/ 140 h 811"/>
              <a:gd name="T8" fmla="*/ 154 w 812"/>
              <a:gd name="T9" fmla="*/ 84 h 811"/>
              <a:gd name="T10" fmla="*/ 224 w 812"/>
              <a:gd name="T11" fmla="*/ 42 h 811"/>
              <a:gd name="T12" fmla="*/ 302 w 812"/>
              <a:gd name="T13" fmla="*/ 13 h 811"/>
              <a:gd name="T14" fmla="*/ 372 w 812"/>
              <a:gd name="T15" fmla="*/ 0 h 811"/>
              <a:gd name="T16" fmla="*/ 491 w 812"/>
              <a:gd name="T17" fmla="*/ 7 h 811"/>
              <a:gd name="T18" fmla="*/ 598 w 812"/>
              <a:gd name="T19" fmla="*/ 46 h 811"/>
              <a:gd name="T20" fmla="*/ 690 w 812"/>
              <a:gd name="T21" fmla="*/ 112 h 811"/>
              <a:gd name="T22" fmla="*/ 760 w 812"/>
              <a:gd name="T23" fmla="*/ 205 h 811"/>
              <a:gd name="T24" fmla="*/ 802 w 812"/>
              <a:gd name="T25" fmla="*/ 320 h 811"/>
              <a:gd name="T26" fmla="*/ 811 w 812"/>
              <a:gd name="T27" fmla="*/ 372 h 811"/>
              <a:gd name="T28" fmla="*/ 811 w 812"/>
              <a:gd name="T29" fmla="*/ 449 h 811"/>
              <a:gd name="T30" fmla="*/ 797 w 812"/>
              <a:gd name="T31" fmla="*/ 523 h 811"/>
              <a:gd name="T32" fmla="*/ 769 w 812"/>
              <a:gd name="T33" fmla="*/ 591 h 811"/>
              <a:gd name="T34" fmla="*/ 725 w 812"/>
              <a:gd name="T35" fmla="*/ 656 h 811"/>
              <a:gd name="T36" fmla="*/ 688 w 812"/>
              <a:gd name="T37" fmla="*/ 696 h 811"/>
              <a:gd name="T38" fmla="*/ 594 w 812"/>
              <a:gd name="T39" fmla="*/ 766 h 811"/>
              <a:gd name="T40" fmla="*/ 489 w 812"/>
              <a:gd name="T41" fmla="*/ 802 h 811"/>
              <a:gd name="T42" fmla="*/ 411 w 812"/>
              <a:gd name="T43" fmla="*/ 811 h 811"/>
              <a:gd name="T44" fmla="*/ 290 w 812"/>
              <a:gd name="T45" fmla="*/ 795 h 811"/>
              <a:gd name="T46" fmla="*/ 182 w 812"/>
              <a:gd name="T47" fmla="*/ 745 h 811"/>
              <a:gd name="T48" fmla="*/ 119 w 812"/>
              <a:gd name="T49" fmla="*/ 694 h 811"/>
              <a:gd name="T50" fmla="*/ 56 w 812"/>
              <a:gd name="T51" fmla="*/ 614 h 811"/>
              <a:gd name="T52" fmla="*/ 16 w 812"/>
              <a:gd name="T53" fmla="*/ 521 h 811"/>
              <a:gd name="T54" fmla="*/ 3 w 812"/>
              <a:gd name="T55" fmla="*/ 455 h 811"/>
              <a:gd name="T56" fmla="*/ 0 w 812"/>
              <a:gd name="T57" fmla="*/ 441 h 811"/>
              <a:gd name="T58" fmla="*/ 182 w 812"/>
              <a:gd name="T59" fmla="*/ 137 h 811"/>
              <a:gd name="T60" fmla="*/ 674 w 812"/>
              <a:gd name="T61" fmla="*/ 629 h 811"/>
              <a:gd name="T62" fmla="*/ 725 w 812"/>
              <a:gd name="T63" fmla="*/ 552 h 811"/>
              <a:gd name="T64" fmla="*/ 753 w 812"/>
              <a:gd name="T65" fmla="*/ 462 h 811"/>
              <a:gd name="T66" fmla="*/ 755 w 812"/>
              <a:gd name="T67" fmla="*/ 364 h 811"/>
              <a:gd name="T68" fmla="*/ 729 w 812"/>
              <a:gd name="T69" fmla="*/ 266 h 811"/>
              <a:gd name="T70" fmla="*/ 671 w 812"/>
              <a:gd name="T71" fmla="*/ 175 h 811"/>
              <a:gd name="T72" fmla="*/ 619 w 812"/>
              <a:gd name="T73" fmla="*/ 126 h 811"/>
              <a:gd name="T74" fmla="*/ 533 w 812"/>
              <a:gd name="T75" fmla="*/ 77 h 811"/>
              <a:gd name="T76" fmla="*/ 440 w 812"/>
              <a:gd name="T77" fmla="*/ 56 h 811"/>
              <a:gd name="T78" fmla="*/ 346 w 812"/>
              <a:gd name="T79" fmla="*/ 60 h 811"/>
              <a:gd name="T80" fmla="*/ 257 w 812"/>
              <a:gd name="T81" fmla="*/ 86 h 811"/>
              <a:gd name="T82" fmla="*/ 182 w 812"/>
              <a:gd name="T83" fmla="*/ 137 h 811"/>
              <a:gd name="T84" fmla="*/ 138 w 812"/>
              <a:gd name="T85" fmla="*/ 179 h 811"/>
              <a:gd name="T86" fmla="*/ 84 w 812"/>
              <a:gd name="T87" fmla="*/ 264 h 811"/>
              <a:gd name="T88" fmla="*/ 56 w 812"/>
              <a:gd name="T89" fmla="*/ 362 h 811"/>
              <a:gd name="T90" fmla="*/ 59 w 812"/>
              <a:gd name="T91" fmla="*/ 465 h 811"/>
              <a:gd name="T92" fmla="*/ 93 w 812"/>
              <a:gd name="T93" fmla="*/ 565 h 811"/>
              <a:gd name="T94" fmla="*/ 157 w 812"/>
              <a:gd name="T95" fmla="*/ 656 h 811"/>
              <a:gd name="T96" fmla="*/ 215 w 812"/>
              <a:gd name="T97" fmla="*/ 701 h 811"/>
              <a:gd name="T98" fmla="*/ 302 w 812"/>
              <a:gd name="T99" fmla="*/ 741 h 811"/>
              <a:gd name="T100" fmla="*/ 395 w 812"/>
              <a:gd name="T101" fmla="*/ 757 h 811"/>
              <a:gd name="T102" fmla="*/ 484 w 812"/>
              <a:gd name="T103" fmla="*/ 748 h 811"/>
              <a:gd name="T104" fmla="*/ 566 w 812"/>
              <a:gd name="T105" fmla="*/ 718 h 811"/>
              <a:gd name="T106" fmla="*/ 631 w 812"/>
              <a:gd name="T107" fmla="*/ 673 h 811"/>
              <a:gd name="T108" fmla="*/ 138 w 812"/>
              <a:gd name="T109" fmla="*/ 179 h 8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812" h="811">
                <a:moveTo>
                  <a:pt x="0" y="369"/>
                </a:moveTo>
                <a:lnTo>
                  <a:pt x="0" y="369"/>
                </a:lnTo>
                <a:lnTo>
                  <a:pt x="7" y="329"/>
                </a:lnTo>
                <a:lnTo>
                  <a:pt x="12" y="310"/>
                </a:lnTo>
                <a:lnTo>
                  <a:pt x="17" y="290"/>
                </a:lnTo>
                <a:lnTo>
                  <a:pt x="17" y="290"/>
                </a:lnTo>
                <a:lnTo>
                  <a:pt x="26" y="262"/>
                </a:lnTo>
                <a:lnTo>
                  <a:pt x="38" y="234"/>
                </a:lnTo>
                <a:lnTo>
                  <a:pt x="51" y="208"/>
                </a:lnTo>
                <a:lnTo>
                  <a:pt x="65" y="184"/>
                </a:lnTo>
                <a:lnTo>
                  <a:pt x="80" y="161"/>
                </a:lnTo>
                <a:lnTo>
                  <a:pt x="96" y="140"/>
                </a:lnTo>
                <a:lnTo>
                  <a:pt x="114" y="119"/>
                </a:lnTo>
                <a:lnTo>
                  <a:pt x="133" y="102"/>
                </a:lnTo>
                <a:lnTo>
                  <a:pt x="154" y="84"/>
                </a:lnTo>
                <a:lnTo>
                  <a:pt x="175" y="68"/>
                </a:lnTo>
                <a:lnTo>
                  <a:pt x="199" y="54"/>
                </a:lnTo>
                <a:lnTo>
                  <a:pt x="224" y="42"/>
                </a:lnTo>
                <a:lnTo>
                  <a:pt x="248" y="30"/>
                </a:lnTo>
                <a:lnTo>
                  <a:pt x="274" y="21"/>
                </a:lnTo>
                <a:lnTo>
                  <a:pt x="302" y="13"/>
                </a:lnTo>
                <a:lnTo>
                  <a:pt x="332" y="7"/>
                </a:lnTo>
                <a:lnTo>
                  <a:pt x="332" y="7"/>
                </a:lnTo>
                <a:lnTo>
                  <a:pt x="372" y="0"/>
                </a:lnTo>
                <a:lnTo>
                  <a:pt x="412" y="0"/>
                </a:lnTo>
                <a:lnTo>
                  <a:pt x="453" y="2"/>
                </a:lnTo>
                <a:lnTo>
                  <a:pt x="491" y="7"/>
                </a:lnTo>
                <a:lnTo>
                  <a:pt x="528" y="16"/>
                </a:lnTo>
                <a:lnTo>
                  <a:pt x="564" y="30"/>
                </a:lnTo>
                <a:lnTo>
                  <a:pt x="598" y="46"/>
                </a:lnTo>
                <a:lnTo>
                  <a:pt x="631" y="65"/>
                </a:lnTo>
                <a:lnTo>
                  <a:pt x="660" y="88"/>
                </a:lnTo>
                <a:lnTo>
                  <a:pt x="690" y="112"/>
                </a:lnTo>
                <a:lnTo>
                  <a:pt x="716" y="140"/>
                </a:lnTo>
                <a:lnTo>
                  <a:pt x="739" y="172"/>
                </a:lnTo>
                <a:lnTo>
                  <a:pt x="760" y="205"/>
                </a:lnTo>
                <a:lnTo>
                  <a:pt x="778" y="241"/>
                </a:lnTo>
                <a:lnTo>
                  <a:pt x="792" y="280"/>
                </a:lnTo>
                <a:lnTo>
                  <a:pt x="802" y="320"/>
                </a:lnTo>
                <a:lnTo>
                  <a:pt x="802" y="320"/>
                </a:lnTo>
                <a:lnTo>
                  <a:pt x="807" y="346"/>
                </a:lnTo>
                <a:lnTo>
                  <a:pt x="811" y="372"/>
                </a:lnTo>
                <a:lnTo>
                  <a:pt x="812" y="399"/>
                </a:lnTo>
                <a:lnTo>
                  <a:pt x="812" y="425"/>
                </a:lnTo>
                <a:lnTo>
                  <a:pt x="811" y="449"/>
                </a:lnTo>
                <a:lnTo>
                  <a:pt x="807" y="474"/>
                </a:lnTo>
                <a:lnTo>
                  <a:pt x="804" y="498"/>
                </a:lnTo>
                <a:lnTo>
                  <a:pt x="797" y="523"/>
                </a:lnTo>
                <a:lnTo>
                  <a:pt x="788" y="545"/>
                </a:lnTo>
                <a:lnTo>
                  <a:pt x="779" y="570"/>
                </a:lnTo>
                <a:lnTo>
                  <a:pt x="769" y="591"/>
                </a:lnTo>
                <a:lnTo>
                  <a:pt x="755" y="614"/>
                </a:lnTo>
                <a:lnTo>
                  <a:pt x="741" y="635"/>
                </a:lnTo>
                <a:lnTo>
                  <a:pt x="725" y="656"/>
                </a:lnTo>
                <a:lnTo>
                  <a:pt x="708" y="677"/>
                </a:lnTo>
                <a:lnTo>
                  <a:pt x="688" y="696"/>
                </a:lnTo>
                <a:lnTo>
                  <a:pt x="688" y="696"/>
                </a:lnTo>
                <a:lnTo>
                  <a:pt x="659" y="724"/>
                </a:lnTo>
                <a:lnTo>
                  <a:pt x="627" y="746"/>
                </a:lnTo>
                <a:lnTo>
                  <a:pt x="594" y="766"/>
                </a:lnTo>
                <a:lnTo>
                  <a:pt x="561" y="781"/>
                </a:lnTo>
                <a:lnTo>
                  <a:pt x="526" y="794"/>
                </a:lnTo>
                <a:lnTo>
                  <a:pt x="489" y="802"/>
                </a:lnTo>
                <a:lnTo>
                  <a:pt x="451" y="808"/>
                </a:lnTo>
                <a:lnTo>
                  <a:pt x="411" y="811"/>
                </a:lnTo>
                <a:lnTo>
                  <a:pt x="411" y="811"/>
                </a:lnTo>
                <a:lnTo>
                  <a:pt x="369" y="809"/>
                </a:lnTo>
                <a:lnTo>
                  <a:pt x="328" y="804"/>
                </a:lnTo>
                <a:lnTo>
                  <a:pt x="290" y="795"/>
                </a:lnTo>
                <a:lnTo>
                  <a:pt x="252" y="781"/>
                </a:lnTo>
                <a:lnTo>
                  <a:pt x="217" y="766"/>
                </a:lnTo>
                <a:lnTo>
                  <a:pt x="182" y="745"/>
                </a:lnTo>
                <a:lnTo>
                  <a:pt x="150" y="722"/>
                </a:lnTo>
                <a:lnTo>
                  <a:pt x="119" y="694"/>
                </a:lnTo>
                <a:lnTo>
                  <a:pt x="119" y="694"/>
                </a:lnTo>
                <a:lnTo>
                  <a:pt x="96" y="668"/>
                </a:lnTo>
                <a:lnTo>
                  <a:pt x="75" y="642"/>
                </a:lnTo>
                <a:lnTo>
                  <a:pt x="56" y="614"/>
                </a:lnTo>
                <a:lnTo>
                  <a:pt x="40" y="584"/>
                </a:lnTo>
                <a:lnTo>
                  <a:pt x="26" y="554"/>
                </a:lnTo>
                <a:lnTo>
                  <a:pt x="16" y="521"/>
                </a:lnTo>
                <a:lnTo>
                  <a:pt x="9" y="488"/>
                </a:lnTo>
                <a:lnTo>
                  <a:pt x="3" y="455"/>
                </a:lnTo>
                <a:lnTo>
                  <a:pt x="3" y="455"/>
                </a:lnTo>
                <a:lnTo>
                  <a:pt x="2" y="448"/>
                </a:lnTo>
                <a:lnTo>
                  <a:pt x="0" y="441"/>
                </a:lnTo>
                <a:lnTo>
                  <a:pt x="0" y="441"/>
                </a:lnTo>
                <a:lnTo>
                  <a:pt x="0" y="369"/>
                </a:lnTo>
                <a:lnTo>
                  <a:pt x="0" y="369"/>
                </a:lnTo>
                <a:close/>
                <a:moveTo>
                  <a:pt x="182" y="137"/>
                </a:moveTo>
                <a:lnTo>
                  <a:pt x="182" y="137"/>
                </a:lnTo>
                <a:lnTo>
                  <a:pt x="674" y="629"/>
                </a:lnTo>
                <a:lnTo>
                  <a:pt x="674" y="629"/>
                </a:lnTo>
                <a:lnTo>
                  <a:pt x="694" y="607"/>
                </a:lnTo>
                <a:lnTo>
                  <a:pt x="711" y="580"/>
                </a:lnTo>
                <a:lnTo>
                  <a:pt x="725" y="552"/>
                </a:lnTo>
                <a:lnTo>
                  <a:pt x="737" y="524"/>
                </a:lnTo>
                <a:lnTo>
                  <a:pt x="746" y="493"/>
                </a:lnTo>
                <a:lnTo>
                  <a:pt x="753" y="462"/>
                </a:lnTo>
                <a:lnTo>
                  <a:pt x="757" y="430"/>
                </a:lnTo>
                <a:lnTo>
                  <a:pt x="757" y="397"/>
                </a:lnTo>
                <a:lnTo>
                  <a:pt x="755" y="364"/>
                </a:lnTo>
                <a:lnTo>
                  <a:pt x="750" y="331"/>
                </a:lnTo>
                <a:lnTo>
                  <a:pt x="741" y="297"/>
                </a:lnTo>
                <a:lnTo>
                  <a:pt x="729" y="266"/>
                </a:lnTo>
                <a:lnTo>
                  <a:pt x="713" y="234"/>
                </a:lnTo>
                <a:lnTo>
                  <a:pt x="694" y="203"/>
                </a:lnTo>
                <a:lnTo>
                  <a:pt x="671" y="175"/>
                </a:lnTo>
                <a:lnTo>
                  <a:pt x="645" y="147"/>
                </a:lnTo>
                <a:lnTo>
                  <a:pt x="645" y="147"/>
                </a:lnTo>
                <a:lnTo>
                  <a:pt x="619" y="126"/>
                </a:lnTo>
                <a:lnTo>
                  <a:pt x="591" y="107"/>
                </a:lnTo>
                <a:lnTo>
                  <a:pt x="563" y="91"/>
                </a:lnTo>
                <a:lnTo>
                  <a:pt x="533" y="77"/>
                </a:lnTo>
                <a:lnTo>
                  <a:pt x="501" y="68"/>
                </a:lnTo>
                <a:lnTo>
                  <a:pt x="472" y="60"/>
                </a:lnTo>
                <a:lnTo>
                  <a:pt x="440" y="56"/>
                </a:lnTo>
                <a:lnTo>
                  <a:pt x="407" y="54"/>
                </a:lnTo>
                <a:lnTo>
                  <a:pt x="376" y="54"/>
                </a:lnTo>
                <a:lnTo>
                  <a:pt x="346" y="60"/>
                </a:lnTo>
                <a:lnTo>
                  <a:pt x="314" y="65"/>
                </a:lnTo>
                <a:lnTo>
                  <a:pt x="287" y="74"/>
                </a:lnTo>
                <a:lnTo>
                  <a:pt x="257" y="86"/>
                </a:lnTo>
                <a:lnTo>
                  <a:pt x="231" y="100"/>
                </a:lnTo>
                <a:lnTo>
                  <a:pt x="204" y="117"/>
                </a:lnTo>
                <a:lnTo>
                  <a:pt x="182" y="137"/>
                </a:lnTo>
                <a:lnTo>
                  <a:pt x="182" y="137"/>
                </a:lnTo>
                <a:close/>
                <a:moveTo>
                  <a:pt x="138" y="179"/>
                </a:moveTo>
                <a:lnTo>
                  <a:pt x="138" y="179"/>
                </a:lnTo>
                <a:lnTo>
                  <a:pt x="117" y="206"/>
                </a:lnTo>
                <a:lnTo>
                  <a:pt x="98" y="234"/>
                </a:lnTo>
                <a:lnTo>
                  <a:pt x="84" y="264"/>
                </a:lnTo>
                <a:lnTo>
                  <a:pt x="72" y="296"/>
                </a:lnTo>
                <a:lnTo>
                  <a:pt x="63" y="329"/>
                </a:lnTo>
                <a:lnTo>
                  <a:pt x="56" y="362"/>
                </a:lnTo>
                <a:lnTo>
                  <a:pt x="54" y="395"/>
                </a:lnTo>
                <a:lnTo>
                  <a:pt x="54" y="430"/>
                </a:lnTo>
                <a:lnTo>
                  <a:pt x="59" y="465"/>
                </a:lnTo>
                <a:lnTo>
                  <a:pt x="66" y="498"/>
                </a:lnTo>
                <a:lnTo>
                  <a:pt x="77" y="531"/>
                </a:lnTo>
                <a:lnTo>
                  <a:pt x="93" y="565"/>
                </a:lnTo>
                <a:lnTo>
                  <a:pt x="110" y="596"/>
                </a:lnTo>
                <a:lnTo>
                  <a:pt x="133" y="626"/>
                </a:lnTo>
                <a:lnTo>
                  <a:pt x="157" y="656"/>
                </a:lnTo>
                <a:lnTo>
                  <a:pt x="187" y="682"/>
                </a:lnTo>
                <a:lnTo>
                  <a:pt x="187" y="682"/>
                </a:lnTo>
                <a:lnTo>
                  <a:pt x="215" y="701"/>
                </a:lnTo>
                <a:lnTo>
                  <a:pt x="243" y="717"/>
                </a:lnTo>
                <a:lnTo>
                  <a:pt x="273" y="731"/>
                </a:lnTo>
                <a:lnTo>
                  <a:pt x="302" y="741"/>
                </a:lnTo>
                <a:lnTo>
                  <a:pt x="332" y="750"/>
                </a:lnTo>
                <a:lnTo>
                  <a:pt x="363" y="753"/>
                </a:lnTo>
                <a:lnTo>
                  <a:pt x="395" y="757"/>
                </a:lnTo>
                <a:lnTo>
                  <a:pt x="425" y="757"/>
                </a:lnTo>
                <a:lnTo>
                  <a:pt x="456" y="753"/>
                </a:lnTo>
                <a:lnTo>
                  <a:pt x="484" y="748"/>
                </a:lnTo>
                <a:lnTo>
                  <a:pt x="514" y="741"/>
                </a:lnTo>
                <a:lnTo>
                  <a:pt x="540" y="731"/>
                </a:lnTo>
                <a:lnTo>
                  <a:pt x="566" y="718"/>
                </a:lnTo>
                <a:lnTo>
                  <a:pt x="589" y="706"/>
                </a:lnTo>
                <a:lnTo>
                  <a:pt x="612" y="690"/>
                </a:lnTo>
                <a:lnTo>
                  <a:pt x="631" y="673"/>
                </a:lnTo>
                <a:lnTo>
                  <a:pt x="631" y="673"/>
                </a:lnTo>
                <a:lnTo>
                  <a:pt x="138" y="179"/>
                </a:lnTo>
                <a:lnTo>
                  <a:pt x="138" y="179"/>
                </a:lnTo>
                <a:close/>
              </a:path>
            </a:pathLst>
          </a:custGeom>
          <a:solidFill>
            <a:srgbClr val="E8494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" name="TextBox 28"/>
          <p:cNvSpPr txBox="1"/>
          <p:nvPr/>
        </p:nvSpPr>
        <p:spPr>
          <a:xfrm>
            <a:off x="10075715" y="6622529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277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СОЗДАНИЕ ПП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t="59576"/>
          <a:stretch/>
        </p:blipFill>
        <p:spPr>
          <a:xfrm>
            <a:off x="68367" y="4272898"/>
            <a:ext cx="12049570" cy="1790344"/>
          </a:xfrm>
          <a:prstGeom prst="rect">
            <a:avLst/>
          </a:prstGeom>
          <a:ln w="34925">
            <a:solidFill>
              <a:srgbClr val="B6B6B6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r="703"/>
          <a:stretch/>
        </p:blipFill>
        <p:spPr>
          <a:xfrm>
            <a:off x="68367" y="1439107"/>
            <a:ext cx="12049570" cy="1740786"/>
          </a:xfrm>
          <a:prstGeom prst="rect">
            <a:avLst/>
          </a:prstGeom>
          <a:ln w="34925">
            <a:solidFill>
              <a:srgbClr val="B6B6B6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10075715" y="6622529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5555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СОЗДАНИЕ ПП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t="1477" b="2732"/>
          <a:stretch/>
        </p:blipFill>
        <p:spPr>
          <a:xfrm>
            <a:off x="750917" y="1128045"/>
            <a:ext cx="10467975" cy="5392397"/>
          </a:xfrm>
          <a:prstGeom prst="rect">
            <a:avLst/>
          </a:prstGeom>
          <a:ln w="34925">
            <a:solidFill>
              <a:srgbClr val="B6B6B6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10075715" y="6622529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8887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/>
          <a:srcRect l="115" t="-456" r="34486" b="456"/>
          <a:stretch/>
        </p:blipFill>
        <p:spPr>
          <a:xfrm>
            <a:off x="6990185" y="1365775"/>
            <a:ext cx="4845740" cy="1875733"/>
          </a:xfrm>
          <a:prstGeom prst="rect">
            <a:avLst/>
          </a:prstGeom>
          <a:ln w="34925">
            <a:solidFill>
              <a:srgbClr val="B6B6B6"/>
            </a:solidFill>
          </a:ln>
        </p:spPr>
      </p:pic>
      <p:sp>
        <p:nvSpPr>
          <p:cNvPr id="9" name="TextBox 8"/>
          <p:cNvSpPr txBox="1"/>
          <p:nvPr/>
        </p:nvSpPr>
        <p:spPr>
          <a:xfrm>
            <a:off x="10075715" y="6622529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СОЗДАНИЕ ПП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5641" y="3129088"/>
            <a:ext cx="6967216" cy="3399898"/>
          </a:xfrm>
          <a:prstGeom prst="rect">
            <a:avLst/>
          </a:prstGeom>
          <a:ln w="34925">
            <a:solidFill>
              <a:srgbClr val="B6B6B6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251" y="1019333"/>
            <a:ext cx="7351928" cy="1846344"/>
          </a:xfrm>
          <a:prstGeom prst="rect">
            <a:avLst/>
          </a:prstGeom>
          <a:ln w="34925">
            <a:solidFill>
              <a:srgbClr val="B6B6B6"/>
            </a:solidFill>
          </a:ln>
        </p:spPr>
      </p:pic>
      <p:sp>
        <p:nvSpPr>
          <p:cNvPr id="12" name="TextBox 11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5611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СОЗДАНИЕ ПП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075715" y="6622529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/>
          <a:srcRect b="4597"/>
          <a:stretch/>
        </p:blipFill>
        <p:spPr>
          <a:xfrm>
            <a:off x="1307374" y="833972"/>
            <a:ext cx="9019122" cy="5498462"/>
          </a:xfrm>
          <a:prstGeom prst="rect">
            <a:avLst/>
          </a:prstGeom>
          <a:ln w="34925">
            <a:solidFill>
              <a:srgbClr val="B6B6B6"/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4241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СОЗДАНИЕ ПП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0826" y="821071"/>
            <a:ext cx="8133672" cy="5794049"/>
          </a:xfrm>
          <a:prstGeom prst="rect">
            <a:avLst/>
          </a:prstGeom>
          <a:ln w="34925">
            <a:solidFill>
              <a:srgbClr val="B6B6B6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10075715" y="6622529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950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0075715" y="6622529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СОЗДАНИЕ ПП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8850" y="690663"/>
            <a:ext cx="10506075" cy="2647950"/>
          </a:xfrm>
          <a:prstGeom prst="rect">
            <a:avLst/>
          </a:prstGeom>
          <a:ln w="34925">
            <a:solidFill>
              <a:srgbClr val="B6B6B6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352" r="872" b="10441"/>
          <a:stretch/>
        </p:blipFill>
        <p:spPr>
          <a:xfrm>
            <a:off x="868850" y="3338613"/>
            <a:ext cx="10506075" cy="3429281"/>
          </a:xfrm>
          <a:prstGeom prst="rect">
            <a:avLst/>
          </a:prstGeom>
          <a:ln w="34925">
            <a:solidFill>
              <a:srgbClr val="B6B6B6"/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4247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0075715" y="6622529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СОЗДАНИЕ ПП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627" y="2476768"/>
            <a:ext cx="10620375" cy="4295775"/>
          </a:xfrm>
          <a:prstGeom prst="rect">
            <a:avLst/>
          </a:prstGeom>
          <a:ln w="34925">
            <a:solidFill>
              <a:srgbClr val="B6B6B6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-80" t="831" r="80" b="-831"/>
          <a:stretch/>
        </p:blipFill>
        <p:spPr>
          <a:xfrm>
            <a:off x="751626" y="1135801"/>
            <a:ext cx="10620375" cy="1028700"/>
          </a:xfrm>
          <a:prstGeom prst="rect">
            <a:avLst/>
          </a:prstGeom>
          <a:ln w="34925">
            <a:solidFill>
              <a:srgbClr val="B6B6B6"/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4429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СОЗДАНИЕ ИЗВЕЩЕНИЯ</a:t>
            </a:r>
            <a:endParaRPr lang="ru-RU" dirty="0"/>
          </a:p>
        </p:txBody>
      </p:sp>
      <p:pic>
        <p:nvPicPr>
          <p:cNvPr id="4" name="Рисунок 3" descr="C:\Users\n.lenskaya\AppData\Local\Monosnap\Temp\Кабинет 44-ФЗ - Google Chrome 2021-04-09 12.48.47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7" t="2503" r="1112" b="1939"/>
          <a:stretch/>
        </p:blipFill>
        <p:spPr bwMode="auto">
          <a:xfrm>
            <a:off x="333286" y="948583"/>
            <a:ext cx="6571716" cy="2948300"/>
          </a:xfrm>
          <a:prstGeom prst="rect">
            <a:avLst/>
          </a:prstGeom>
          <a:ln w="34925">
            <a:solidFill>
              <a:srgbClr val="B6B6B6"/>
            </a:solidFill>
          </a:ln>
        </p:spPr>
      </p:pic>
      <p:pic>
        <p:nvPicPr>
          <p:cNvPr id="5" name="Рисунок 4" descr="C:\Users\n.lenskaya\AppData\Local\Monosnap\Temp\Кабинет 44-ФЗ - Google Chrome 2021-04-09 12.53.07.pn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7" t="1834" r="1165" b="2488"/>
          <a:stretch/>
        </p:blipFill>
        <p:spPr bwMode="auto">
          <a:xfrm>
            <a:off x="5349666" y="3349951"/>
            <a:ext cx="6460621" cy="3170490"/>
          </a:xfrm>
          <a:prstGeom prst="rect">
            <a:avLst/>
          </a:prstGeom>
          <a:ln w="34925">
            <a:solidFill>
              <a:srgbClr val="B6B6B6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10075715" y="6622529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0854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СОЗДАНИЕ ИЗВЕЩЕНИЯ</a:t>
            </a:r>
            <a:endParaRPr lang="ru-RU" dirty="0"/>
          </a:p>
        </p:txBody>
      </p:sp>
      <p:pic>
        <p:nvPicPr>
          <p:cNvPr id="6" name="Рисунок 5" descr="C:\Users\n.lenskaya\AppData\Local\Monosnap\Temp\Кабинет 44-ФЗ - Google Chrome 2021-04-09 13.20.10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" y="850368"/>
            <a:ext cx="5939790" cy="3347720"/>
          </a:xfrm>
          <a:prstGeom prst="rect">
            <a:avLst/>
          </a:prstGeom>
          <a:ln w="34925">
            <a:solidFill>
              <a:srgbClr val="F45967"/>
            </a:solidFill>
          </a:ln>
        </p:spPr>
      </p:pic>
      <p:pic>
        <p:nvPicPr>
          <p:cNvPr id="7" name="Рисунок 6" descr="C:\Users\n.lenskaya\AppData\Local\Monosnap\Temp\Кабинет 44-ФЗ - Google Chrome 2021-04-09 13.32.54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8279" y="1070525"/>
            <a:ext cx="5939790" cy="2719070"/>
          </a:xfrm>
          <a:prstGeom prst="rect">
            <a:avLst/>
          </a:prstGeom>
          <a:ln w="34925">
            <a:solidFill>
              <a:srgbClr val="F45967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0082" y="2104865"/>
            <a:ext cx="10220325" cy="4524375"/>
          </a:xfrm>
          <a:prstGeom prst="rect">
            <a:avLst/>
          </a:prstGeom>
          <a:ln w="34925">
            <a:solidFill>
              <a:srgbClr val="B6B6B6"/>
            </a:solidFill>
          </a:ln>
        </p:spPr>
      </p:pic>
      <p:sp>
        <p:nvSpPr>
          <p:cNvPr id="9" name="TextBox 8"/>
          <p:cNvSpPr txBox="1"/>
          <p:nvPr/>
        </p:nvSpPr>
        <p:spPr>
          <a:xfrm>
            <a:off x="10075715" y="6622529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856842" y="2370404"/>
            <a:ext cx="1219820" cy="690848"/>
          </a:xfrm>
          <a:prstGeom prst="rect">
            <a:avLst/>
          </a:prstGeom>
          <a:noFill/>
          <a:ln w="44450">
            <a:solidFill>
              <a:srgbClr val="F459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37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СОЗДАНИЕ ИЗВЕЩЕНИЯ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0075715" y="6622529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grpSp>
        <p:nvGrpSpPr>
          <p:cNvPr id="17" name="Группа 16"/>
          <p:cNvGrpSpPr/>
          <p:nvPr/>
        </p:nvGrpSpPr>
        <p:grpSpPr>
          <a:xfrm>
            <a:off x="1219200" y="1019333"/>
            <a:ext cx="9753600" cy="5381625"/>
            <a:chOff x="1219200" y="1019333"/>
            <a:chExt cx="9753600" cy="5381625"/>
          </a:xfrm>
        </p:grpSpPr>
        <p:grpSp>
          <p:nvGrpSpPr>
            <p:cNvPr id="6" name="Группа 5"/>
            <p:cNvGrpSpPr/>
            <p:nvPr/>
          </p:nvGrpSpPr>
          <p:grpSpPr>
            <a:xfrm>
              <a:off x="1219200" y="1019333"/>
              <a:ext cx="9753600" cy="5381625"/>
              <a:chOff x="1219200" y="1019333"/>
              <a:chExt cx="9753600" cy="5381625"/>
            </a:xfrm>
          </p:grpSpPr>
          <p:pic>
            <p:nvPicPr>
              <p:cNvPr id="4" name="Рисунок 3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219200" y="1019333"/>
                <a:ext cx="9753600" cy="5381625"/>
              </a:xfrm>
              <a:prstGeom prst="rect">
                <a:avLst/>
              </a:prstGeom>
              <a:ln w="34925">
                <a:solidFill>
                  <a:srgbClr val="B6B6B6"/>
                </a:solidFill>
              </a:ln>
            </p:spPr>
          </p:pic>
          <p:pic>
            <p:nvPicPr>
              <p:cNvPr id="5" name="Рисунок 4"/>
              <p:cNvPicPr>
                <a:picLocks noChangeAspect="1"/>
              </p:cNvPicPr>
              <p:nvPr/>
            </p:nvPicPr>
            <p:blipFill rotWithShape="1">
              <a:blip r:embed="rId2"/>
              <a:srcRect l="83981" t="15068" b="64130"/>
              <a:stretch/>
            </p:blipFill>
            <p:spPr>
              <a:xfrm>
                <a:off x="8648344" y="2102265"/>
                <a:ext cx="1562456" cy="1119500"/>
              </a:xfrm>
              <a:prstGeom prst="rect">
                <a:avLst/>
              </a:prstGeom>
              <a:ln w="34925">
                <a:noFill/>
              </a:ln>
            </p:spPr>
          </p:pic>
        </p:grpSp>
        <p:pic>
          <p:nvPicPr>
            <p:cNvPr id="9" name="Рисунок 8"/>
            <p:cNvPicPr>
              <a:picLocks noChangeAspect="1"/>
            </p:cNvPicPr>
            <p:nvPr/>
          </p:nvPicPr>
          <p:blipFill rotWithShape="1">
            <a:blip r:embed="rId2"/>
            <a:srcRect l="64004" t="69693" r="12427" b="26814"/>
            <a:stretch/>
          </p:blipFill>
          <p:spPr>
            <a:xfrm>
              <a:off x="4867294" y="4791809"/>
              <a:ext cx="2298819" cy="188007"/>
            </a:xfrm>
            <a:prstGeom prst="rect">
              <a:avLst/>
            </a:prstGeom>
            <a:ln w="34925">
              <a:noFill/>
            </a:ln>
          </p:spPr>
        </p:pic>
        <p:pic>
          <p:nvPicPr>
            <p:cNvPr id="10" name="Рисунок 9"/>
            <p:cNvPicPr>
              <a:picLocks noChangeAspect="1"/>
            </p:cNvPicPr>
            <p:nvPr/>
          </p:nvPicPr>
          <p:blipFill rotWithShape="1">
            <a:blip r:embed="rId2"/>
            <a:srcRect l="64004" t="69693" r="12427" b="26814"/>
            <a:stretch/>
          </p:blipFill>
          <p:spPr>
            <a:xfrm>
              <a:off x="4867294" y="5078896"/>
              <a:ext cx="2298819" cy="105709"/>
            </a:xfrm>
            <a:prstGeom prst="rect">
              <a:avLst/>
            </a:prstGeom>
            <a:ln w="34925">
              <a:noFill/>
            </a:ln>
          </p:spPr>
        </p:pic>
        <p:pic>
          <p:nvPicPr>
            <p:cNvPr id="11" name="Рисунок 10"/>
            <p:cNvPicPr>
              <a:picLocks noChangeAspect="1"/>
            </p:cNvPicPr>
            <p:nvPr/>
          </p:nvPicPr>
          <p:blipFill rotWithShape="1">
            <a:blip r:embed="rId2"/>
            <a:srcRect l="64004" t="69693" r="12427" b="26814"/>
            <a:stretch/>
          </p:blipFill>
          <p:spPr>
            <a:xfrm>
              <a:off x="4867294" y="5283685"/>
              <a:ext cx="2298819" cy="153019"/>
            </a:xfrm>
            <a:prstGeom prst="rect">
              <a:avLst/>
            </a:prstGeom>
            <a:ln w="34925">
              <a:noFill/>
            </a:ln>
          </p:spPr>
        </p:pic>
        <p:pic>
          <p:nvPicPr>
            <p:cNvPr id="12" name="Рисунок 11"/>
            <p:cNvPicPr>
              <a:picLocks noChangeAspect="1"/>
            </p:cNvPicPr>
            <p:nvPr/>
          </p:nvPicPr>
          <p:blipFill rotWithShape="1">
            <a:blip r:embed="rId2"/>
            <a:srcRect l="64004" t="69693" r="12427" b="26814"/>
            <a:stretch/>
          </p:blipFill>
          <p:spPr>
            <a:xfrm>
              <a:off x="4867294" y="5535784"/>
              <a:ext cx="2298819" cy="153019"/>
            </a:xfrm>
            <a:prstGeom prst="rect">
              <a:avLst/>
            </a:prstGeom>
            <a:ln w="34925">
              <a:noFill/>
            </a:ln>
          </p:spPr>
        </p:pic>
        <p:pic>
          <p:nvPicPr>
            <p:cNvPr id="13" name="Рисунок 12"/>
            <p:cNvPicPr>
              <a:picLocks noChangeAspect="1"/>
            </p:cNvPicPr>
            <p:nvPr/>
          </p:nvPicPr>
          <p:blipFill rotWithShape="1">
            <a:blip r:embed="rId2"/>
            <a:srcRect l="64004" t="69693" r="12427" b="26814"/>
            <a:stretch/>
          </p:blipFill>
          <p:spPr>
            <a:xfrm>
              <a:off x="7415024" y="5535783"/>
              <a:ext cx="2298819" cy="153019"/>
            </a:xfrm>
            <a:prstGeom prst="rect">
              <a:avLst/>
            </a:prstGeom>
            <a:ln w="34925">
              <a:noFill/>
            </a:ln>
          </p:spPr>
        </p:pic>
        <p:pic>
          <p:nvPicPr>
            <p:cNvPr id="14" name="Рисунок 13"/>
            <p:cNvPicPr>
              <a:picLocks noChangeAspect="1"/>
            </p:cNvPicPr>
            <p:nvPr/>
          </p:nvPicPr>
          <p:blipFill rotWithShape="1">
            <a:blip r:embed="rId2"/>
            <a:srcRect l="64004" t="69693" r="12427" b="26814"/>
            <a:stretch/>
          </p:blipFill>
          <p:spPr>
            <a:xfrm>
              <a:off x="7415024" y="5314212"/>
              <a:ext cx="2298819" cy="153019"/>
            </a:xfrm>
            <a:prstGeom prst="rect">
              <a:avLst/>
            </a:prstGeom>
            <a:ln w="34925">
              <a:noFill/>
            </a:ln>
          </p:spPr>
        </p:pic>
        <p:pic>
          <p:nvPicPr>
            <p:cNvPr id="16" name="Рисунок 15"/>
            <p:cNvPicPr>
              <a:picLocks noChangeAspect="1"/>
            </p:cNvPicPr>
            <p:nvPr/>
          </p:nvPicPr>
          <p:blipFill rotWithShape="1">
            <a:blip r:embed="rId2"/>
            <a:srcRect l="64004" t="69693" r="12427" b="26814"/>
            <a:stretch/>
          </p:blipFill>
          <p:spPr>
            <a:xfrm>
              <a:off x="1719902" y="4780010"/>
              <a:ext cx="2298819" cy="153019"/>
            </a:xfrm>
            <a:prstGeom prst="rect">
              <a:avLst/>
            </a:prstGeom>
            <a:ln w="34925">
              <a:noFill/>
            </a:ln>
          </p:spPr>
        </p:pic>
      </p:grpSp>
      <p:sp>
        <p:nvSpPr>
          <p:cNvPr id="18" name="Прямоугольник 17"/>
          <p:cNvSpPr/>
          <p:nvPr/>
        </p:nvSpPr>
        <p:spPr>
          <a:xfrm>
            <a:off x="8937973" y="3136493"/>
            <a:ext cx="2144158" cy="481350"/>
          </a:xfrm>
          <a:prstGeom prst="rect">
            <a:avLst/>
          </a:prstGeom>
          <a:noFill/>
          <a:ln w="44450">
            <a:solidFill>
              <a:srgbClr val="F459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1951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СОЗДАНИЕ ИЗВЕЩЕНИЯ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3609" r="1611" b="6648"/>
          <a:stretch/>
        </p:blipFill>
        <p:spPr>
          <a:xfrm>
            <a:off x="632388" y="2861769"/>
            <a:ext cx="10784793" cy="3879613"/>
          </a:xfrm>
          <a:prstGeom prst="rect">
            <a:avLst/>
          </a:prstGeom>
          <a:ln w="34925">
            <a:solidFill>
              <a:srgbClr val="B6B6B6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4346" y="799200"/>
            <a:ext cx="6210300" cy="1933575"/>
          </a:xfrm>
          <a:prstGeom prst="rect">
            <a:avLst/>
          </a:prstGeom>
          <a:ln w="34925">
            <a:solidFill>
              <a:srgbClr val="B6B6B6"/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3153398" y="1922804"/>
            <a:ext cx="3033757" cy="307648"/>
          </a:xfrm>
          <a:prstGeom prst="rect">
            <a:avLst/>
          </a:prstGeom>
          <a:noFill/>
          <a:ln w="44450">
            <a:solidFill>
              <a:srgbClr val="F459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894441" y="1122382"/>
            <a:ext cx="868637" cy="307648"/>
          </a:xfrm>
          <a:prstGeom prst="rect">
            <a:avLst/>
          </a:prstGeom>
          <a:noFill/>
          <a:ln w="44450">
            <a:solidFill>
              <a:srgbClr val="F459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2900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ИЗВЕЩЕНИЕ О «ЗАКУПКЕ С ПОЛКИ»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349939" y="1273057"/>
            <a:ext cx="9545638" cy="5295900"/>
          </a:xfrm>
        </p:spPr>
        <p:txBody>
          <a:bodyPr/>
          <a:lstStyle/>
          <a:p>
            <a:pPr>
              <a:buClr>
                <a:srgbClr val="F45967"/>
              </a:buClr>
              <a:buFont typeface="Wingdings" panose="05000000000000000000" pitchFamily="2" charset="2"/>
              <a:buChar char="ü"/>
            </a:pPr>
            <a:r>
              <a:rPr lang="ru-RU" dirty="0" smtClean="0"/>
              <a:t>ИКЗ</a:t>
            </a:r>
          </a:p>
          <a:p>
            <a:pPr>
              <a:buClr>
                <a:srgbClr val="F45967"/>
              </a:buClr>
              <a:buFont typeface="Wingdings" panose="05000000000000000000" pitchFamily="2" charset="2"/>
              <a:buChar char="ü"/>
            </a:pPr>
            <a:r>
              <a:rPr lang="ru-RU" dirty="0" smtClean="0"/>
              <a:t>Способ определения</a:t>
            </a:r>
          </a:p>
          <a:p>
            <a:pPr>
              <a:buClr>
                <a:srgbClr val="F45967"/>
              </a:buClr>
              <a:buFont typeface="Wingdings" panose="05000000000000000000" pitchFamily="2" charset="2"/>
              <a:buChar char="ü"/>
            </a:pPr>
            <a:r>
              <a:rPr lang="ru-RU" dirty="0" smtClean="0"/>
              <a:t>Контракты заказчика</a:t>
            </a:r>
          </a:p>
          <a:p>
            <a:pPr>
              <a:buClr>
                <a:srgbClr val="F45967"/>
              </a:buClr>
              <a:buFont typeface="Wingdings" panose="05000000000000000000" pitchFamily="2" charset="2"/>
              <a:buChar char="ü"/>
            </a:pPr>
            <a:r>
              <a:rPr lang="ru-RU" dirty="0" smtClean="0"/>
              <a:t>ЭТП</a:t>
            </a:r>
          </a:p>
          <a:p>
            <a:pPr>
              <a:buClr>
                <a:srgbClr val="F45967"/>
              </a:buClr>
              <a:buFont typeface="Wingdings" panose="05000000000000000000" pitchFamily="2" charset="2"/>
              <a:buChar char="ü"/>
            </a:pPr>
            <a:r>
              <a:rPr lang="ru-RU" dirty="0" smtClean="0"/>
              <a:t>ТЗ</a:t>
            </a:r>
          </a:p>
          <a:p>
            <a:pPr>
              <a:buClr>
                <a:srgbClr val="F45967"/>
              </a:buClr>
              <a:buFont typeface="Wingdings" panose="05000000000000000000" pitchFamily="2" charset="2"/>
              <a:buChar char="ü"/>
            </a:pPr>
            <a:r>
              <a:rPr lang="ru-RU" dirty="0" smtClean="0"/>
              <a:t>Начальная цена единицы Товара</a:t>
            </a:r>
          </a:p>
          <a:p>
            <a:pPr>
              <a:buClr>
                <a:srgbClr val="F45967"/>
              </a:buClr>
              <a:buFont typeface="Wingdings" panose="05000000000000000000" pitchFamily="2" charset="2"/>
              <a:buChar char="ü"/>
            </a:pPr>
            <a:r>
              <a:rPr lang="ru-RU" dirty="0" smtClean="0"/>
              <a:t>Количество товара</a:t>
            </a:r>
          </a:p>
          <a:p>
            <a:pPr>
              <a:buClr>
                <a:srgbClr val="F45967"/>
              </a:buClr>
              <a:buFont typeface="Wingdings" panose="05000000000000000000" pitchFamily="2" charset="2"/>
              <a:buChar char="ü"/>
            </a:pPr>
            <a:r>
              <a:rPr lang="ru-RU" dirty="0" smtClean="0"/>
              <a:t>Адрес поставки</a:t>
            </a:r>
          </a:p>
          <a:p>
            <a:pPr>
              <a:buClr>
                <a:srgbClr val="F45967"/>
              </a:buClr>
              <a:buFont typeface="Wingdings" panose="05000000000000000000" pitchFamily="2" charset="2"/>
              <a:buChar char="ü"/>
            </a:pPr>
            <a:r>
              <a:rPr lang="ru-RU" dirty="0" smtClean="0"/>
              <a:t>Срок поставки</a:t>
            </a:r>
          </a:p>
          <a:p>
            <a:pPr>
              <a:buClr>
                <a:srgbClr val="F45967"/>
              </a:buClr>
              <a:buFont typeface="Wingdings" panose="05000000000000000000" pitchFamily="2" charset="2"/>
              <a:buChar char="ü"/>
            </a:pPr>
            <a:r>
              <a:rPr lang="ru-RU" dirty="0" smtClean="0"/>
              <a:t>Требования согласно ст.31</a:t>
            </a:r>
          </a:p>
          <a:p>
            <a:pPr>
              <a:buClr>
                <a:srgbClr val="F45967"/>
              </a:buClr>
              <a:buFont typeface="Wingdings" panose="05000000000000000000" pitchFamily="2" charset="2"/>
              <a:buChar char="ü"/>
            </a:pPr>
            <a:r>
              <a:rPr lang="ru-RU" dirty="0" smtClean="0"/>
              <a:t>НМЦК, аванс, ОИК/ОГО</a:t>
            </a:r>
          </a:p>
        </p:txBody>
      </p:sp>
      <p:sp>
        <p:nvSpPr>
          <p:cNvPr id="4" name="Крест 3"/>
          <p:cNvSpPr/>
          <p:nvPr/>
        </p:nvSpPr>
        <p:spPr>
          <a:xfrm>
            <a:off x="5922233" y="2973936"/>
            <a:ext cx="1008405" cy="940037"/>
          </a:xfrm>
          <a:prstGeom prst="plus">
            <a:avLst>
              <a:gd name="adj" fmla="val 3421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7360893" y="2966900"/>
            <a:ext cx="426886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2">
                    <a:lumMod val="75000"/>
                  </a:schemeClr>
                </a:solidFill>
              </a:rPr>
              <a:t>ПРОЕКТ КОНТРАКТА</a:t>
            </a:r>
          </a:p>
          <a:p>
            <a:pPr algn="ctr"/>
            <a:r>
              <a:rPr lang="ru-RU" sz="2800" b="1" dirty="0" smtClean="0">
                <a:solidFill>
                  <a:schemeClr val="bg2">
                    <a:lumMod val="75000"/>
                  </a:schemeClr>
                </a:solidFill>
              </a:rPr>
              <a:t>ОБОСНОВАНИЕ ЦЕНЫ</a:t>
            </a:r>
            <a:endParaRPr lang="ru-RU" sz="2800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75715" y="6622529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8141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ДЕЙСТВИЯ С ИЗВЕЩЕНИЕМ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349939" y="1297858"/>
            <a:ext cx="35368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ИЗМЕНЕНИЕ</a:t>
            </a:r>
            <a:r>
              <a:rPr lang="ru-RU" dirty="0" smtClean="0"/>
              <a:t> – не допускается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386" y="1945715"/>
            <a:ext cx="10172700" cy="4467225"/>
          </a:xfrm>
          <a:prstGeom prst="rect">
            <a:avLst/>
          </a:prstGeom>
          <a:ln w="34925">
            <a:solidFill>
              <a:srgbClr val="B6B6B6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9224257" y="1621787"/>
            <a:ext cx="20908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45967"/>
                </a:solidFill>
              </a:rPr>
              <a:t>ИСКЛЮЧЕНИЕ!!!</a:t>
            </a:r>
            <a:endParaRPr lang="ru-RU" b="1" dirty="0">
              <a:solidFill>
                <a:srgbClr val="F45967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75715" y="6622529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4858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ПОДБОР ПП</a:t>
            </a:r>
            <a:endParaRPr lang="ru-RU" dirty="0"/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/>
          </p:nvPr>
        </p:nvGraphicFramePr>
        <p:xfrm>
          <a:off x="655546" y="1019333"/>
          <a:ext cx="8127999" cy="2494280"/>
        </p:xfrm>
        <a:graphic>
          <a:graphicData uri="http://schemas.openxmlformats.org/drawingml/2006/table">
            <a:tbl>
              <a:tblPr firstRow="1" bandRow="1">
                <a:tableStyleId>{638B1855-1B75-4FBE-930C-398BA8C253C6}</a:tableStyleId>
              </a:tblPr>
              <a:tblGrid>
                <a:gridCol w="2709333"/>
                <a:gridCol w="2709333"/>
                <a:gridCol w="2709333"/>
              </a:tblGrid>
              <a:tr h="370840">
                <a:tc gridSpan="3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ПП учитывается Оператором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ПП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сравнение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Извещение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Материал ПВХ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соответствует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Материал ПВХ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12 см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соответствует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До 15 см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Лазерный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соответствует</a:t>
                      </a:r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Струйный или лазерный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Цвет серый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ограничений нет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-</a:t>
                      </a:r>
                      <a:endParaRPr lang="ru-RU" b="1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>
            <p:extLst/>
          </p:nvPr>
        </p:nvGraphicFramePr>
        <p:xfrm>
          <a:off x="655546" y="3940570"/>
          <a:ext cx="8127999" cy="2494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/>
                <a:gridCol w="2709333"/>
                <a:gridCol w="2709333"/>
              </a:tblGrid>
              <a:tr h="370840">
                <a:tc gridSpan="3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ПП не учитывается Оператором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ПП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сравнение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Извещение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Материал ПНД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не соответствует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Материал ПВХ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17 см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не соответствует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До 15 см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Матричный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не соответствует</a:t>
                      </a:r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Струйный или лазерный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-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нет сравнения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Цвет серый</a:t>
                      </a:r>
                      <a:endParaRPr lang="ru-RU" b="1" dirty="0"/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15" name="Группа 14"/>
          <p:cNvGrpSpPr/>
          <p:nvPr/>
        </p:nvGrpSpPr>
        <p:grpSpPr>
          <a:xfrm>
            <a:off x="9089152" y="1019333"/>
            <a:ext cx="2979634" cy="3187581"/>
            <a:chOff x="9089152" y="1380889"/>
            <a:chExt cx="2979634" cy="3187581"/>
          </a:xfrm>
        </p:grpSpPr>
        <p:sp>
          <p:nvSpPr>
            <p:cNvPr id="14" name="Прямоугольник 13"/>
            <p:cNvSpPr/>
            <p:nvPr/>
          </p:nvSpPr>
          <p:spPr>
            <a:xfrm>
              <a:off x="9089152" y="1380889"/>
              <a:ext cx="2979634" cy="3187581"/>
            </a:xfrm>
            <a:prstGeom prst="rect">
              <a:avLst/>
            </a:prstGeom>
            <a:solidFill>
              <a:schemeClr val="accent5">
                <a:lumMod val="60000"/>
                <a:lumOff val="40000"/>
                <a:alpha val="4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Крест 11"/>
            <p:cNvSpPr/>
            <p:nvPr/>
          </p:nvSpPr>
          <p:spPr>
            <a:xfrm>
              <a:off x="10049851" y="1796454"/>
              <a:ext cx="1008405" cy="940037"/>
            </a:xfrm>
            <a:prstGeom prst="plus">
              <a:avLst>
                <a:gd name="adj" fmla="val 3512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9133239" y="2867350"/>
              <a:ext cx="2935547" cy="14773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285750" indent="-285750">
                <a:buClr>
                  <a:schemeClr val="accent5">
                    <a:lumMod val="60000"/>
                    <a:lumOff val="40000"/>
                  </a:schemeClr>
                </a:buClr>
                <a:buFont typeface="Wingdings" panose="05000000000000000000" pitchFamily="2" charset="2"/>
                <a:buChar char="ü"/>
              </a:pPr>
              <a:r>
                <a:rPr lang="ru-RU" dirty="0" smtClean="0"/>
                <a:t>Место поставки</a:t>
              </a:r>
            </a:p>
            <a:p>
              <a:pPr marL="285750" indent="-285750">
                <a:buClr>
                  <a:schemeClr val="accent5">
                    <a:lumMod val="60000"/>
                    <a:lumOff val="40000"/>
                  </a:schemeClr>
                </a:buClr>
                <a:buFont typeface="Wingdings" panose="05000000000000000000" pitchFamily="2" charset="2"/>
                <a:buChar char="ü"/>
              </a:pPr>
              <a:r>
                <a:rPr lang="ru-RU" dirty="0" smtClean="0"/>
                <a:t>Свободное количество</a:t>
              </a:r>
            </a:p>
            <a:p>
              <a:pPr marL="285750" indent="-285750">
                <a:buClr>
                  <a:schemeClr val="accent5">
                    <a:lumMod val="60000"/>
                    <a:lumOff val="40000"/>
                  </a:schemeClr>
                </a:buClr>
                <a:buFont typeface="Wingdings" panose="05000000000000000000" pitchFamily="2" charset="2"/>
                <a:buChar char="ü"/>
              </a:pPr>
              <a:r>
                <a:rPr lang="ru-RU" dirty="0" smtClean="0"/>
                <a:t>Цена</a:t>
              </a:r>
            </a:p>
            <a:p>
              <a:pPr marL="285750" indent="-285750">
                <a:buClr>
                  <a:schemeClr val="accent5">
                    <a:lumMod val="60000"/>
                    <a:lumOff val="40000"/>
                  </a:schemeClr>
                </a:buClr>
                <a:buFont typeface="Wingdings" panose="05000000000000000000" pitchFamily="2" charset="2"/>
                <a:buChar char="ü"/>
              </a:pPr>
              <a:r>
                <a:rPr lang="ru-RU" dirty="0" smtClean="0"/>
                <a:t>Характеристики</a:t>
              </a:r>
            </a:p>
            <a:p>
              <a:pPr marL="285750" indent="-285750">
                <a:buClr>
                  <a:schemeClr val="accent5">
                    <a:lumMod val="60000"/>
                    <a:lumOff val="40000"/>
                  </a:schemeClr>
                </a:buClr>
                <a:buFont typeface="Wingdings" panose="05000000000000000000" pitchFamily="2" charset="2"/>
                <a:buChar char="ü"/>
              </a:pPr>
              <a:r>
                <a:rPr lang="ru-RU" dirty="0" smtClean="0"/>
                <a:t>Номер позиции КТРУ</a:t>
              </a:r>
              <a:endParaRPr lang="ru-RU" dirty="0"/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10075715" y="6622529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944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ПОДВЕДЕНИЕ ИТОГОВ ЗАКУПКИ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86759"/>
            <a:ext cx="12192000" cy="4097438"/>
          </a:xfrm>
          <a:prstGeom prst="rect">
            <a:avLst/>
          </a:prstGeom>
          <a:ln w="34925">
            <a:solidFill>
              <a:srgbClr val="B6B6B6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10075715" y="6622529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2672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ОБЯЗАННОСТЬ ЗАКЛЮЧЕНИЯ</a:t>
            </a:r>
            <a:endParaRPr lang="ru-RU" dirty="0"/>
          </a:p>
        </p:txBody>
      </p:sp>
      <p:sp>
        <p:nvSpPr>
          <p:cNvPr id="4" name="object 3"/>
          <p:cNvSpPr/>
          <p:nvPr/>
        </p:nvSpPr>
        <p:spPr>
          <a:xfrm>
            <a:off x="382524" y="1402080"/>
            <a:ext cx="2520950" cy="4558665"/>
          </a:xfrm>
          <a:custGeom>
            <a:avLst/>
            <a:gdLst/>
            <a:ahLst/>
            <a:cxnLst/>
            <a:rect l="l" t="t" r="r" b="b"/>
            <a:pathLst>
              <a:path w="2520950" h="4558665">
                <a:moveTo>
                  <a:pt x="2520696" y="0"/>
                </a:moveTo>
                <a:lnTo>
                  <a:pt x="0" y="0"/>
                </a:lnTo>
                <a:lnTo>
                  <a:pt x="0" y="4558284"/>
                </a:lnTo>
                <a:lnTo>
                  <a:pt x="2520696" y="4558284"/>
                </a:lnTo>
                <a:lnTo>
                  <a:pt x="2520696" y="0"/>
                </a:lnTo>
                <a:close/>
              </a:path>
            </a:pathLst>
          </a:custGeom>
          <a:solidFill>
            <a:srgbClr val="FCEDE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4"/>
          <p:cNvSpPr txBox="1"/>
          <p:nvPr/>
        </p:nvSpPr>
        <p:spPr>
          <a:xfrm>
            <a:off x="382524" y="1402080"/>
            <a:ext cx="2520950" cy="45586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1205"/>
              </a:spcBef>
            </a:pPr>
            <a:r>
              <a:rPr sz="1200" b="1" spc="40" dirty="0">
                <a:solidFill>
                  <a:srgbClr val="F14842"/>
                </a:solidFill>
                <a:latin typeface="Trebuchet MS"/>
                <a:cs typeface="Trebuchet MS"/>
              </a:rPr>
              <a:t>ОБЯЗАНЫ</a:t>
            </a:r>
            <a:r>
              <a:rPr sz="1200" b="1" spc="-80" dirty="0">
                <a:solidFill>
                  <a:srgbClr val="F14842"/>
                </a:solidFill>
                <a:latin typeface="Trebuchet MS"/>
                <a:cs typeface="Trebuchet MS"/>
              </a:rPr>
              <a:t> </a:t>
            </a:r>
            <a:r>
              <a:rPr sz="1200" b="1" spc="40" dirty="0">
                <a:solidFill>
                  <a:srgbClr val="F14842"/>
                </a:solidFill>
                <a:latin typeface="Trebuchet MS"/>
                <a:cs typeface="Trebuchet MS"/>
              </a:rPr>
              <a:t>ПОДПИСАТЬ</a:t>
            </a:r>
            <a:endParaRPr sz="12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1200" b="1" spc="-35" dirty="0">
                <a:solidFill>
                  <a:srgbClr val="F14842"/>
                </a:solidFill>
                <a:latin typeface="Trebuchet MS"/>
                <a:cs typeface="Trebuchet MS"/>
              </a:rPr>
              <a:t>КОНТРАКТ!!!</a:t>
            </a:r>
            <a:endParaRPr sz="1200">
              <a:latin typeface="Trebuchet MS"/>
              <a:cs typeface="Trebuchet MS"/>
            </a:endParaRPr>
          </a:p>
          <a:p>
            <a:pPr marL="107950" marR="153670">
              <a:lnSpc>
                <a:spcPct val="100000"/>
              </a:lnSpc>
              <a:spcBef>
                <a:spcPts val="600"/>
              </a:spcBef>
            </a:pPr>
            <a:r>
              <a:rPr sz="1200" spc="25" dirty="0">
                <a:solidFill>
                  <a:srgbClr val="343846"/>
                </a:solidFill>
                <a:latin typeface="Trebuchet MS"/>
                <a:cs typeface="Trebuchet MS"/>
              </a:rPr>
              <a:t>обязаны </a:t>
            </a:r>
            <a:r>
              <a:rPr sz="1200" spc="5" dirty="0">
                <a:solidFill>
                  <a:srgbClr val="343846"/>
                </a:solidFill>
                <a:latin typeface="Trebuchet MS"/>
                <a:cs typeface="Trebuchet MS"/>
              </a:rPr>
              <a:t>заключить </a:t>
            </a:r>
            <a:r>
              <a:rPr sz="1200" spc="-30" dirty="0">
                <a:solidFill>
                  <a:srgbClr val="343846"/>
                </a:solidFill>
                <a:latin typeface="Trebuchet MS"/>
                <a:cs typeface="Trebuchet MS"/>
              </a:rPr>
              <a:t>контракт, </a:t>
            </a:r>
            <a:r>
              <a:rPr sz="1200" spc="-2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5" dirty="0">
                <a:solidFill>
                  <a:srgbClr val="343846"/>
                </a:solidFill>
                <a:latin typeface="Trebuchet MS"/>
                <a:cs typeface="Trebuchet MS"/>
              </a:rPr>
              <a:t>после </a:t>
            </a:r>
            <a:r>
              <a:rPr sz="1200" dirty="0">
                <a:solidFill>
                  <a:srgbClr val="343846"/>
                </a:solidFill>
                <a:latin typeface="Trebuchet MS"/>
                <a:cs typeface="Trebuchet MS"/>
              </a:rPr>
              <a:t>предоставления </a:t>
            </a:r>
            <a:r>
              <a:rPr sz="1200" spc="-15" dirty="0">
                <a:solidFill>
                  <a:srgbClr val="343846"/>
                </a:solidFill>
                <a:latin typeface="Trebuchet MS"/>
                <a:cs typeface="Trebuchet MS"/>
              </a:rPr>
              <a:t>УЗ, </a:t>
            </a:r>
            <a:r>
              <a:rPr sz="1200" spc="45" dirty="0">
                <a:solidFill>
                  <a:srgbClr val="343846"/>
                </a:solidFill>
                <a:latin typeface="Trebuchet MS"/>
                <a:cs typeface="Trebuchet MS"/>
              </a:rPr>
              <a:t>ОИК </a:t>
            </a:r>
            <a:r>
              <a:rPr sz="1200" spc="-3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45" dirty="0">
                <a:solidFill>
                  <a:srgbClr val="343846"/>
                </a:solidFill>
                <a:latin typeface="Trebuchet MS"/>
                <a:cs typeface="Trebuchet MS"/>
              </a:rPr>
              <a:t>в </a:t>
            </a:r>
            <a:r>
              <a:rPr sz="1200" spc="-10" dirty="0">
                <a:solidFill>
                  <a:srgbClr val="343846"/>
                </a:solidFill>
                <a:latin typeface="Trebuchet MS"/>
                <a:cs typeface="Trebuchet MS"/>
              </a:rPr>
              <a:t>соответствии </a:t>
            </a:r>
            <a:r>
              <a:rPr sz="1200" spc="-5" dirty="0">
                <a:solidFill>
                  <a:srgbClr val="343846"/>
                </a:solidFill>
                <a:latin typeface="Trebuchet MS"/>
                <a:cs typeface="Trebuchet MS"/>
              </a:rPr>
              <a:t>с </a:t>
            </a:r>
            <a:r>
              <a:rPr sz="1200" dirty="0">
                <a:solidFill>
                  <a:srgbClr val="343846"/>
                </a:solidFill>
                <a:latin typeface="Trebuchet MS"/>
                <a:cs typeface="Trebuchet MS"/>
              </a:rPr>
              <a:t>требованиями </a:t>
            </a:r>
            <a:r>
              <a:rPr sz="1200" spc="-3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30" dirty="0">
                <a:solidFill>
                  <a:srgbClr val="343846"/>
                </a:solidFill>
                <a:latin typeface="Trebuchet MS"/>
                <a:cs typeface="Trebuchet MS"/>
              </a:rPr>
              <a:t>44-ФЗ </a:t>
            </a:r>
            <a:r>
              <a:rPr sz="1200" spc="-35" dirty="0">
                <a:solidFill>
                  <a:srgbClr val="343846"/>
                </a:solidFill>
                <a:latin typeface="Trebuchet MS"/>
                <a:cs typeface="Trebuchet MS"/>
              </a:rPr>
              <a:t>(если </a:t>
            </a:r>
            <a:r>
              <a:rPr sz="1200" spc="5" dirty="0">
                <a:solidFill>
                  <a:srgbClr val="343846"/>
                </a:solidFill>
                <a:latin typeface="Trebuchet MS"/>
                <a:cs typeface="Trebuchet MS"/>
              </a:rPr>
              <a:t>требование </a:t>
            </a:r>
            <a:r>
              <a:rPr sz="1200" spc="45" dirty="0">
                <a:solidFill>
                  <a:srgbClr val="343846"/>
                </a:solidFill>
                <a:latin typeface="Trebuchet MS"/>
                <a:cs typeface="Trebuchet MS"/>
              </a:rPr>
              <a:t>ОИК </a:t>
            </a:r>
            <a:r>
              <a:rPr sz="1200" spc="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dirty="0">
                <a:solidFill>
                  <a:srgbClr val="343846"/>
                </a:solidFill>
                <a:latin typeface="Trebuchet MS"/>
                <a:cs typeface="Trebuchet MS"/>
              </a:rPr>
              <a:t>установлено </a:t>
            </a:r>
            <a:r>
              <a:rPr sz="1200" spc="45" dirty="0">
                <a:solidFill>
                  <a:srgbClr val="343846"/>
                </a:solidFill>
                <a:latin typeface="Trebuchet MS"/>
                <a:cs typeface="Trebuchet MS"/>
              </a:rPr>
              <a:t>в </a:t>
            </a:r>
            <a:r>
              <a:rPr sz="1200" spc="-10" dirty="0">
                <a:solidFill>
                  <a:srgbClr val="343846"/>
                </a:solidFill>
                <a:latin typeface="Trebuchet MS"/>
                <a:cs typeface="Trebuchet MS"/>
              </a:rPr>
              <a:t>извещении) </a:t>
            </a:r>
            <a:r>
              <a:rPr sz="1200" spc="-35" dirty="0">
                <a:solidFill>
                  <a:srgbClr val="343846"/>
                </a:solidFill>
                <a:latin typeface="Trebuchet MS"/>
                <a:cs typeface="Trebuchet MS"/>
              </a:rPr>
              <a:t>+ </a:t>
            </a:r>
            <a:r>
              <a:rPr sz="1200" spc="-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dirty="0">
                <a:solidFill>
                  <a:srgbClr val="343846"/>
                </a:solidFill>
                <a:latin typeface="Trebuchet MS"/>
                <a:cs typeface="Trebuchet MS"/>
              </a:rPr>
              <a:t>предоставления </a:t>
            </a:r>
            <a:r>
              <a:rPr sz="1200" spc="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-10" dirty="0">
                <a:solidFill>
                  <a:srgbClr val="343846"/>
                </a:solidFill>
                <a:latin typeface="Trebuchet MS"/>
                <a:cs typeface="Trebuchet MS"/>
              </a:rPr>
              <a:t>антидемпинговых</a:t>
            </a:r>
            <a:r>
              <a:rPr sz="1200" spc="-2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-10" dirty="0">
                <a:solidFill>
                  <a:srgbClr val="343846"/>
                </a:solidFill>
                <a:latin typeface="Trebuchet MS"/>
                <a:cs typeface="Trebuchet MS"/>
              </a:rPr>
              <a:t>мер</a:t>
            </a:r>
            <a:r>
              <a:rPr sz="1200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-35" dirty="0">
                <a:solidFill>
                  <a:srgbClr val="343846"/>
                </a:solidFill>
                <a:latin typeface="Trebuchet MS"/>
                <a:cs typeface="Trebuchet MS"/>
              </a:rPr>
              <a:t>(аукцион, </a:t>
            </a:r>
            <a:r>
              <a:rPr sz="1200" spc="-3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-10" dirty="0">
                <a:solidFill>
                  <a:srgbClr val="343846"/>
                </a:solidFill>
                <a:latin typeface="Trebuchet MS"/>
                <a:cs typeface="Trebuchet MS"/>
              </a:rPr>
              <a:t>к</a:t>
            </a:r>
            <a:r>
              <a:rPr sz="1200" spc="15" dirty="0">
                <a:solidFill>
                  <a:srgbClr val="343846"/>
                </a:solidFill>
                <a:latin typeface="Trebuchet MS"/>
                <a:cs typeface="Trebuchet MS"/>
              </a:rPr>
              <a:t>о</a:t>
            </a:r>
            <a:r>
              <a:rPr sz="1200" spc="10" dirty="0">
                <a:solidFill>
                  <a:srgbClr val="343846"/>
                </a:solidFill>
                <a:latin typeface="Trebuchet MS"/>
                <a:cs typeface="Trebuchet MS"/>
              </a:rPr>
              <a:t>н</a:t>
            </a:r>
            <a:r>
              <a:rPr sz="1200" spc="-10" dirty="0">
                <a:solidFill>
                  <a:srgbClr val="343846"/>
                </a:solidFill>
                <a:latin typeface="Trebuchet MS"/>
                <a:cs typeface="Trebuchet MS"/>
              </a:rPr>
              <a:t>к</a:t>
            </a:r>
            <a:r>
              <a:rPr sz="1200" spc="-35" dirty="0">
                <a:solidFill>
                  <a:srgbClr val="343846"/>
                </a:solidFill>
                <a:latin typeface="Trebuchet MS"/>
                <a:cs typeface="Trebuchet MS"/>
              </a:rPr>
              <a:t>урс) </a:t>
            </a:r>
            <a:r>
              <a:rPr sz="1200" spc="20" dirty="0">
                <a:solidFill>
                  <a:srgbClr val="343846"/>
                </a:solidFill>
                <a:latin typeface="Trebuchet MS"/>
                <a:cs typeface="Trebuchet MS"/>
              </a:rPr>
              <a:t>по</a:t>
            </a:r>
            <a:r>
              <a:rPr sz="1200" spc="-6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dirty="0">
                <a:solidFill>
                  <a:srgbClr val="343846"/>
                </a:solidFill>
                <a:latin typeface="Trebuchet MS"/>
                <a:cs typeface="Trebuchet MS"/>
              </a:rPr>
              <a:t>с</a:t>
            </a:r>
            <a:r>
              <a:rPr sz="1200" spc="-114" dirty="0">
                <a:solidFill>
                  <a:srgbClr val="343846"/>
                </a:solidFill>
                <a:latin typeface="Trebuchet MS"/>
                <a:cs typeface="Trebuchet MS"/>
              </a:rPr>
              <a:t>т.</a:t>
            </a:r>
            <a:r>
              <a:rPr sz="1200" spc="-4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35" dirty="0">
                <a:solidFill>
                  <a:srgbClr val="343846"/>
                </a:solidFill>
                <a:latin typeface="Trebuchet MS"/>
                <a:cs typeface="Trebuchet MS"/>
              </a:rPr>
              <a:t>3</a:t>
            </a:r>
            <a:r>
              <a:rPr sz="1200" spc="-15" dirty="0">
                <a:solidFill>
                  <a:srgbClr val="343846"/>
                </a:solidFill>
                <a:latin typeface="Trebuchet MS"/>
                <a:cs typeface="Trebuchet MS"/>
              </a:rPr>
              <a:t>7</a:t>
            </a:r>
            <a:r>
              <a:rPr sz="1200" spc="-7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40" dirty="0">
                <a:solidFill>
                  <a:srgbClr val="343846"/>
                </a:solidFill>
                <a:latin typeface="Trebuchet MS"/>
                <a:cs typeface="Trebuchet MS"/>
              </a:rPr>
              <a:t>4</a:t>
            </a:r>
            <a:r>
              <a:rPr sz="1200" spc="50" dirty="0">
                <a:solidFill>
                  <a:srgbClr val="343846"/>
                </a:solidFill>
                <a:latin typeface="Trebuchet MS"/>
                <a:cs typeface="Trebuchet MS"/>
              </a:rPr>
              <a:t>4</a:t>
            </a:r>
            <a:r>
              <a:rPr sz="1200" spc="-85" dirty="0">
                <a:solidFill>
                  <a:srgbClr val="343846"/>
                </a:solidFill>
                <a:latin typeface="Trebuchet MS"/>
                <a:cs typeface="Trebuchet MS"/>
              </a:rPr>
              <a:t>-</a:t>
            </a:r>
            <a:r>
              <a:rPr sz="1200" spc="75" dirty="0">
                <a:solidFill>
                  <a:srgbClr val="343846"/>
                </a:solidFill>
                <a:latin typeface="Trebuchet MS"/>
                <a:cs typeface="Trebuchet MS"/>
              </a:rPr>
              <a:t>ФЗ</a:t>
            </a:r>
            <a:endParaRPr sz="1200">
              <a:latin typeface="Trebuchet MS"/>
              <a:cs typeface="Trebuchet MS"/>
            </a:endParaRPr>
          </a:p>
          <a:p>
            <a:pPr marL="107950" marR="214629">
              <a:lnSpc>
                <a:spcPct val="100000"/>
              </a:lnSpc>
              <a:spcBef>
                <a:spcPts val="1200"/>
              </a:spcBef>
            </a:pPr>
            <a:r>
              <a:rPr sz="1200" b="1" spc="25" dirty="0">
                <a:solidFill>
                  <a:srgbClr val="F14842"/>
                </a:solidFill>
                <a:latin typeface="Trebuchet MS"/>
                <a:cs typeface="Trebuchet MS"/>
              </a:rPr>
              <a:t>У</a:t>
            </a:r>
            <a:r>
              <a:rPr sz="1200" b="1" spc="-35" dirty="0">
                <a:solidFill>
                  <a:srgbClr val="F14842"/>
                </a:solidFill>
                <a:latin typeface="Trebuchet MS"/>
                <a:cs typeface="Trebuchet MS"/>
              </a:rPr>
              <a:t>З,</a:t>
            </a:r>
            <a:r>
              <a:rPr sz="1200" b="1" spc="-50" dirty="0">
                <a:solidFill>
                  <a:srgbClr val="F14842"/>
                </a:solidFill>
                <a:latin typeface="Trebuchet MS"/>
                <a:cs typeface="Trebuchet MS"/>
              </a:rPr>
              <a:t> </a:t>
            </a:r>
            <a:r>
              <a:rPr sz="1200" b="1" spc="20" dirty="0">
                <a:solidFill>
                  <a:srgbClr val="F14842"/>
                </a:solidFill>
                <a:latin typeface="Trebuchet MS"/>
                <a:cs typeface="Trebuchet MS"/>
              </a:rPr>
              <a:t>з</a:t>
            </a:r>
            <a:r>
              <a:rPr sz="1200" b="1" spc="10" dirty="0">
                <a:solidFill>
                  <a:srgbClr val="F14842"/>
                </a:solidFill>
                <a:latin typeface="Trebuchet MS"/>
                <a:cs typeface="Trebuchet MS"/>
              </a:rPr>
              <a:t>а</a:t>
            </a:r>
            <a:r>
              <a:rPr sz="1200" b="1" dirty="0">
                <a:solidFill>
                  <a:srgbClr val="F14842"/>
                </a:solidFill>
                <a:latin typeface="Trebuchet MS"/>
                <a:cs typeface="Trebuchet MS"/>
              </a:rPr>
              <a:t>я</a:t>
            </a:r>
            <a:r>
              <a:rPr sz="1200" b="1" spc="45" dirty="0">
                <a:solidFill>
                  <a:srgbClr val="F14842"/>
                </a:solidFill>
                <a:latin typeface="Trebuchet MS"/>
                <a:cs typeface="Trebuchet MS"/>
              </a:rPr>
              <a:t>в</a:t>
            </a:r>
            <a:r>
              <a:rPr sz="1200" b="1" spc="-15" dirty="0">
                <a:solidFill>
                  <a:srgbClr val="F14842"/>
                </a:solidFill>
                <a:latin typeface="Trebuchet MS"/>
                <a:cs typeface="Trebuchet MS"/>
              </a:rPr>
              <a:t>к</a:t>
            </a:r>
            <a:r>
              <a:rPr sz="1200" b="1" spc="-30" dirty="0">
                <a:solidFill>
                  <a:srgbClr val="F14842"/>
                </a:solidFill>
                <a:latin typeface="Trebuchet MS"/>
                <a:cs typeface="Trebuchet MS"/>
              </a:rPr>
              <a:t>и</a:t>
            </a:r>
            <a:r>
              <a:rPr sz="1200" b="1" spc="-65" dirty="0">
                <a:solidFill>
                  <a:srgbClr val="F14842"/>
                </a:solidFill>
                <a:latin typeface="Trebuchet MS"/>
                <a:cs typeface="Trebuchet MS"/>
              </a:rPr>
              <a:t> </a:t>
            </a:r>
            <a:r>
              <a:rPr sz="1200" b="1" spc="-15" dirty="0">
                <a:solidFill>
                  <a:srgbClr val="F14842"/>
                </a:solidFill>
                <a:latin typeface="Trebuchet MS"/>
                <a:cs typeface="Trebuchet MS"/>
              </a:rPr>
              <a:t>к</a:t>
            </a:r>
            <a:r>
              <a:rPr sz="1200" b="1" dirty="0">
                <a:solidFill>
                  <a:srgbClr val="F14842"/>
                </a:solidFill>
                <a:latin typeface="Trebuchet MS"/>
                <a:cs typeface="Trebuchet MS"/>
              </a:rPr>
              <a:t>о</a:t>
            </a:r>
            <a:r>
              <a:rPr sz="1200" b="1" spc="-30" dirty="0">
                <a:solidFill>
                  <a:srgbClr val="F14842"/>
                </a:solidFill>
                <a:latin typeface="Trebuchet MS"/>
                <a:cs typeface="Trebuchet MS"/>
              </a:rPr>
              <a:t>т</a:t>
            </a:r>
            <a:r>
              <a:rPr sz="1200" b="1" spc="-45" dirty="0">
                <a:solidFill>
                  <a:srgbClr val="F14842"/>
                </a:solidFill>
                <a:latin typeface="Trebuchet MS"/>
                <a:cs typeface="Trebuchet MS"/>
              </a:rPr>
              <a:t>о</a:t>
            </a:r>
            <a:r>
              <a:rPr sz="1200" b="1" spc="-10" dirty="0">
                <a:solidFill>
                  <a:srgbClr val="F14842"/>
                </a:solidFill>
                <a:latin typeface="Trebuchet MS"/>
                <a:cs typeface="Trebuchet MS"/>
              </a:rPr>
              <a:t>р</a:t>
            </a:r>
            <a:r>
              <a:rPr sz="1200" b="1" spc="35" dirty="0">
                <a:solidFill>
                  <a:srgbClr val="F14842"/>
                </a:solidFill>
                <a:latin typeface="Trebuchet MS"/>
                <a:cs typeface="Trebuchet MS"/>
              </a:rPr>
              <a:t>ы</a:t>
            </a:r>
            <a:r>
              <a:rPr sz="1200" b="1" spc="-70" dirty="0">
                <a:solidFill>
                  <a:srgbClr val="F14842"/>
                </a:solidFill>
                <a:latin typeface="Trebuchet MS"/>
                <a:cs typeface="Trebuchet MS"/>
              </a:rPr>
              <a:t>х </a:t>
            </a:r>
            <a:r>
              <a:rPr sz="1200" b="1" spc="-20" dirty="0">
                <a:solidFill>
                  <a:srgbClr val="F14842"/>
                </a:solidFill>
                <a:latin typeface="Trebuchet MS"/>
                <a:cs typeface="Trebuchet MS"/>
              </a:rPr>
              <a:t>не  </a:t>
            </a:r>
            <a:r>
              <a:rPr sz="1200" b="1" spc="-15" dirty="0">
                <a:solidFill>
                  <a:srgbClr val="F14842"/>
                </a:solidFill>
                <a:latin typeface="Trebuchet MS"/>
                <a:cs typeface="Trebuchet MS"/>
              </a:rPr>
              <a:t>отозваны,</a:t>
            </a:r>
            <a:r>
              <a:rPr sz="1200" b="1" spc="-65" dirty="0">
                <a:solidFill>
                  <a:srgbClr val="F14842"/>
                </a:solidFill>
                <a:latin typeface="Trebuchet MS"/>
                <a:cs typeface="Trebuchet MS"/>
              </a:rPr>
              <a:t> </a:t>
            </a:r>
            <a:r>
              <a:rPr sz="1200" b="1" spc="5" dirty="0">
                <a:solidFill>
                  <a:srgbClr val="F14842"/>
                </a:solidFill>
                <a:latin typeface="Trebuchet MS"/>
                <a:cs typeface="Trebuchet MS"/>
              </a:rPr>
              <a:t>обязаны</a:t>
            </a:r>
            <a:r>
              <a:rPr sz="1200" b="1" spc="-55" dirty="0">
                <a:solidFill>
                  <a:srgbClr val="F14842"/>
                </a:solidFill>
                <a:latin typeface="Trebuchet MS"/>
                <a:cs typeface="Trebuchet MS"/>
              </a:rPr>
              <a:t> </a:t>
            </a:r>
            <a:r>
              <a:rPr sz="1200" b="1" spc="-20" dirty="0">
                <a:solidFill>
                  <a:srgbClr val="F14842"/>
                </a:solidFill>
                <a:latin typeface="Trebuchet MS"/>
                <a:cs typeface="Trebuchet MS"/>
              </a:rPr>
              <a:t>подписать </a:t>
            </a:r>
            <a:r>
              <a:rPr sz="1200" b="1" spc="-350" dirty="0">
                <a:solidFill>
                  <a:srgbClr val="F14842"/>
                </a:solidFill>
                <a:latin typeface="Trebuchet MS"/>
                <a:cs typeface="Trebuchet MS"/>
              </a:rPr>
              <a:t> </a:t>
            </a:r>
            <a:r>
              <a:rPr sz="1200" b="1" spc="-15" dirty="0">
                <a:solidFill>
                  <a:srgbClr val="F14842"/>
                </a:solidFill>
                <a:latin typeface="Trebuchet MS"/>
                <a:cs typeface="Trebuchet MS"/>
              </a:rPr>
              <a:t>к</a:t>
            </a:r>
            <a:r>
              <a:rPr sz="1200" b="1" dirty="0">
                <a:solidFill>
                  <a:srgbClr val="F14842"/>
                </a:solidFill>
                <a:latin typeface="Trebuchet MS"/>
                <a:cs typeface="Trebuchet MS"/>
              </a:rPr>
              <a:t>о</a:t>
            </a:r>
            <a:r>
              <a:rPr sz="1200" b="1" spc="-30" dirty="0">
                <a:solidFill>
                  <a:srgbClr val="F14842"/>
                </a:solidFill>
                <a:latin typeface="Trebuchet MS"/>
                <a:cs typeface="Trebuchet MS"/>
              </a:rPr>
              <a:t>нт</a:t>
            </a:r>
            <a:r>
              <a:rPr sz="1200" b="1" spc="-40" dirty="0">
                <a:solidFill>
                  <a:srgbClr val="F14842"/>
                </a:solidFill>
                <a:latin typeface="Trebuchet MS"/>
                <a:cs typeface="Trebuchet MS"/>
              </a:rPr>
              <a:t>р</a:t>
            </a:r>
            <a:r>
              <a:rPr sz="1200" b="1" spc="-25" dirty="0">
                <a:solidFill>
                  <a:srgbClr val="F14842"/>
                </a:solidFill>
                <a:latin typeface="Trebuchet MS"/>
                <a:cs typeface="Trebuchet MS"/>
              </a:rPr>
              <a:t>акт</a:t>
            </a:r>
            <a:r>
              <a:rPr sz="1200" b="1" spc="-65" dirty="0">
                <a:solidFill>
                  <a:srgbClr val="F14842"/>
                </a:solidFill>
                <a:latin typeface="Trebuchet MS"/>
                <a:cs typeface="Trebuchet MS"/>
              </a:rPr>
              <a:t> </a:t>
            </a:r>
            <a:r>
              <a:rPr sz="1200" b="1" spc="45" dirty="0">
                <a:solidFill>
                  <a:srgbClr val="F14842"/>
                </a:solidFill>
                <a:latin typeface="Trebuchet MS"/>
                <a:cs typeface="Trebuchet MS"/>
              </a:rPr>
              <a:t>в</a:t>
            </a:r>
            <a:r>
              <a:rPr sz="1200" b="1" spc="-60" dirty="0">
                <a:solidFill>
                  <a:srgbClr val="F14842"/>
                </a:solidFill>
                <a:latin typeface="Trebuchet MS"/>
                <a:cs typeface="Trebuchet MS"/>
              </a:rPr>
              <a:t> </a:t>
            </a:r>
            <a:r>
              <a:rPr sz="1200" b="1" dirty="0">
                <a:solidFill>
                  <a:srgbClr val="F14842"/>
                </a:solidFill>
                <a:latin typeface="Trebuchet MS"/>
                <a:cs typeface="Trebuchet MS"/>
              </a:rPr>
              <a:t>п</a:t>
            </a:r>
            <a:r>
              <a:rPr sz="1200" b="1" spc="-5" dirty="0">
                <a:solidFill>
                  <a:srgbClr val="F14842"/>
                </a:solidFill>
                <a:latin typeface="Trebuchet MS"/>
                <a:cs typeface="Trebuchet MS"/>
              </a:rPr>
              <a:t>о</a:t>
            </a:r>
            <a:r>
              <a:rPr sz="1200" b="1" spc="-10" dirty="0">
                <a:solidFill>
                  <a:srgbClr val="F14842"/>
                </a:solidFill>
                <a:latin typeface="Trebuchet MS"/>
                <a:cs typeface="Trebuchet MS"/>
              </a:rPr>
              <a:t>р</a:t>
            </a:r>
            <a:r>
              <a:rPr sz="1200" b="1" spc="10" dirty="0">
                <a:solidFill>
                  <a:srgbClr val="F14842"/>
                </a:solidFill>
                <a:latin typeface="Trebuchet MS"/>
                <a:cs typeface="Trebuchet MS"/>
              </a:rPr>
              <a:t>я</a:t>
            </a:r>
            <a:r>
              <a:rPr sz="1200" b="1" spc="-50" dirty="0">
                <a:solidFill>
                  <a:srgbClr val="F14842"/>
                </a:solidFill>
                <a:latin typeface="Trebuchet MS"/>
                <a:cs typeface="Trebuchet MS"/>
              </a:rPr>
              <a:t>д</a:t>
            </a:r>
            <a:r>
              <a:rPr sz="1200" b="1" spc="-15" dirty="0">
                <a:solidFill>
                  <a:srgbClr val="F14842"/>
                </a:solidFill>
                <a:latin typeface="Trebuchet MS"/>
                <a:cs typeface="Trebuchet MS"/>
              </a:rPr>
              <a:t>к</a:t>
            </a:r>
            <a:r>
              <a:rPr sz="1200" b="1" spc="-70" dirty="0">
                <a:solidFill>
                  <a:srgbClr val="F14842"/>
                </a:solidFill>
                <a:latin typeface="Trebuchet MS"/>
                <a:cs typeface="Trebuchet MS"/>
              </a:rPr>
              <a:t>е,  </a:t>
            </a:r>
            <a:r>
              <a:rPr sz="1200" b="1" spc="-40" dirty="0">
                <a:solidFill>
                  <a:srgbClr val="F14842"/>
                </a:solidFill>
                <a:latin typeface="Trebuchet MS"/>
                <a:cs typeface="Trebuchet MS"/>
              </a:rPr>
              <a:t>у</a:t>
            </a:r>
            <a:r>
              <a:rPr sz="1200" b="1" spc="-25" dirty="0">
                <a:solidFill>
                  <a:srgbClr val="F14842"/>
                </a:solidFill>
                <a:latin typeface="Trebuchet MS"/>
                <a:cs typeface="Trebuchet MS"/>
              </a:rPr>
              <a:t>ст</a:t>
            </a:r>
            <a:r>
              <a:rPr sz="1200" b="1" spc="-40" dirty="0">
                <a:solidFill>
                  <a:srgbClr val="F14842"/>
                </a:solidFill>
                <a:latin typeface="Trebuchet MS"/>
                <a:cs typeface="Trebuchet MS"/>
              </a:rPr>
              <a:t>а</a:t>
            </a:r>
            <a:r>
              <a:rPr sz="1200" b="1" spc="-5" dirty="0">
                <a:solidFill>
                  <a:srgbClr val="F14842"/>
                </a:solidFill>
                <a:latin typeface="Trebuchet MS"/>
                <a:cs typeface="Trebuchet MS"/>
              </a:rPr>
              <a:t>н</a:t>
            </a:r>
            <a:r>
              <a:rPr sz="1200" b="1" spc="-15" dirty="0">
                <a:solidFill>
                  <a:srgbClr val="F14842"/>
                </a:solidFill>
                <a:latin typeface="Trebuchet MS"/>
                <a:cs typeface="Trebuchet MS"/>
              </a:rPr>
              <a:t>о</a:t>
            </a:r>
            <a:r>
              <a:rPr sz="1200" b="1" spc="-5" dirty="0">
                <a:solidFill>
                  <a:srgbClr val="F14842"/>
                </a:solidFill>
                <a:latin typeface="Trebuchet MS"/>
                <a:cs typeface="Trebuchet MS"/>
              </a:rPr>
              <a:t>вле</a:t>
            </a:r>
            <a:r>
              <a:rPr sz="1200" b="1" spc="-10" dirty="0">
                <a:solidFill>
                  <a:srgbClr val="F14842"/>
                </a:solidFill>
                <a:latin typeface="Trebuchet MS"/>
                <a:cs typeface="Trebuchet MS"/>
              </a:rPr>
              <a:t>н</a:t>
            </a:r>
            <a:r>
              <a:rPr sz="1200" b="1" spc="-5" dirty="0">
                <a:solidFill>
                  <a:srgbClr val="F14842"/>
                </a:solidFill>
                <a:latin typeface="Trebuchet MS"/>
                <a:cs typeface="Trebuchet MS"/>
              </a:rPr>
              <a:t>н</a:t>
            </a:r>
            <a:r>
              <a:rPr sz="1200" b="1" spc="-15" dirty="0">
                <a:solidFill>
                  <a:srgbClr val="F14842"/>
                </a:solidFill>
                <a:latin typeface="Trebuchet MS"/>
                <a:cs typeface="Trebuchet MS"/>
              </a:rPr>
              <a:t>о</a:t>
            </a:r>
            <a:r>
              <a:rPr sz="1200" b="1" spc="-30" dirty="0">
                <a:solidFill>
                  <a:srgbClr val="F14842"/>
                </a:solidFill>
                <a:latin typeface="Trebuchet MS"/>
                <a:cs typeface="Trebuchet MS"/>
              </a:rPr>
              <a:t>м</a:t>
            </a:r>
            <a:r>
              <a:rPr sz="1200" b="1" spc="-40" dirty="0">
                <a:solidFill>
                  <a:srgbClr val="F14842"/>
                </a:solidFill>
                <a:latin typeface="Trebuchet MS"/>
                <a:cs typeface="Trebuchet MS"/>
              </a:rPr>
              <a:t> </a:t>
            </a:r>
            <a:r>
              <a:rPr sz="1200" b="1" spc="-75" dirty="0">
                <a:solidFill>
                  <a:srgbClr val="F14842"/>
                </a:solidFill>
                <a:latin typeface="Trebuchet MS"/>
                <a:cs typeface="Trebuchet MS"/>
              </a:rPr>
              <a:t>ст.</a:t>
            </a:r>
            <a:r>
              <a:rPr sz="1200" b="1" spc="-55" dirty="0">
                <a:solidFill>
                  <a:srgbClr val="F14842"/>
                </a:solidFill>
                <a:latin typeface="Trebuchet MS"/>
                <a:cs typeface="Trebuchet MS"/>
              </a:rPr>
              <a:t> </a:t>
            </a:r>
            <a:r>
              <a:rPr sz="1200" b="1" spc="-95" dirty="0">
                <a:solidFill>
                  <a:srgbClr val="F14842"/>
                </a:solidFill>
                <a:latin typeface="Trebuchet MS"/>
                <a:cs typeface="Trebuchet MS"/>
              </a:rPr>
              <a:t>51</a:t>
            </a:r>
            <a:r>
              <a:rPr sz="1200" b="1" spc="-65" dirty="0">
                <a:solidFill>
                  <a:srgbClr val="F14842"/>
                </a:solidFill>
                <a:latin typeface="Trebuchet MS"/>
                <a:cs typeface="Trebuchet MS"/>
              </a:rPr>
              <a:t> </a:t>
            </a:r>
            <a:r>
              <a:rPr sz="1200" b="1" spc="10" dirty="0">
                <a:solidFill>
                  <a:srgbClr val="F14842"/>
                </a:solidFill>
                <a:latin typeface="Trebuchet MS"/>
                <a:cs typeface="Trebuchet MS"/>
              </a:rPr>
              <a:t>4</a:t>
            </a:r>
            <a:r>
              <a:rPr sz="1200" b="1" spc="15" dirty="0">
                <a:solidFill>
                  <a:srgbClr val="F14842"/>
                </a:solidFill>
                <a:latin typeface="Trebuchet MS"/>
                <a:cs typeface="Trebuchet MS"/>
              </a:rPr>
              <a:t>4</a:t>
            </a:r>
            <a:r>
              <a:rPr sz="1200" b="1" spc="-85" dirty="0">
                <a:solidFill>
                  <a:srgbClr val="F14842"/>
                </a:solidFill>
                <a:latin typeface="Trebuchet MS"/>
                <a:cs typeface="Trebuchet MS"/>
              </a:rPr>
              <a:t>-</a:t>
            </a:r>
            <a:r>
              <a:rPr sz="1200" b="1" spc="75" dirty="0">
                <a:solidFill>
                  <a:srgbClr val="F14842"/>
                </a:solidFill>
                <a:latin typeface="Trebuchet MS"/>
                <a:cs typeface="Trebuchet MS"/>
              </a:rPr>
              <a:t>ФЗ</a:t>
            </a:r>
            <a:endParaRPr sz="12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</a:pPr>
            <a:endParaRPr sz="14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</a:pPr>
            <a:endParaRPr sz="14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</a:pPr>
            <a:endParaRPr sz="14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700">
              <a:latin typeface="Trebuchet MS"/>
              <a:cs typeface="Trebuchet MS"/>
            </a:endParaRPr>
          </a:p>
          <a:p>
            <a:pPr marR="16510" algn="ctr">
              <a:lnSpc>
                <a:spcPct val="100000"/>
              </a:lnSpc>
            </a:pPr>
            <a:r>
              <a:rPr sz="1200" b="1" spc="-120" dirty="0">
                <a:solidFill>
                  <a:srgbClr val="343846"/>
                </a:solidFill>
                <a:latin typeface="Trebuchet MS"/>
                <a:cs typeface="Trebuchet MS"/>
              </a:rPr>
              <a:t>ч.1</a:t>
            </a:r>
            <a:r>
              <a:rPr sz="1200" b="1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b="1" spc="-75" dirty="0">
                <a:solidFill>
                  <a:srgbClr val="343846"/>
                </a:solidFill>
                <a:latin typeface="Trebuchet MS"/>
                <a:cs typeface="Trebuchet MS"/>
              </a:rPr>
              <a:t>ст.</a:t>
            </a:r>
            <a:r>
              <a:rPr sz="1200" b="1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b="1" spc="25" dirty="0">
                <a:solidFill>
                  <a:srgbClr val="343846"/>
                </a:solidFill>
                <a:latin typeface="Trebuchet MS"/>
                <a:cs typeface="Trebuchet MS"/>
              </a:rPr>
              <a:t>5</a:t>
            </a:r>
            <a:r>
              <a:rPr sz="1200" b="1" spc="-210" dirty="0">
                <a:solidFill>
                  <a:srgbClr val="343846"/>
                </a:solidFill>
                <a:latin typeface="Trebuchet MS"/>
                <a:cs typeface="Trebuchet MS"/>
              </a:rPr>
              <a:t>1</a:t>
            </a:r>
            <a:r>
              <a:rPr sz="1200" b="1" spc="-6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b="1" spc="10" dirty="0">
                <a:solidFill>
                  <a:srgbClr val="343846"/>
                </a:solidFill>
                <a:latin typeface="Trebuchet MS"/>
                <a:cs typeface="Trebuchet MS"/>
              </a:rPr>
              <a:t>44</a:t>
            </a:r>
            <a:r>
              <a:rPr sz="1200" b="1" spc="-85" dirty="0">
                <a:solidFill>
                  <a:srgbClr val="343846"/>
                </a:solidFill>
                <a:latin typeface="Trebuchet MS"/>
                <a:cs typeface="Trebuchet MS"/>
              </a:rPr>
              <a:t>-</a:t>
            </a:r>
            <a:r>
              <a:rPr sz="1200" b="1" spc="75" dirty="0">
                <a:solidFill>
                  <a:srgbClr val="343846"/>
                </a:solidFill>
                <a:latin typeface="Trebuchet MS"/>
                <a:cs typeface="Trebuchet MS"/>
              </a:rPr>
              <a:t>Ф</a:t>
            </a:r>
            <a:r>
              <a:rPr sz="1200" b="1" spc="60" dirty="0">
                <a:solidFill>
                  <a:srgbClr val="343846"/>
                </a:solidFill>
                <a:latin typeface="Trebuchet MS"/>
                <a:cs typeface="Trebuchet MS"/>
              </a:rPr>
              <a:t>З</a:t>
            </a:r>
            <a:endParaRPr sz="1200">
              <a:latin typeface="Trebuchet MS"/>
              <a:cs typeface="Trebuchet MS"/>
            </a:endParaRPr>
          </a:p>
        </p:txBody>
      </p:sp>
      <p:grpSp>
        <p:nvGrpSpPr>
          <p:cNvPr id="6" name="object 5"/>
          <p:cNvGrpSpPr/>
          <p:nvPr/>
        </p:nvGrpSpPr>
        <p:grpSpPr>
          <a:xfrm>
            <a:off x="455422" y="760475"/>
            <a:ext cx="4843780" cy="6097905"/>
            <a:chOff x="455422" y="760475"/>
            <a:chExt cx="4843780" cy="6097905"/>
          </a:xfrm>
        </p:grpSpPr>
        <p:sp>
          <p:nvSpPr>
            <p:cNvPr id="7" name="object 6"/>
            <p:cNvSpPr/>
            <p:nvPr/>
          </p:nvSpPr>
          <p:spPr>
            <a:xfrm>
              <a:off x="461772" y="5585460"/>
              <a:ext cx="2376805" cy="0"/>
            </a:xfrm>
            <a:custGeom>
              <a:avLst/>
              <a:gdLst/>
              <a:ahLst/>
              <a:cxnLst/>
              <a:rect l="l" t="t" r="r" b="b"/>
              <a:pathLst>
                <a:path w="2376805">
                  <a:moveTo>
                    <a:pt x="0" y="0"/>
                  </a:moveTo>
                  <a:lnTo>
                    <a:pt x="2376424" y="0"/>
                  </a:lnTo>
                </a:path>
              </a:pathLst>
            </a:custGeom>
            <a:ln w="12192">
              <a:solidFill>
                <a:srgbClr val="F1484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7"/>
            <p:cNvSpPr/>
            <p:nvPr/>
          </p:nvSpPr>
          <p:spPr>
            <a:xfrm>
              <a:off x="3304032" y="760475"/>
              <a:ext cx="1995170" cy="6097905"/>
            </a:xfrm>
            <a:custGeom>
              <a:avLst/>
              <a:gdLst/>
              <a:ahLst/>
              <a:cxnLst/>
              <a:rect l="l" t="t" r="r" b="b"/>
              <a:pathLst>
                <a:path w="1995170" h="6097905">
                  <a:moveTo>
                    <a:pt x="1994915" y="0"/>
                  </a:moveTo>
                  <a:lnTo>
                    <a:pt x="0" y="0"/>
                  </a:lnTo>
                  <a:lnTo>
                    <a:pt x="0" y="6097524"/>
                  </a:lnTo>
                  <a:lnTo>
                    <a:pt x="1994915" y="6097524"/>
                  </a:lnTo>
                  <a:lnTo>
                    <a:pt x="1994915" y="0"/>
                  </a:lnTo>
                  <a:close/>
                </a:path>
              </a:pathLst>
            </a:custGeom>
            <a:solidFill>
              <a:srgbClr val="F5F6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8"/>
          <p:cNvSpPr txBox="1"/>
          <p:nvPr/>
        </p:nvSpPr>
        <p:spPr>
          <a:xfrm>
            <a:off x="3634866" y="848359"/>
            <a:ext cx="133286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200" b="1" spc="20" dirty="0">
                <a:solidFill>
                  <a:srgbClr val="343846"/>
                </a:solidFill>
                <a:latin typeface="Roboto"/>
                <a:cs typeface="Roboto"/>
              </a:rPr>
              <a:t>КОНТРАКТ</a:t>
            </a:r>
            <a:endParaRPr sz="1200">
              <a:latin typeface="Roboto"/>
              <a:cs typeface="Roboto"/>
            </a:endParaRPr>
          </a:p>
          <a:p>
            <a:pPr algn="ctr">
              <a:lnSpc>
                <a:spcPct val="100000"/>
              </a:lnSpc>
            </a:pPr>
            <a:r>
              <a:rPr sz="1200" b="1" spc="10" dirty="0">
                <a:solidFill>
                  <a:srgbClr val="343846"/>
                </a:solidFill>
                <a:latin typeface="Roboto"/>
                <a:cs typeface="Roboto"/>
              </a:rPr>
              <a:t>ЗАКЛЮЧАЕТСЯ</a:t>
            </a:r>
            <a:r>
              <a:rPr sz="1200" b="1" spc="-30" dirty="0">
                <a:solidFill>
                  <a:srgbClr val="343846"/>
                </a:solidFill>
                <a:latin typeface="Roboto"/>
                <a:cs typeface="Roboto"/>
              </a:rPr>
              <a:t> </a:t>
            </a:r>
            <a:r>
              <a:rPr sz="1200" b="1" dirty="0">
                <a:solidFill>
                  <a:srgbClr val="343846"/>
                </a:solidFill>
                <a:latin typeface="Roboto"/>
                <a:cs typeface="Roboto"/>
              </a:rPr>
              <a:t>С:</a:t>
            </a:r>
            <a:endParaRPr sz="1200">
              <a:latin typeface="Roboto"/>
              <a:cs typeface="Roboto"/>
            </a:endParaRPr>
          </a:p>
        </p:txBody>
      </p:sp>
      <p:grpSp>
        <p:nvGrpSpPr>
          <p:cNvPr id="10" name="object 9"/>
          <p:cNvGrpSpPr/>
          <p:nvPr/>
        </p:nvGrpSpPr>
        <p:grpSpPr>
          <a:xfrm>
            <a:off x="3486911" y="1418844"/>
            <a:ext cx="1632585" cy="1931035"/>
            <a:chOff x="3486911" y="1418844"/>
            <a:chExt cx="1632585" cy="1931035"/>
          </a:xfrm>
        </p:grpSpPr>
        <p:sp>
          <p:nvSpPr>
            <p:cNvPr id="11" name="object 10"/>
            <p:cNvSpPr/>
            <p:nvPr/>
          </p:nvSpPr>
          <p:spPr>
            <a:xfrm>
              <a:off x="3486911" y="1418844"/>
              <a:ext cx="1632585" cy="1931035"/>
            </a:xfrm>
            <a:custGeom>
              <a:avLst/>
              <a:gdLst/>
              <a:ahLst/>
              <a:cxnLst/>
              <a:rect l="l" t="t" r="r" b="b"/>
              <a:pathLst>
                <a:path w="1632585" h="1931035">
                  <a:moveTo>
                    <a:pt x="1632204" y="0"/>
                  </a:moveTo>
                  <a:lnTo>
                    <a:pt x="0" y="0"/>
                  </a:lnTo>
                  <a:lnTo>
                    <a:pt x="0" y="1930907"/>
                  </a:lnTo>
                  <a:lnTo>
                    <a:pt x="1632204" y="1930907"/>
                  </a:lnTo>
                  <a:lnTo>
                    <a:pt x="163220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192523" y="1572768"/>
              <a:ext cx="216408" cy="207264"/>
            </a:xfrm>
            <a:prstGeom prst="rect">
              <a:avLst/>
            </a:prstGeom>
          </p:spPr>
        </p:pic>
      </p:grpSp>
      <p:sp>
        <p:nvSpPr>
          <p:cNvPr id="13" name="object 12"/>
          <p:cNvSpPr txBox="1"/>
          <p:nvPr/>
        </p:nvSpPr>
        <p:spPr>
          <a:xfrm>
            <a:off x="3486911" y="1418844"/>
            <a:ext cx="1632585" cy="1931035"/>
          </a:xfrm>
          <a:prstGeom prst="rect">
            <a:avLst/>
          </a:prstGeom>
        </p:spPr>
        <p:txBody>
          <a:bodyPr vert="horz" wrap="square" lIns="0" tIns="1524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200"/>
              </a:spcBef>
            </a:pPr>
            <a:r>
              <a:rPr sz="1200" spc="-225" dirty="0">
                <a:solidFill>
                  <a:srgbClr val="FFFFFF"/>
                </a:solidFill>
                <a:latin typeface="Trebuchet MS"/>
                <a:cs typeface="Trebuchet MS"/>
              </a:rPr>
              <a:t>1</a:t>
            </a:r>
            <a:endParaRPr sz="12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</a:pPr>
            <a:endParaRPr sz="1400">
              <a:latin typeface="Trebuchet MS"/>
              <a:cs typeface="Trebuchet MS"/>
            </a:endParaRPr>
          </a:p>
          <a:p>
            <a:pPr marL="164465" marR="156845" indent="-635" algn="ctr">
              <a:lnSpc>
                <a:spcPct val="100000"/>
              </a:lnSpc>
              <a:spcBef>
                <a:spcPts val="1020"/>
              </a:spcBef>
            </a:pPr>
            <a:r>
              <a:rPr sz="1200" spc="100" dirty="0">
                <a:solidFill>
                  <a:srgbClr val="343846"/>
                </a:solidFill>
                <a:latin typeface="Trebuchet MS"/>
                <a:cs typeface="Trebuchet MS"/>
              </a:rPr>
              <a:t>С </a:t>
            </a:r>
            <a:r>
              <a:rPr sz="1200" spc="-5" dirty="0">
                <a:solidFill>
                  <a:srgbClr val="343846"/>
                </a:solidFill>
                <a:latin typeface="Trebuchet MS"/>
                <a:cs typeface="Trebuchet MS"/>
              </a:rPr>
              <a:t>победителем </a:t>
            </a:r>
            <a:r>
              <a:rPr sz="1200" dirty="0">
                <a:solidFill>
                  <a:srgbClr val="343846"/>
                </a:solidFill>
                <a:latin typeface="Trebuchet MS"/>
                <a:cs typeface="Trebuchet MS"/>
              </a:rPr>
              <a:t> определения</a:t>
            </a:r>
            <a:r>
              <a:rPr sz="1200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70" dirty="0">
                <a:solidFill>
                  <a:srgbClr val="343846"/>
                </a:solidFill>
                <a:latin typeface="Trebuchet MS"/>
                <a:cs typeface="Trebuchet MS"/>
              </a:rPr>
              <a:t>ППИ</a:t>
            </a:r>
            <a:endParaRPr sz="12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</a:pPr>
            <a:endParaRPr sz="1400">
              <a:latin typeface="Trebuchet MS"/>
              <a:cs typeface="Trebuchet MS"/>
            </a:endParaRPr>
          </a:p>
          <a:p>
            <a:pPr marL="43815" algn="ctr">
              <a:lnSpc>
                <a:spcPct val="100000"/>
              </a:lnSpc>
              <a:spcBef>
                <a:spcPts val="865"/>
              </a:spcBef>
              <a:tabLst>
                <a:tab pos="1561465" algn="l"/>
              </a:tabLst>
            </a:pPr>
            <a:r>
              <a:rPr sz="1200" u="sng" dirty="0">
                <a:solidFill>
                  <a:srgbClr val="343846"/>
                </a:solidFill>
                <a:uFill>
                  <a:solidFill>
                    <a:srgbClr val="F14842"/>
                  </a:solidFill>
                </a:uFill>
                <a:latin typeface="Times New Roman"/>
                <a:cs typeface="Times New Roman"/>
              </a:rPr>
              <a:t> 	</a:t>
            </a:r>
            <a:endParaRPr sz="1200">
              <a:latin typeface="Times New Roman"/>
              <a:cs typeface="Times New Roman"/>
            </a:endParaRPr>
          </a:p>
          <a:p>
            <a:pPr marL="53975" algn="ctr">
              <a:lnSpc>
                <a:spcPct val="100000"/>
              </a:lnSpc>
              <a:spcBef>
                <a:spcPts val="810"/>
              </a:spcBef>
            </a:pPr>
            <a:r>
              <a:rPr sz="1200" b="1" spc="-15" dirty="0">
                <a:solidFill>
                  <a:srgbClr val="343846"/>
                </a:solidFill>
                <a:latin typeface="Trebuchet MS"/>
                <a:cs typeface="Trebuchet MS"/>
              </a:rPr>
              <a:t>ч</a:t>
            </a:r>
            <a:r>
              <a:rPr sz="1200" b="1" spc="-135" dirty="0">
                <a:solidFill>
                  <a:srgbClr val="343846"/>
                </a:solidFill>
                <a:latin typeface="Trebuchet MS"/>
                <a:cs typeface="Trebuchet MS"/>
              </a:rPr>
              <a:t>.</a:t>
            </a:r>
            <a:r>
              <a:rPr sz="1200" b="1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b="1" spc="-210" dirty="0">
                <a:solidFill>
                  <a:srgbClr val="343846"/>
                </a:solidFill>
                <a:latin typeface="Trebuchet MS"/>
                <a:cs typeface="Trebuchet MS"/>
              </a:rPr>
              <a:t>1</a:t>
            </a:r>
            <a:r>
              <a:rPr sz="1200" b="1" spc="-5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b="1" spc="-75" dirty="0">
                <a:solidFill>
                  <a:srgbClr val="343846"/>
                </a:solidFill>
                <a:latin typeface="Trebuchet MS"/>
                <a:cs typeface="Trebuchet MS"/>
              </a:rPr>
              <a:t>ст.</a:t>
            </a:r>
            <a:r>
              <a:rPr sz="1200" b="1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b="1" spc="-95" dirty="0">
                <a:solidFill>
                  <a:srgbClr val="343846"/>
                </a:solidFill>
                <a:latin typeface="Trebuchet MS"/>
                <a:cs typeface="Trebuchet MS"/>
              </a:rPr>
              <a:t>51</a:t>
            </a:r>
            <a:r>
              <a:rPr sz="1200" b="1" spc="-6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b="1" spc="10" dirty="0">
                <a:solidFill>
                  <a:srgbClr val="343846"/>
                </a:solidFill>
                <a:latin typeface="Trebuchet MS"/>
                <a:cs typeface="Trebuchet MS"/>
              </a:rPr>
              <a:t>4</a:t>
            </a:r>
            <a:r>
              <a:rPr sz="1200" b="1" spc="15" dirty="0">
                <a:solidFill>
                  <a:srgbClr val="343846"/>
                </a:solidFill>
                <a:latin typeface="Trebuchet MS"/>
                <a:cs typeface="Trebuchet MS"/>
              </a:rPr>
              <a:t>4</a:t>
            </a:r>
            <a:r>
              <a:rPr sz="1200" b="1" spc="-85" dirty="0">
                <a:solidFill>
                  <a:srgbClr val="343846"/>
                </a:solidFill>
                <a:latin typeface="Trebuchet MS"/>
                <a:cs typeface="Trebuchet MS"/>
              </a:rPr>
              <a:t>-</a:t>
            </a:r>
            <a:r>
              <a:rPr sz="1200" b="1" spc="80" dirty="0">
                <a:solidFill>
                  <a:srgbClr val="343846"/>
                </a:solidFill>
                <a:latin typeface="Trebuchet MS"/>
                <a:cs typeface="Trebuchet MS"/>
              </a:rPr>
              <a:t>Ф</a:t>
            </a:r>
            <a:r>
              <a:rPr sz="1200" b="1" spc="60" dirty="0">
                <a:solidFill>
                  <a:srgbClr val="343846"/>
                </a:solidFill>
                <a:latin typeface="Trebuchet MS"/>
                <a:cs typeface="Trebuchet MS"/>
              </a:rPr>
              <a:t>З</a:t>
            </a:r>
            <a:endParaRPr sz="1200">
              <a:latin typeface="Trebuchet MS"/>
              <a:cs typeface="Trebuchet MS"/>
            </a:endParaRPr>
          </a:p>
        </p:txBody>
      </p:sp>
      <p:grpSp>
        <p:nvGrpSpPr>
          <p:cNvPr id="14" name="object 13"/>
          <p:cNvGrpSpPr/>
          <p:nvPr/>
        </p:nvGrpSpPr>
        <p:grpSpPr>
          <a:xfrm>
            <a:off x="3486911" y="4030979"/>
            <a:ext cx="1632585" cy="1929764"/>
            <a:chOff x="3486911" y="4030979"/>
            <a:chExt cx="1632585" cy="1929764"/>
          </a:xfrm>
        </p:grpSpPr>
        <p:sp>
          <p:nvSpPr>
            <p:cNvPr id="15" name="object 14"/>
            <p:cNvSpPr/>
            <p:nvPr/>
          </p:nvSpPr>
          <p:spPr>
            <a:xfrm>
              <a:off x="3486911" y="4030979"/>
              <a:ext cx="1632585" cy="1929764"/>
            </a:xfrm>
            <a:custGeom>
              <a:avLst/>
              <a:gdLst/>
              <a:ahLst/>
              <a:cxnLst/>
              <a:rect l="l" t="t" r="r" b="b"/>
              <a:pathLst>
                <a:path w="1632585" h="1929764">
                  <a:moveTo>
                    <a:pt x="1632204" y="0"/>
                  </a:moveTo>
                  <a:lnTo>
                    <a:pt x="0" y="0"/>
                  </a:lnTo>
                  <a:lnTo>
                    <a:pt x="0" y="1929384"/>
                  </a:lnTo>
                  <a:lnTo>
                    <a:pt x="1632204" y="1929384"/>
                  </a:lnTo>
                  <a:lnTo>
                    <a:pt x="163220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194047" y="4166615"/>
              <a:ext cx="216407" cy="207263"/>
            </a:xfrm>
            <a:prstGeom prst="rect">
              <a:avLst/>
            </a:prstGeom>
          </p:spPr>
        </p:pic>
      </p:grpSp>
      <p:sp>
        <p:nvSpPr>
          <p:cNvPr id="17" name="object 16"/>
          <p:cNvSpPr txBox="1"/>
          <p:nvPr/>
        </p:nvSpPr>
        <p:spPr>
          <a:xfrm>
            <a:off x="3486911" y="4030979"/>
            <a:ext cx="1632585" cy="1929764"/>
          </a:xfrm>
          <a:prstGeom prst="rect">
            <a:avLst/>
          </a:prstGeom>
        </p:spPr>
        <p:txBody>
          <a:bodyPr vert="horz" wrap="square" lIns="0" tIns="13525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65"/>
              </a:spcBef>
            </a:pPr>
            <a:r>
              <a:rPr sz="1200" spc="75" dirty="0">
                <a:solidFill>
                  <a:srgbClr val="FFFFFF"/>
                </a:solidFill>
                <a:latin typeface="Trebuchet MS"/>
                <a:cs typeface="Trebuchet MS"/>
              </a:rPr>
              <a:t>2</a:t>
            </a:r>
            <a:endParaRPr sz="12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</a:pPr>
            <a:endParaRPr sz="14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700">
              <a:latin typeface="Trebuchet MS"/>
              <a:cs typeface="Trebuchet MS"/>
            </a:endParaRPr>
          </a:p>
          <a:p>
            <a:pPr marL="635" algn="ctr">
              <a:lnSpc>
                <a:spcPct val="100000"/>
              </a:lnSpc>
              <a:spcBef>
                <a:spcPts val="5"/>
              </a:spcBef>
            </a:pPr>
            <a:r>
              <a:rPr sz="1200" spc="100" dirty="0">
                <a:solidFill>
                  <a:srgbClr val="343846"/>
                </a:solidFill>
                <a:latin typeface="Trebuchet MS"/>
                <a:cs typeface="Trebuchet MS"/>
              </a:rPr>
              <a:t>С</a:t>
            </a:r>
            <a:r>
              <a:rPr sz="1200" spc="-7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-15" dirty="0">
                <a:solidFill>
                  <a:srgbClr val="343846"/>
                </a:solidFill>
                <a:latin typeface="Trebuchet MS"/>
                <a:cs typeface="Trebuchet MS"/>
              </a:rPr>
              <a:t>иным</a:t>
            </a:r>
            <a:r>
              <a:rPr sz="1200" spc="-7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60" dirty="0">
                <a:solidFill>
                  <a:srgbClr val="343846"/>
                </a:solidFill>
                <a:latin typeface="Trebuchet MS"/>
                <a:cs typeface="Trebuchet MS"/>
              </a:rPr>
              <a:t>УЗ</a:t>
            </a:r>
            <a:endParaRPr sz="12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</a:pPr>
            <a:endParaRPr sz="14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</a:pPr>
            <a:endParaRPr sz="14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55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200" b="1" spc="-10" dirty="0">
                <a:solidFill>
                  <a:srgbClr val="343846"/>
                </a:solidFill>
                <a:latin typeface="Trebuchet MS"/>
                <a:cs typeface="Trebuchet MS"/>
              </a:rPr>
              <a:t>ч</a:t>
            </a:r>
            <a:r>
              <a:rPr sz="1200" b="1" spc="-135" dirty="0">
                <a:solidFill>
                  <a:srgbClr val="343846"/>
                </a:solidFill>
                <a:latin typeface="Trebuchet MS"/>
                <a:cs typeface="Trebuchet MS"/>
              </a:rPr>
              <a:t>.</a:t>
            </a:r>
            <a:r>
              <a:rPr sz="1200" b="1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b="1" spc="-210" dirty="0">
                <a:solidFill>
                  <a:srgbClr val="343846"/>
                </a:solidFill>
                <a:latin typeface="Trebuchet MS"/>
                <a:cs typeface="Trebuchet MS"/>
              </a:rPr>
              <a:t>1</a:t>
            </a:r>
            <a:r>
              <a:rPr sz="1200" b="1" spc="-5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b="1" spc="-25" dirty="0">
                <a:solidFill>
                  <a:srgbClr val="343846"/>
                </a:solidFill>
                <a:latin typeface="Trebuchet MS"/>
                <a:cs typeface="Trebuchet MS"/>
              </a:rPr>
              <a:t>с</a:t>
            </a:r>
            <a:r>
              <a:rPr sz="1200" b="1" spc="-100" dirty="0">
                <a:solidFill>
                  <a:srgbClr val="343846"/>
                </a:solidFill>
                <a:latin typeface="Trebuchet MS"/>
                <a:cs typeface="Trebuchet MS"/>
              </a:rPr>
              <a:t>т.</a:t>
            </a:r>
            <a:r>
              <a:rPr sz="1200" b="1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b="1" spc="-95" dirty="0">
                <a:solidFill>
                  <a:srgbClr val="343846"/>
                </a:solidFill>
                <a:latin typeface="Trebuchet MS"/>
                <a:cs typeface="Trebuchet MS"/>
              </a:rPr>
              <a:t>51</a:t>
            </a:r>
            <a:r>
              <a:rPr sz="1200" b="1" spc="-6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b="1" spc="10" dirty="0">
                <a:solidFill>
                  <a:srgbClr val="343846"/>
                </a:solidFill>
                <a:latin typeface="Trebuchet MS"/>
                <a:cs typeface="Trebuchet MS"/>
              </a:rPr>
              <a:t>4</a:t>
            </a:r>
            <a:r>
              <a:rPr sz="1200" b="1" spc="15" dirty="0">
                <a:solidFill>
                  <a:srgbClr val="343846"/>
                </a:solidFill>
                <a:latin typeface="Trebuchet MS"/>
                <a:cs typeface="Trebuchet MS"/>
              </a:rPr>
              <a:t>4</a:t>
            </a:r>
            <a:r>
              <a:rPr sz="1200" b="1" spc="-85" dirty="0">
                <a:solidFill>
                  <a:srgbClr val="343846"/>
                </a:solidFill>
                <a:latin typeface="Trebuchet MS"/>
                <a:cs typeface="Trebuchet MS"/>
              </a:rPr>
              <a:t>-</a:t>
            </a:r>
            <a:r>
              <a:rPr sz="1200" b="1" spc="75" dirty="0">
                <a:solidFill>
                  <a:srgbClr val="343846"/>
                </a:solidFill>
                <a:latin typeface="Trebuchet MS"/>
                <a:cs typeface="Trebuchet MS"/>
              </a:rPr>
              <a:t>Ф</a:t>
            </a:r>
            <a:r>
              <a:rPr sz="1200" b="1" spc="60" dirty="0">
                <a:solidFill>
                  <a:srgbClr val="343846"/>
                </a:solidFill>
                <a:latin typeface="Trebuchet MS"/>
                <a:cs typeface="Trebuchet MS"/>
              </a:rPr>
              <a:t>З</a:t>
            </a:r>
            <a:endParaRPr sz="1200">
              <a:latin typeface="Trebuchet MS"/>
              <a:cs typeface="Trebuchet MS"/>
            </a:endParaRPr>
          </a:p>
        </p:txBody>
      </p:sp>
      <p:grpSp>
        <p:nvGrpSpPr>
          <p:cNvPr id="18" name="object 17"/>
          <p:cNvGrpSpPr/>
          <p:nvPr/>
        </p:nvGrpSpPr>
        <p:grpSpPr>
          <a:xfrm>
            <a:off x="2889376" y="1402080"/>
            <a:ext cx="6218555" cy="4194810"/>
            <a:chOff x="2889376" y="1402080"/>
            <a:chExt cx="6218555" cy="4194810"/>
          </a:xfrm>
        </p:grpSpPr>
        <p:sp>
          <p:nvSpPr>
            <p:cNvPr id="19" name="object 18"/>
            <p:cNvSpPr/>
            <p:nvPr/>
          </p:nvSpPr>
          <p:spPr>
            <a:xfrm>
              <a:off x="3566159" y="5590032"/>
              <a:ext cx="1482725" cy="0"/>
            </a:xfrm>
            <a:custGeom>
              <a:avLst/>
              <a:gdLst/>
              <a:ahLst/>
              <a:cxnLst/>
              <a:rect l="l" t="t" r="r" b="b"/>
              <a:pathLst>
                <a:path w="1482725">
                  <a:moveTo>
                    <a:pt x="0" y="0"/>
                  </a:moveTo>
                  <a:lnTo>
                    <a:pt x="1482725" y="0"/>
                  </a:lnTo>
                </a:path>
              </a:pathLst>
            </a:custGeom>
            <a:ln w="12192">
              <a:solidFill>
                <a:srgbClr val="F1484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19"/>
            <p:cNvSpPr/>
            <p:nvPr/>
          </p:nvSpPr>
          <p:spPr>
            <a:xfrm>
              <a:off x="2903981" y="2286762"/>
              <a:ext cx="577850" cy="2658110"/>
            </a:xfrm>
            <a:custGeom>
              <a:avLst/>
              <a:gdLst/>
              <a:ahLst/>
              <a:cxnLst/>
              <a:rect l="l" t="t" r="r" b="b"/>
              <a:pathLst>
                <a:path w="577850" h="2658110">
                  <a:moveTo>
                    <a:pt x="577595" y="2657856"/>
                  </a:moveTo>
                  <a:lnTo>
                    <a:pt x="525680" y="2654090"/>
                  </a:lnTo>
                  <a:lnTo>
                    <a:pt x="476819" y="2643232"/>
                  </a:lnTo>
                  <a:lnTo>
                    <a:pt x="431828" y="2625941"/>
                  </a:lnTo>
                  <a:lnTo>
                    <a:pt x="391521" y="2602877"/>
                  </a:lnTo>
                  <a:lnTo>
                    <a:pt x="356715" y="2574700"/>
                  </a:lnTo>
                  <a:lnTo>
                    <a:pt x="328224" y="2542069"/>
                  </a:lnTo>
                  <a:lnTo>
                    <a:pt x="306864" y="2505644"/>
                  </a:lnTo>
                  <a:lnTo>
                    <a:pt x="293450" y="2466084"/>
                  </a:lnTo>
                  <a:lnTo>
                    <a:pt x="288798" y="2424049"/>
                  </a:lnTo>
                  <a:lnTo>
                    <a:pt x="288798" y="1554861"/>
                  </a:lnTo>
                  <a:lnTo>
                    <a:pt x="284145" y="1512825"/>
                  </a:lnTo>
                  <a:lnTo>
                    <a:pt x="270731" y="1473265"/>
                  </a:lnTo>
                  <a:lnTo>
                    <a:pt x="249371" y="1436840"/>
                  </a:lnTo>
                  <a:lnTo>
                    <a:pt x="220880" y="1404209"/>
                  </a:lnTo>
                  <a:lnTo>
                    <a:pt x="186074" y="1376032"/>
                  </a:lnTo>
                  <a:lnTo>
                    <a:pt x="145767" y="1352968"/>
                  </a:lnTo>
                  <a:lnTo>
                    <a:pt x="100776" y="1335677"/>
                  </a:lnTo>
                  <a:lnTo>
                    <a:pt x="51915" y="1324819"/>
                  </a:lnTo>
                  <a:lnTo>
                    <a:pt x="0" y="1321054"/>
                  </a:lnTo>
                  <a:lnTo>
                    <a:pt x="51915" y="1317288"/>
                  </a:lnTo>
                  <a:lnTo>
                    <a:pt x="100776" y="1306430"/>
                  </a:lnTo>
                  <a:lnTo>
                    <a:pt x="145767" y="1289139"/>
                  </a:lnTo>
                  <a:lnTo>
                    <a:pt x="186074" y="1266075"/>
                  </a:lnTo>
                  <a:lnTo>
                    <a:pt x="220880" y="1237898"/>
                  </a:lnTo>
                  <a:lnTo>
                    <a:pt x="249371" y="1205267"/>
                  </a:lnTo>
                  <a:lnTo>
                    <a:pt x="270731" y="1168842"/>
                  </a:lnTo>
                  <a:lnTo>
                    <a:pt x="284145" y="1129282"/>
                  </a:lnTo>
                  <a:lnTo>
                    <a:pt x="288798" y="1087247"/>
                  </a:lnTo>
                  <a:lnTo>
                    <a:pt x="288798" y="233807"/>
                  </a:lnTo>
                  <a:lnTo>
                    <a:pt x="293450" y="191771"/>
                  </a:lnTo>
                  <a:lnTo>
                    <a:pt x="306864" y="152211"/>
                  </a:lnTo>
                  <a:lnTo>
                    <a:pt x="328224" y="115786"/>
                  </a:lnTo>
                  <a:lnTo>
                    <a:pt x="356715" y="83155"/>
                  </a:lnTo>
                  <a:lnTo>
                    <a:pt x="391521" y="54978"/>
                  </a:lnTo>
                  <a:lnTo>
                    <a:pt x="431828" y="31914"/>
                  </a:lnTo>
                  <a:lnTo>
                    <a:pt x="476819" y="14623"/>
                  </a:lnTo>
                  <a:lnTo>
                    <a:pt x="525680" y="3765"/>
                  </a:lnTo>
                  <a:lnTo>
                    <a:pt x="577595" y="0"/>
                  </a:lnTo>
                </a:path>
              </a:pathLst>
            </a:custGeom>
            <a:ln w="28956">
              <a:solidFill>
                <a:srgbClr val="F1484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0"/>
            <p:cNvSpPr/>
            <p:nvPr/>
          </p:nvSpPr>
          <p:spPr>
            <a:xfrm>
              <a:off x="5506211" y="1402080"/>
              <a:ext cx="3601720" cy="1160145"/>
            </a:xfrm>
            <a:custGeom>
              <a:avLst/>
              <a:gdLst/>
              <a:ahLst/>
              <a:cxnLst/>
              <a:rect l="l" t="t" r="r" b="b"/>
              <a:pathLst>
                <a:path w="3601720" h="1160145">
                  <a:moveTo>
                    <a:pt x="3601212" y="0"/>
                  </a:moveTo>
                  <a:lnTo>
                    <a:pt x="0" y="0"/>
                  </a:lnTo>
                  <a:lnTo>
                    <a:pt x="0" y="1159764"/>
                  </a:lnTo>
                  <a:lnTo>
                    <a:pt x="3601212" y="1159764"/>
                  </a:lnTo>
                  <a:lnTo>
                    <a:pt x="3601212" y="0"/>
                  </a:lnTo>
                  <a:close/>
                </a:path>
              </a:pathLst>
            </a:custGeom>
            <a:solidFill>
              <a:srgbClr val="F5F6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1"/>
          <p:cNvSpPr txBox="1"/>
          <p:nvPr/>
        </p:nvSpPr>
        <p:spPr>
          <a:xfrm>
            <a:off x="5506211" y="1402080"/>
            <a:ext cx="3601720" cy="1160145"/>
          </a:xfrm>
          <a:prstGeom prst="rect">
            <a:avLst/>
          </a:prstGeom>
        </p:spPr>
        <p:txBody>
          <a:bodyPr vert="horz" wrap="square" lIns="0" tIns="135255" rIns="0" bIns="0" rtlCol="0">
            <a:spAutoFit/>
          </a:bodyPr>
          <a:lstStyle/>
          <a:p>
            <a:pPr marL="107950" marR="258445">
              <a:lnSpc>
                <a:spcPts val="1300"/>
              </a:lnSpc>
              <a:spcBef>
                <a:spcPts val="1065"/>
              </a:spcBef>
            </a:pPr>
            <a:r>
              <a:rPr sz="1200" spc="60" dirty="0">
                <a:solidFill>
                  <a:srgbClr val="343846"/>
                </a:solidFill>
                <a:latin typeface="Trebuchet MS"/>
                <a:cs typeface="Trebuchet MS"/>
              </a:rPr>
              <a:t>УЗ </a:t>
            </a:r>
            <a:r>
              <a:rPr sz="1200" spc="45" dirty="0">
                <a:solidFill>
                  <a:srgbClr val="343846"/>
                </a:solidFill>
                <a:latin typeface="Trebuchet MS"/>
                <a:cs typeface="Trebuchet MS"/>
              </a:rPr>
              <a:t>в </a:t>
            </a:r>
            <a:r>
              <a:rPr sz="1200" spc="-10" dirty="0">
                <a:solidFill>
                  <a:srgbClr val="343846"/>
                </a:solidFill>
                <a:latin typeface="Trebuchet MS"/>
                <a:cs typeface="Trebuchet MS"/>
              </a:rPr>
              <a:t>соответствии </a:t>
            </a:r>
            <a:r>
              <a:rPr sz="1200" spc="-5" dirty="0">
                <a:solidFill>
                  <a:srgbClr val="343846"/>
                </a:solidFill>
                <a:latin typeface="Trebuchet MS"/>
                <a:cs typeface="Trebuchet MS"/>
              </a:rPr>
              <a:t>с </a:t>
            </a:r>
            <a:r>
              <a:rPr sz="1200" spc="-80" dirty="0">
                <a:solidFill>
                  <a:srgbClr val="343846"/>
                </a:solidFill>
                <a:latin typeface="Trebuchet MS"/>
                <a:cs typeface="Trebuchet MS"/>
              </a:rPr>
              <a:t>ч. </a:t>
            </a:r>
            <a:r>
              <a:rPr sz="1200" spc="75" dirty="0">
                <a:solidFill>
                  <a:srgbClr val="343846"/>
                </a:solidFill>
                <a:latin typeface="Trebuchet MS"/>
                <a:cs typeface="Trebuchet MS"/>
              </a:rPr>
              <a:t>6 </a:t>
            </a:r>
            <a:r>
              <a:rPr sz="1200" spc="-80" dirty="0">
                <a:solidFill>
                  <a:srgbClr val="343846"/>
                </a:solidFill>
                <a:latin typeface="Trebuchet MS"/>
                <a:cs typeface="Trebuchet MS"/>
              </a:rPr>
              <a:t>ст. </a:t>
            </a:r>
            <a:r>
              <a:rPr sz="1200" spc="-75" dirty="0">
                <a:solidFill>
                  <a:srgbClr val="343846"/>
                </a:solidFill>
                <a:latin typeface="Trebuchet MS"/>
                <a:cs typeface="Trebuchet MS"/>
              </a:rPr>
              <a:t>51 </a:t>
            </a:r>
            <a:r>
              <a:rPr sz="1200" spc="30" dirty="0">
                <a:solidFill>
                  <a:srgbClr val="343846"/>
                </a:solidFill>
                <a:latin typeface="Trebuchet MS"/>
                <a:cs typeface="Trebuchet MS"/>
              </a:rPr>
              <a:t>44-ФЗ </a:t>
            </a:r>
            <a:r>
              <a:rPr sz="1200" spc="5" dirty="0">
                <a:solidFill>
                  <a:srgbClr val="343846"/>
                </a:solidFill>
                <a:latin typeface="Trebuchet MS"/>
                <a:cs typeface="Trebuchet MS"/>
              </a:rPr>
              <a:t>признан </a:t>
            </a:r>
            <a:r>
              <a:rPr sz="1200" spc="-3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-5" dirty="0">
                <a:solidFill>
                  <a:srgbClr val="343846"/>
                </a:solidFill>
                <a:latin typeface="Trebuchet MS"/>
                <a:cs typeface="Trebuchet MS"/>
              </a:rPr>
              <a:t>уклонившимся </a:t>
            </a:r>
            <a:r>
              <a:rPr sz="1200" spc="-10" dirty="0">
                <a:solidFill>
                  <a:srgbClr val="343846"/>
                </a:solidFill>
                <a:latin typeface="Trebuchet MS"/>
                <a:cs typeface="Trebuchet MS"/>
              </a:rPr>
              <a:t>от </a:t>
            </a:r>
            <a:r>
              <a:rPr sz="1200" spc="10" dirty="0">
                <a:solidFill>
                  <a:srgbClr val="343846"/>
                </a:solidFill>
                <a:latin typeface="Trebuchet MS"/>
                <a:cs typeface="Trebuchet MS"/>
              </a:rPr>
              <a:t>заключения </a:t>
            </a:r>
            <a:r>
              <a:rPr sz="1200" spc="-10" dirty="0">
                <a:solidFill>
                  <a:srgbClr val="343846"/>
                </a:solidFill>
                <a:latin typeface="Trebuchet MS"/>
                <a:cs typeface="Trebuchet MS"/>
              </a:rPr>
              <a:t>контракта </a:t>
            </a:r>
            <a:r>
              <a:rPr sz="1200" spc="-45" dirty="0">
                <a:solidFill>
                  <a:srgbClr val="343846"/>
                </a:solidFill>
                <a:latin typeface="Trebuchet MS"/>
                <a:cs typeface="Trebuchet MS"/>
              </a:rPr>
              <a:t>(не </a:t>
            </a:r>
            <a:r>
              <a:rPr sz="1200" spc="-4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5" dirty="0">
                <a:solidFill>
                  <a:srgbClr val="343846"/>
                </a:solidFill>
                <a:latin typeface="Trebuchet MS"/>
                <a:cs typeface="Trebuchet MS"/>
              </a:rPr>
              <a:t>выполнил</a:t>
            </a:r>
            <a:r>
              <a:rPr sz="1200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5" dirty="0">
                <a:solidFill>
                  <a:srgbClr val="343846"/>
                </a:solidFill>
                <a:latin typeface="Trebuchet MS"/>
                <a:cs typeface="Trebuchet MS"/>
              </a:rPr>
              <a:t>требования</a:t>
            </a:r>
            <a:r>
              <a:rPr sz="1200" spc="-2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30" dirty="0">
                <a:solidFill>
                  <a:srgbClr val="343846"/>
                </a:solidFill>
                <a:latin typeface="Trebuchet MS"/>
                <a:cs typeface="Trebuchet MS"/>
              </a:rPr>
              <a:t>44-ФЗ</a:t>
            </a:r>
            <a:r>
              <a:rPr sz="1200" spc="-6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dirty="0">
                <a:solidFill>
                  <a:srgbClr val="343846"/>
                </a:solidFill>
                <a:latin typeface="Trebuchet MS"/>
                <a:cs typeface="Trebuchet MS"/>
              </a:rPr>
              <a:t>при</a:t>
            </a:r>
            <a:r>
              <a:rPr sz="1200" spc="-4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5" dirty="0">
                <a:solidFill>
                  <a:srgbClr val="343846"/>
                </a:solidFill>
                <a:latin typeface="Trebuchet MS"/>
                <a:cs typeface="Trebuchet MS"/>
              </a:rPr>
              <a:t>заключении </a:t>
            </a:r>
            <a:r>
              <a:rPr sz="1200" spc="-34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-25" dirty="0">
                <a:solidFill>
                  <a:srgbClr val="343846"/>
                </a:solidFill>
                <a:latin typeface="Trebuchet MS"/>
                <a:cs typeface="Trebuchet MS"/>
              </a:rPr>
              <a:t>контракта)</a:t>
            </a:r>
            <a:endParaRPr sz="1200">
              <a:latin typeface="Trebuchet MS"/>
              <a:cs typeface="Trebuchet MS"/>
            </a:endParaRPr>
          </a:p>
          <a:p>
            <a:pPr marL="1085215">
              <a:lnSpc>
                <a:spcPct val="100000"/>
              </a:lnSpc>
              <a:spcBef>
                <a:spcPts val="950"/>
              </a:spcBef>
            </a:pPr>
            <a:r>
              <a:rPr sz="1200" b="1" spc="-70" dirty="0">
                <a:solidFill>
                  <a:srgbClr val="343846"/>
                </a:solidFill>
                <a:latin typeface="Trebuchet MS"/>
                <a:cs typeface="Trebuchet MS"/>
              </a:rPr>
              <a:t>п.</a:t>
            </a:r>
            <a:r>
              <a:rPr sz="1200" b="1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b="1" spc="-210" dirty="0">
                <a:solidFill>
                  <a:srgbClr val="343846"/>
                </a:solidFill>
                <a:latin typeface="Trebuchet MS"/>
                <a:cs typeface="Trebuchet MS"/>
              </a:rPr>
              <a:t>1</a:t>
            </a:r>
            <a:r>
              <a:rPr sz="1200" b="1" spc="-5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b="1" spc="-70" dirty="0">
                <a:solidFill>
                  <a:srgbClr val="343846"/>
                </a:solidFill>
                <a:latin typeface="Trebuchet MS"/>
                <a:cs typeface="Trebuchet MS"/>
              </a:rPr>
              <a:t>ч.</a:t>
            </a:r>
            <a:r>
              <a:rPr sz="1200" b="1" spc="-50" dirty="0">
                <a:solidFill>
                  <a:srgbClr val="343846"/>
                </a:solidFill>
                <a:latin typeface="Trebuchet MS"/>
                <a:cs typeface="Trebuchet MS"/>
              </a:rPr>
              <a:t> 7 </a:t>
            </a:r>
            <a:r>
              <a:rPr sz="1200" b="1" spc="-75" dirty="0">
                <a:solidFill>
                  <a:srgbClr val="343846"/>
                </a:solidFill>
                <a:latin typeface="Trebuchet MS"/>
                <a:cs typeface="Trebuchet MS"/>
              </a:rPr>
              <a:t>ст.</a:t>
            </a:r>
            <a:r>
              <a:rPr sz="1200" b="1" spc="-6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b="1" spc="-95" dirty="0">
                <a:solidFill>
                  <a:srgbClr val="343846"/>
                </a:solidFill>
                <a:latin typeface="Trebuchet MS"/>
                <a:cs typeface="Trebuchet MS"/>
              </a:rPr>
              <a:t>51</a:t>
            </a:r>
            <a:r>
              <a:rPr sz="1200" b="1" spc="-6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b="1" spc="10" dirty="0">
                <a:solidFill>
                  <a:srgbClr val="343846"/>
                </a:solidFill>
                <a:latin typeface="Trebuchet MS"/>
                <a:cs typeface="Trebuchet MS"/>
              </a:rPr>
              <a:t>4</a:t>
            </a:r>
            <a:r>
              <a:rPr sz="1200" b="1" spc="20" dirty="0">
                <a:solidFill>
                  <a:srgbClr val="343846"/>
                </a:solidFill>
                <a:latin typeface="Trebuchet MS"/>
                <a:cs typeface="Trebuchet MS"/>
              </a:rPr>
              <a:t>4</a:t>
            </a:r>
            <a:r>
              <a:rPr sz="1200" b="1" spc="-85" dirty="0">
                <a:solidFill>
                  <a:srgbClr val="343846"/>
                </a:solidFill>
                <a:latin typeface="Trebuchet MS"/>
                <a:cs typeface="Trebuchet MS"/>
              </a:rPr>
              <a:t>-</a:t>
            </a:r>
            <a:r>
              <a:rPr sz="1200" b="1" spc="75" dirty="0">
                <a:solidFill>
                  <a:srgbClr val="343846"/>
                </a:solidFill>
                <a:latin typeface="Trebuchet MS"/>
                <a:cs typeface="Trebuchet MS"/>
              </a:rPr>
              <a:t>Ф</a:t>
            </a:r>
            <a:r>
              <a:rPr sz="1200" b="1" spc="60" dirty="0">
                <a:solidFill>
                  <a:srgbClr val="343846"/>
                </a:solidFill>
                <a:latin typeface="Trebuchet MS"/>
                <a:cs typeface="Trebuchet MS"/>
              </a:rPr>
              <a:t>З</a:t>
            </a:r>
            <a:endParaRPr sz="1200">
              <a:latin typeface="Trebuchet MS"/>
              <a:cs typeface="Trebuchet MS"/>
            </a:endParaRPr>
          </a:p>
        </p:txBody>
      </p:sp>
      <p:grpSp>
        <p:nvGrpSpPr>
          <p:cNvPr id="23" name="object 22"/>
          <p:cNvGrpSpPr/>
          <p:nvPr/>
        </p:nvGrpSpPr>
        <p:grpSpPr>
          <a:xfrm>
            <a:off x="5506211" y="2279650"/>
            <a:ext cx="3601720" cy="1381125"/>
            <a:chOff x="5506211" y="2279650"/>
            <a:chExt cx="3601720" cy="1381125"/>
          </a:xfrm>
        </p:grpSpPr>
        <p:sp>
          <p:nvSpPr>
            <p:cNvPr id="24" name="object 23"/>
            <p:cNvSpPr/>
            <p:nvPr/>
          </p:nvSpPr>
          <p:spPr>
            <a:xfrm>
              <a:off x="5571743" y="2286000"/>
              <a:ext cx="3430904" cy="0"/>
            </a:xfrm>
            <a:custGeom>
              <a:avLst/>
              <a:gdLst/>
              <a:ahLst/>
              <a:cxnLst/>
              <a:rect l="l" t="t" r="r" b="b"/>
              <a:pathLst>
                <a:path w="3430904">
                  <a:moveTo>
                    <a:pt x="0" y="0"/>
                  </a:moveTo>
                  <a:lnTo>
                    <a:pt x="3430524" y="0"/>
                  </a:lnTo>
                </a:path>
              </a:pathLst>
            </a:custGeom>
            <a:ln w="12192">
              <a:solidFill>
                <a:srgbClr val="F1484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4"/>
            <p:cNvSpPr/>
            <p:nvPr/>
          </p:nvSpPr>
          <p:spPr>
            <a:xfrm>
              <a:off x="5506211" y="2747772"/>
              <a:ext cx="3601720" cy="913130"/>
            </a:xfrm>
            <a:custGeom>
              <a:avLst/>
              <a:gdLst/>
              <a:ahLst/>
              <a:cxnLst/>
              <a:rect l="l" t="t" r="r" b="b"/>
              <a:pathLst>
                <a:path w="3601720" h="913129">
                  <a:moveTo>
                    <a:pt x="3601212" y="0"/>
                  </a:moveTo>
                  <a:lnTo>
                    <a:pt x="0" y="0"/>
                  </a:lnTo>
                  <a:lnTo>
                    <a:pt x="0" y="912876"/>
                  </a:lnTo>
                  <a:lnTo>
                    <a:pt x="3601212" y="912876"/>
                  </a:lnTo>
                  <a:lnTo>
                    <a:pt x="3601212" y="0"/>
                  </a:lnTo>
                  <a:close/>
                </a:path>
              </a:pathLst>
            </a:custGeom>
            <a:solidFill>
              <a:srgbClr val="F5F6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5"/>
          <p:cNvSpPr txBox="1"/>
          <p:nvPr/>
        </p:nvSpPr>
        <p:spPr>
          <a:xfrm>
            <a:off x="5506211" y="2747772"/>
            <a:ext cx="3601720" cy="913130"/>
          </a:xfrm>
          <a:prstGeom prst="rect">
            <a:avLst/>
          </a:prstGeom>
        </p:spPr>
        <p:txBody>
          <a:bodyPr vert="horz" wrap="square" lIns="0" tIns="130810" rIns="0" bIns="0" rtlCol="0">
            <a:spAutoFit/>
          </a:bodyPr>
          <a:lstStyle/>
          <a:p>
            <a:pPr marL="107950">
              <a:lnSpc>
                <a:spcPct val="100000"/>
              </a:lnSpc>
              <a:spcBef>
                <a:spcPts val="1030"/>
              </a:spcBef>
            </a:pPr>
            <a:r>
              <a:rPr sz="1200" spc="15" dirty="0">
                <a:solidFill>
                  <a:srgbClr val="343846"/>
                </a:solidFill>
                <a:latin typeface="Trebuchet MS"/>
                <a:cs typeface="Trebuchet MS"/>
              </a:rPr>
              <a:t>Заказчик</a:t>
            </a:r>
            <a:r>
              <a:rPr sz="1200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5" dirty="0">
                <a:solidFill>
                  <a:srgbClr val="343846"/>
                </a:solidFill>
                <a:latin typeface="Trebuchet MS"/>
                <a:cs typeface="Trebuchet MS"/>
              </a:rPr>
              <a:t>отказался</a:t>
            </a:r>
            <a:r>
              <a:rPr sz="1200" spc="-2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-15" dirty="0">
                <a:solidFill>
                  <a:srgbClr val="343846"/>
                </a:solidFill>
                <a:latin typeface="Trebuchet MS"/>
                <a:cs typeface="Trebuchet MS"/>
              </a:rPr>
              <a:t>от</a:t>
            </a:r>
            <a:r>
              <a:rPr sz="1200" spc="-4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10" dirty="0">
                <a:solidFill>
                  <a:srgbClr val="343846"/>
                </a:solidFill>
                <a:latin typeface="Trebuchet MS"/>
                <a:cs typeface="Trebuchet MS"/>
              </a:rPr>
              <a:t>заключения</a:t>
            </a:r>
            <a:r>
              <a:rPr sz="1200" spc="-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-10" dirty="0">
                <a:solidFill>
                  <a:srgbClr val="343846"/>
                </a:solidFill>
                <a:latin typeface="Trebuchet MS"/>
                <a:cs typeface="Trebuchet MS"/>
              </a:rPr>
              <a:t>контракта</a:t>
            </a:r>
            <a:r>
              <a:rPr sz="1200" spc="-1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45" dirty="0">
                <a:solidFill>
                  <a:srgbClr val="343846"/>
                </a:solidFill>
                <a:latin typeface="Trebuchet MS"/>
                <a:cs typeface="Trebuchet MS"/>
              </a:rPr>
              <a:t>в</a:t>
            </a:r>
            <a:endParaRPr sz="1200">
              <a:latin typeface="Trebuchet MS"/>
              <a:cs typeface="Trebuchet MS"/>
            </a:endParaRPr>
          </a:p>
          <a:p>
            <a:pPr marL="107950">
              <a:lnSpc>
                <a:spcPct val="100000"/>
              </a:lnSpc>
              <a:spcBef>
                <a:spcPts val="5"/>
              </a:spcBef>
            </a:pPr>
            <a:r>
              <a:rPr sz="1200" spc="-5" dirty="0">
                <a:solidFill>
                  <a:srgbClr val="343846"/>
                </a:solidFill>
                <a:latin typeface="Trebuchet MS"/>
                <a:cs typeface="Trebuchet MS"/>
              </a:rPr>
              <a:t>с</a:t>
            </a:r>
            <a:r>
              <a:rPr sz="1200" spc="40" dirty="0">
                <a:solidFill>
                  <a:srgbClr val="343846"/>
                </a:solidFill>
                <a:latin typeface="Trebuchet MS"/>
                <a:cs typeface="Trebuchet MS"/>
              </a:rPr>
              <a:t>о</a:t>
            </a:r>
            <a:r>
              <a:rPr sz="1200" spc="35" dirty="0">
                <a:solidFill>
                  <a:srgbClr val="343846"/>
                </a:solidFill>
                <a:latin typeface="Trebuchet MS"/>
                <a:cs typeface="Trebuchet MS"/>
              </a:rPr>
              <a:t>о</a:t>
            </a:r>
            <a:r>
              <a:rPr sz="1200" spc="-10" dirty="0">
                <a:solidFill>
                  <a:srgbClr val="343846"/>
                </a:solidFill>
                <a:latin typeface="Trebuchet MS"/>
                <a:cs typeface="Trebuchet MS"/>
              </a:rPr>
              <a:t>т</a:t>
            </a:r>
            <a:r>
              <a:rPr sz="1200" spc="-20" dirty="0">
                <a:solidFill>
                  <a:srgbClr val="343846"/>
                </a:solidFill>
                <a:latin typeface="Trebuchet MS"/>
                <a:cs typeface="Trebuchet MS"/>
              </a:rPr>
              <a:t>в</a:t>
            </a:r>
            <a:r>
              <a:rPr sz="1200" spc="10" dirty="0">
                <a:solidFill>
                  <a:srgbClr val="343846"/>
                </a:solidFill>
                <a:latin typeface="Trebuchet MS"/>
                <a:cs typeface="Trebuchet MS"/>
              </a:rPr>
              <a:t>е</a:t>
            </a:r>
            <a:r>
              <a:rPr sz="1200" spc="-20" dirty="0">
                <a:solidFill>
                  <a:srgbClr val="343846"/>
                </a:solidFill>
                <a:latin typeface="Trebuchet MS"/>
                <a:cs typeface="Trebuchet MS"/>
              </a:rPr>
              <a:t>тст</a:t>
            </a:r>
            <a:r>
              <a:rPr sz="1200" spc="-30" dirty="0">
                <a:solidFill>
                  <a:srgbClr val="343846"/>
                </a:solidFill>
                <a:latin typeface="Trebuchet MS"/>
                <a:cs typeface="Trebuchet MS"/>
              </a:rPr>
              <a:t>в</a:t>
            </a:r>
            <a:r>
              <a:rPr sz="1200" spc="-25" dirty="0">
                <a:solidFill>
                  <a:srgbClr val="343846"/>
                </a:solidFill>
                <a:latin typeface="Trebuchet MS"/>
                <a:cs typeface="Trebuchet MS"/>
              </a:rPr>
              <a:t>ии</a:t>
            </a:r>
            <a:r>
              <a:rPr sz="1200" spc="-1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-5" dirty="0">
                <a:solidFill>
                  <a:srgbClr val="343846"/>
                </a:solidFill>
                <a:latin typeface="Trebuchet MS"/>
                <a:cs typeface="Trebuchet MS"/>
              </a:rPr>
              <a:t>с</a:t>
            </a:r>
            <a:r>
              <a:rPr sz="1200" spc="-4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u="sng" spc="10" dirty="0">
                <a:solidFill>
                  <a:srgbClr val="E11E31"/>
                </a:solidFill>
                <a:uFill>
                  <a:solidFill>
                    <a:srgbClr val="E11E31"/>
                  </a:solidFill>
                </a:uFill>
                <a:latin typeface="Trebuchet MS"/>
                <a:cs typeface="Trebuchet MS"/>
                <a:hlinkClick r:id="rId4"/>
              </a:rPr>
              <a:t>ч</a:t>
            </a:r>
            <a:r>
              <a:rPr sz="1200" u="sng" spc="-165" dirty="0">
                <a:solidFill>
                  <a:srgbClr val="E11E31"/>
                </a:solidFill>
                <a:uFill>
                  <a:solidFill>
                    <a:srgbClr val="E11E31"/>
                  </a:solidFill>
                </a:uFill>
                <a:latin typeface="Trebuchet MS"/>
                <a:cs typeface="Trebuchet MS"/>
                <a:hlinkClick r:id="rId4"/>
              </a:rPr>
              <a:t>.</a:t>
            </a:r>
            <a:r>
              <a:rPr sz="1200" u="sng" spc="-50" dirty="0">
                <a:solidFill>
                  <a:srgbClr val="E11E31"/>
                </a:solidFill>
                <a:uFill>
                  <a:solidFill>
                    <a:srgbClr val="E11E31"/>
                  </a:solidFill>
                </a:uFill>
                <a:latin typeface="Trebuchet MS"/>
                <a:cs typeface="Trebuchet MS"/>
                <a:hlinkClick r:id="rId4"/>
              </a:rPr>
              <a:t> </a:t>
            </a:r>
            <a:r>
              <a:rPr sz="1200" u="sng" spc="75" dirty="0">
                <a:solidFill>
                  <a:srgbClr val="E11E31"/>
                </a:solidFill>
                <a:uFill>
                  <a:solidFill>
                    <a:srgbClr val="E11E31"/>
                  </a:solidFill>
                </a:uFill>
                <a:latin typeface="Trebuchet MS"/>
                <a:cs typeface="Trebuchet MS"/>
                <a:hlinkClick r:id="rId4"/>
              </a:rPr>
              <a:t>9</a:t>
            </a:r>
            <a:r>
              <a:rPr sz="1200" spc="-50" dirty="0">
                <a:solidFill>
                  <a:srgbClr val="E11E31"/>
                </a:solidFill>
                <a:latin typeface="Trebuchet MS"/>
                <a:cs typeface="Trebuchet MS"/>
                <a:hlinkClick r:id="rId4"/>
              </a:rPr>
              <a:t> </a:t>
            </a:r>
            <a:r>
              <a:rPr sz="1200" spc="-25" dirty="0">
                <a:solidFill>
                  <a:srgbClr val="343846"/>
                </a:solidFill>
                <a:latin typeface="Trebuchet MS"/>
                <a:cs typeface="Trebuchet MS"/>
              </a:rPr>
              <a:t>и</a:t>
            </a:r>
            <a:r>
              <a:rPr sz="1200" spc="-5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u="sng" spc="-225" dirty="0">
                <a:solidFill>
                  <a:srgbClr val="E11E31"/>
                </a:solidFill>
                <a:uFill>
                  <a:solidFill>
                    <a:srgbClr val="E11E31"/>
                  </a:solidFill>
                </a:uFill>
                <a:latin typeface="Trebuchet MS"/>
                <a:cs typeface="Trebuchet MS"/>
                <a:hlinkClick r:id="rId5"/>
              </a:rPr>
              <a:t>1</a:t>
            </a:r>
            <a:r>
              <a:rPr sz="1200" u="sng" spc="105" dirty="0">
                <a:solidFill>
                  <a:srgbClr val="E11E31"/>
                </a:solidFill>
                <a:uFill>
                  <a:solidFill>
                    <a:srgbClr val="E11E31"/>
                  </a:solidFill>
                </a:uFill>
                <a:latin typeface="Trebuchet MS"/>
                <a:cs typeface="Trebuchet MS"/>
                <a:hlinkClick r:id="rId5"/>
              </a:rPr>
              <a:t>0</a:t>
            </a:r>
            <a:r>
              <a:rPr sz="1200" u="sng" spc="-40" dirty="0">
                <a:solidFill>
                  <a:srgbClr val="E11E31"/>
                </a:solidFill>
                <a:uFill>
                  <a:solidFill>
                    <a:srgbClr val="E11E31"/>
                  </a:solidFill>
                </a:uFill>
                <a:latin typeface="Trebuchet MS"/>
                <a:cs typeface="Trebuchet MS"/>
                <a:hlinkClick r:id="rId5"/>
              </a:rPr>
              <a:t> </a:t>
            </a:r>
            <a:r>
              <a:rPr sz="1200" u="sng" spc="-5" dirty="0">
                <a:solidFill>
                  <a:srgbClr val="E11E31"/>
                </a:solidFill>
                <a:uFill>
                  <a:solidFill>
                    <a:srgbClr val="E11E31"/>
                  </a:solidFill>
                </a:uFill>
                <a:latin typeface="Trebuchet MS"/>
                <a:cs typeface="Trebuchet MS"/>
                <a:hlinkClick r:id="rId5"/>
              </a:rPr>
              <a:t>с</a:t>
            </a:r>
            <a:r>
              <a:rPr sz="1200" u="sng" spc="-65" dirty="0">
                <a:solidFill>
                  <a:srgbClr val="E11E31"/>
                </a:solidFill>
                <a:uFill>
                  <a:solidFill>
                    <a:srgbClr val="E11E31"/>
                  </a:solidFill>
                </a:uFill>
                <a:latin typeface="Trebuchet MS"/>
                <a:cs typeface="Trebuchet MS"/>
                <a:hlinkClick r:id="rId5"/>
              </a:rPr>
              <a:t>т</a:t>
            </a:r>
            <a:r>
              <a:rPr sz="1200" u="sng" spc="-165" dirty="0">
                <a:solidFill>
                  <a:srgbClr val="E11E31"/>
                </a:solidFill>
                <a:uFill>
                  <a:solidFill>
                    <a:srgbClr val="E11E31"/>
                  </a:solidFill>
                </a:uFill>
                <a:latin typeface="Trebuchet MS"/>
                <a:cs typeface="Trebuchet MS"/>
                <a:hlinkClick r:id="rId5"/>
              </a:rPr>
              <a:t>.</a:t>
            </a:r>
            <a:r>
              <a:rPr sz="1200" u="sng" spc="-45" dirty="0">
                <a:solidFill>
                  <a:srgbClr val="E11E31"/>
                </a:solidFill>
                <a:uFill>
                  <a:solidFill>
                    <a:srgbClr val="E11E31"/>
                  </a:solidFill>
                </a:uFill>
                <a:latin typeface="Trebuchet MS"/>
                <a:cs typeface="Trebuchet MS"/>
                <a:hlinkClick r:id="rId5"/>
              </a:rPr>
              <a:t> </a:t>
            </a:r>
            <a:r>
              <a:rPr sz="1200" u="sng" spc="35" dirty="0">
                <a:solidFill>
                  <a:srgbClr val="E11E31"/>
                </a:solidFill>
                <a:uFill>
                  <a:solidFill>
                    <a:srgbClr val="E11E31"/>
                  </a:solidFill>
                </a:uFill>
                <a:latin typeface="Trebuchet MS"/>
                <a:cs typeface="Trebuchet MS"/>
                <a:hlinkClick r:id="rId5"/>
              </a:rPr>
              <a:t>3</a:t>
            </a:r>
            <a:r>
              <a:rPr sz="1200" u="sng" spc="-225" dirty="0">
                <a:solidFill>
                  <a:srgbClr val="E11E31"/>
                </a:solidFill>
                <a:uFill>
                  <a:solidFill>
                    <a:srgbClr val="E11E31"/>
                  </a:solidFill>
                </a:uFill>
                <a:latin typeface="Trebuchet MS"/>
                <a:cs typeface="Trebuchet MS"/>
                <a:hlinkClick r:id="rId5"/>
              </a:rPr>
              <a:t>1</a:t>
            </a:r>
            <a:r>
              <a:rPr sz="1200" spc="-45" dirty="0">
                <a:solidFill>
                  <a:srgbClr val="E11E31"/>
                </a:solidFill>
                <a:latin typeface="Trebuchet MS"/>
                <a:cs typeface="Trebuchet MS"/>
                <a:hlinkClick r:id="rId5"/>
              </a:rPr>
              <a:t> </a:t>
            </a:r>
            <a:r>
              <a:rPr sz="1200" spc="40" dirty="0">
                <a:solidFill>
                  <a:srgbClr val="343846"/>
                </a:solidFill>
                <a:latin typeface="Trebuchet MS"/>
                <a:cs typeface="Trebuchet MS"/>
              </a:rPr>
              <a:t>44</a:t>
            </a:r>
            <a:r>
              <a:rPr sz="1200" spc="-85" dirty="0">
                <a:solidFill>
                  <a:srgbClr val="343846"/>
                </a:solidFill>
                <a:latin typeface="Trebuchet MS"/>
                <a:cs typeface="Trebuchet MS"/>
              </a:rPr>
              <a:t>-</a:t>
            </a:r>
            <a:r>
              <a:rPr sz="1200" spc="75" dirty="0">
                <a:solidFill>
                  <a:srgbClr val="343846"/>
                </a:solidFill>
                <a:latin typeface="Trebuchet MS"/>
                <a:cs typeface="Trebuchet MS"/>
              </a:rPr>
              <a:t>ФЗ</a:t>
            </a:r>
            <a:endParaRPr sz="12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050">
              <a:latin typeface="Trebuchet MS"/>
              <a:cs typeface="Trebuchet MS"/>
            </a:endParaRPr>
          </a:p>
          <a:p>
            <a:pPr marL="1035685">
              <a:lnSpc>
                <a:spcPct val="100000"/>
              </a:lnSpc>
            </a:pPr>
            <a:r>
              <a:rPr sz="1200" b="1" spc="-70" dirty="0">
                <a:solidFill>
                  <a:srgbClr val="343846"/>
                </a:solidFill>
                <a:latin typeface="Trebuchet MS"/>
                <a:cs typeface="Trebuchet MS"/>
              </a:rPr>
              <a:t>п.</a:t>
            </a:r>
            <a:r>
              <a:rPr sz="1200" b="1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b="1" spc="15" dirty="0">
                <a:solidFill>
                  <a:srgbClr val="343846"/>
                </a:solidFill>
                <a:latin typeface="Trebuchet MS"/>
                <a:cs typeface="Trebuchet MS"/>
              </a:rPr>
              <a:t>2</a:t>
            </a:r>
            <a:r>
              <a:rPr sz="1200" b="1" spc="-4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b="1" spc="-10" dirty="0">
                <a:solidFill>
                  <a:srgbClr val="343846"/>
                </a:solidFill>
                <a:latin typeface="Trebuchet MS"/>
                <a:cs typeface="Trebuchet MS"/>
              </a:rPr>
              <a:t>ч</a:t>
            </a:r>
            <a:r>
              <a:rPr sz="1200" b="1" spc="-135" dirty="0">
                <a:solidFill>
                  <a:srgbClr val="343846"/>
                </a:solidFill>
                <a:latin typeface="Trebuchet MS"/>
                <a:cs typeface="Trebuchet MS"/>
              </a:rPr>
              <a:t>.</a:t>
            </a:r>
            <a:r>
              <a:rPr sz="1200" b="1" spc="-50" dirty="0">
                <a:solidFill>
                  <a:srgbClr val="343846"/>
                </a:solidFill>
                <a:latin typeface="Trebuchet MS"/>
                <a:cs typeface="Trebuchet MS"/>
              </a:rPr>
              <a:t> 7</a:t>
            </a:r>
            <a:r>
              <a:rPr sz="1200" b="1" spc="-6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b="1" spc="-75" dirty="0">
                <a:solidFill>
                  <a:srgbClr val="343846"/>
                </a:solidFill>
                <a:latin typeface="Trebuchet MS"/>
                <a:cs typeface="Trebuchet MS"/>
              </a:rPr>
              <a:t>ст.</a:t>
            </a:r>
            <a:r>
              <a:rPr sz="1200" b="1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b="1" spc="-95" dirty="0">
                <a:solidFill>
                  <a:srgbClr val="343846"/>
                </a:solidFill>
                <a:latin typeface="Trebuchet MS"/>
                <a:cs typeface="Trebuchet MS"/>
              </a:rPr>
              <a:t>51</a:t>
            </a:r>
            <a:r>
              <a:rPr sz="1200" b="1" spc="-6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b="1" spc="10" dirty="0">
                <a:solidFill>
                  <a:srgbClr val="343846"/>
                </a:solidFill>
                <a:latin typeface="Trebuchet MS"/>
                <a:cs typeface="Trebuchet MS"/>
              </a:rPr>
              <a:t>4</a:t>
            </a:r>
            <a:r>
              <a:rPr sz="1200" b="1" spc="20" dirty="0">
                <a:solidFill>
                  <a:srgbClr val="343846"/>
                </a:solidFill>
                <a:latin typeface="Trebuchet MS"/>
                <a:cs typeface="Trebuchet MS"/>
              </a:rPr>
              <a:t>4</a:t>
            </a:r>
            <a:r>
              <a:rPr sz="1200" b="1" spc="-85" dirty="0">
                <a:solidFill>
                  <a:srgbClr val="343846"/>
                </a:solidFill>
                <a:latin typeface="Trebuchet MS"/>
                <a:cs typeface="Trebuchet MS"/>
              </a:rPr>
              <a:t>-</a:t>
            </a:r>
            <a:r>
              <a:rPr sz="1200" b="1" spc="75" dirty="0">
                <a:solidFill>
                  <a:srgbClr val="343846"/>
                </a:solidFill>
                <a:latin typeface="Trebuchet MS"/>
                <a:cs typeface="Trebuchet MS"/>
              </a:rPr>
              <a:t>Ф</a:t>
            </a:r>
            <a:r>
              <a:rPr sz="1200" b="1" spc="60" dirty="0">
                <a:solidFill>
                  <a:srgbClr val="343846"/>
                </a:solidFill>
                <a:latin typeface="Trebuchet MS"/>
                <a:cs typeface="Trebuchet MS"/>
              </a:rPr>
              <a:t>З</a:t>
            </a:r>
            <a:endParaRPr sz="1200">
              <a:latin typeface="Trebuchet MS"/>
              <a:cs typeface="Trebuchet MS"/>
            </a:endParaRPr>
          </a:p>
        </p:txBody>
      </p:sp>
      <p:grpSp>
        <p:nvGrpSpPr>
          <p:cNvPr id="27" name="object 26"/>
          <p:cNvGrpSpPr/>
          <p:nvPr/>
        </p:nvGrpSpPr>
        <p:grpSpPr>
          <a:xfrm>
            <a:off x="5100701" y="1766189"/>
            <a:ext cx="6569075" cy="2982595"/>
            <a:chOff x="5100701" y="1766189"/>
            <a:chExt cx="6569075" cy="2982595"/>
          </a:xfrm>
        </p:grpSpPr>
        <p:sp>
          <p:nvSpPr>
            <p:cNvPr id="28" name="object 27"/>
            <p:cNvSpPr/>
            <p:nvPr/>
          </p:nvSpPr>
          <p:spPr>
            <a:xfrm>
              <a:off x="5571744" y="3360420"/>
              <a:ext cx="3430904" cy="0"/>
            </a:xfrm>
            <a:custGeom>
              <a:avLst/>
              <a:gdLst/>
              <a:ahLst/>
              <a:cxnLst/>
              <a:rect l="l" t="t" r="r" b="b"/>
              <a:pathLst>
                <a:path w="3430904">
                  <a:moveTo>
                    <a:pt x="0" y="0"/>
                  </a:moveTo>
                  <a:lnTo>
                    <a:pt x="3430524" y="0"/>
                  </a:lnTo>
                </a:path>
              </a:pathLst>
            </a:custGeom>
            <a:ln w="12192">
              <a:solidFill>
                <a:srgbClr val="F1484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8"/>
            <p:cNvSpPr/>
            <p:nvPr/>
          </p:nvSpPr>
          <p:spPr>
            <a:xfrm>
              <a:off x="5115306" y="1780794"/>
              <a:ext cx="391795" cy="1285240"/>
            </a:xfrm>
            <a:custGeom>
              <a:avLst/>
              <a:gdLst/>
              <a:ahLst/>
              <a:cxnLst/>
              <a:rect l="l" t="t" r="r" b="b"/>
              <a:pathLst>
                <a:path w="391795" h="1285239">
                  <a:moveTo>
                    <a:pt x="391668" y="1284731"/>
                  </a:moveTo>
                  <a:lnTo>
                    <a:pt x="339590" y="1279492"/>
                  </a:lnTo>
                  <a:lnTo>
                    <a:pt x="292805" y="1264703"/>
                  </a:lnTo>
                  <a:lnTo>
                    <a:pt x="253174" y="1241758"/>
                  </a:lnTo>
                  <a:lnTo>
                    <a:pt x="222560" y="1212050"/>
                  </a:lnTo>
                  <a:lnTo>
                    <a:pt x="202826" y="1176973"/>
                  </a:lnTo>
                  <a:lnTo>
                    <a:pt x="195834" y="1137919"/>
                  </a:lnTo>
                  <a:lnTo>
                    <a:pt x="195834" y="648969"/>
                  </a:lnTo>
                  <a:lnTo>
                    <a:pt x="188841" y="609916"/>
                  </a:lnTo>
                  <a:lnTo>
                    <a:pt x="169107" y="574839"/>
                  </a:lnTo>
                  <a:lnTo>
                    <a:pt x="138493" y="545131"/>
                  </a:lnTo>
                  <a:lnTo>
                    <a:pt x="98862" y="522186"/>
                  </a:lnTo>
                  <a:lnTo>
                    <a:pt x="52077" y="507397"/>
                  </a:lnTo>
                  <a:lnTo>
                    <a:pt x="0" y="502157"/>
                  </a:lnTo>
                  <a:lnTo>
                    <a:pt x="52077" y="496918"/>
                  </a:lnTo>
                  <a:lnTo>
                    <a:pt x="98862" y="482129"/>
                  </a:lnTo>
                  <a:lnTo>
                    <a:pt x="138493" y="459184"/>
                  </a:lnTo>
                  <a:lnTo>
                    <a:pt x="169107" y="429476"/>
                  </a:lnTo>
                  <a:lnTo>
                    <a:pt x="188841" y="394399"/>
                  </a:lnTo>
                  <a:lnTo>
                    <a:pt x="195834" y="355345"/>
                  </a:lnTo>
                  <a:lnTo>
                    <a:pt x="195834" y="146811"/>
                  </a:lnTo>
                  <a:lnTo>
                    <a:pt x="202826" y="107758"/>
                  </a:lnTo>
                  <a:lnTo>
                    <a:pt x="222560" y="72681"/>
                  </a:lnTo>
                  <a:lnTo>
                    <a:pt x="253174" y="42973"/>
                  </a:lnTo>
                  <a:lnTo>
                    <a:pt x="292805" y="20028"/>
                  </a:lnTo>
                  <a:lnTo>
                    <a:pt x="339590" y="5239"/>
                  </a:lnTo>
                  <a:lnTo>
                    <a:pt x="391668" y="0"/>
                  </a:lnTo>
                </a:path>
              </a:pathLst>
            </a:custGeom>
            <a:ln w="28956">
              <a:solidFill>
                <a:srgbClr val="88AAB8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29"/>
            <p:cNvSpPr/>
            <p:nvPr/>
          </p:nvSpPr>
          <p:spPr>
            <a:xfrm>
              <a:off x="5524500" y="4046220"/>
              <a:ext cx="6144895" cy="702945"/>
            </a:xfrm>
            <a:custGeom>
              <a:avLst/>
              <a:gdLst/>
              <a:ahLst/>
              <a:cxnLst/>
              <a:rect l="l" t="t" r="r" b="b"/>
              <a:pathLst>
                <a:path w="6144895" h="702945">
                  <a:moveTo>
                    <a:pt x="6144767" y="0"/>
                  </a:moveTo>
                  <a:lnTo>
                    <a:pt x="0" y="0"/>
                  </a:lnTo>
                  <a:lnTo>
                    <a:pt x="0" y="702563"/>
                  </a:lnTo>
                  <a:lnTo>
                    <a:pt x="6144767" y="702563"/>
                  </a:lnTo>
                  <a:lnTo>
                    <a:pt x="6144767" y="0"/>
                  </a:lnTo>
                  <a:close/>
                </a:path>
              </a:pathLst>
            </a:custGeom>
            <a:solidFill>
              <a:srgbClr val="F5F6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1" name="object 30"/>
          <p:cNvSpPr txBox="1"/>
          <p:nvPr/>
        </p:nvSpPr>
        <p:spPr>
          <a:xfrm>
            <a:off x="5524500" y="4046220"/>
            <a:ext cx="6144895" cy="702945"/>
          </a:xfrm>
          <a:prstGeom prst="rect">
            <a:avLst/>
          </a:prstGeom>
        </p:spPr>
        <p:txBody>
          <a:bodyPr vert="horz" wrap="square" lIns="0" tIns="116205" rIns="0" bIns="0" rtlCol="0">
            <a:spAutoFit/>
          </a:bodyPr>
          <a:lstStyle/>
          <a:p>
            <a:pPr marL="108585">
              <a:lnSpc>
                <a:spcPct val="100000"/>
              </a:lnSpc>
              <a:spcBef>
                <a:spcPts val="915"/>
              </a:spcBef>
            </a:pPr>
            <a:r>
              <a:rPr sz="1200" spc="100" dirty="0">
                <a:solidFill>
                  <a:srgbClr val="343846"/>
                </a:solidFill>
                <a:latin typeface="Trebuchet MS"/>
                <a:cs typeface="Trebuchet MS"/>
              </a:rPr>
              <a:t>С</a:t>
            </a:r>
            <a:r>
              <a:rPr sz="1200" spc="-5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-15" dirty="0">
                <a:solidFill>
                  <a:srgbClr val="343846"/>
                </a:solidFill>
                <a:latin typeface="Trebuchet MS"/>
                <a:cs typeface="Trebuchet MS"/>
              </a:rPr>
              <a:t>УЗ,</a:t>
            </a:r>
            <a:r>
              <a:rPr sz="1200" spc="-5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5" dirty="0">
                <a:solidFill>
                  <a:srgbClr val="343846"/>
                </a:solidFill>
                <a:latin typeface="Trebuchet MS"/>
                <a:cs typeface="Trebuchet MS"/>
              </a:rPr>
              <a:t>не</a:t>
            </a:r>
            <a:r>
              <a:rPr sz="1200" spc="-6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10" dirty="0">
                <a:solidFill>
                  <a:srgbClr val="343846"/>
                </a:solidFill>
                <a:latin typeface="Trebuchet MS"/>
                <a:cs typeface="Trebuchet MS"/>
              </a:rPr>
              <a:t>отозвавшим</a:t>
            </a:r>
            <a:r>
              <a:rPr sz="1200" spc="-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30" dirty="0">
                <a:solidFill>
                  <a:srgbClr val="343846"/>
                </a:solidFill>
                <a:latin typeface="Trebuchet MS"/>
                <a:cs typeface="Trebuchet MS"/>
              </a:rPr>
              <a:t>свою</a:t>
            </a:r>
            <a:r>
              <a:rPr sz="1200" spc="-5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20" dirty="0">
                <a:solidFill>
                  <a:srgbClr val="343846"/>
                </a:solidFill>
                <a:latin typeface="Trebuchet MS"/>
                <a:cs typeface="Trebuchet MS"/>
              </a:rPr>
              <a:t>заявку</a:t>
            </a:r>
            <a:endParaRPr sz="1200">
              <a:latin typeface="Trebuchet MS"/>
              <a:cs typeface="Trebuchet MS"/>
            </a:endParaRPr>
          </a:p>
          <a:p>
            <a:pPr marR="29209" algn="ctr">
              <a:lnSpc>
                <a:spcPct val="100000"/>
              </a:lnSpc>
              <a:spcBef>
                <a:spcPts val="1180"/>
              </a:spcBef>
            </a:pPr>
            <a:r>
              <a:rPr sz="1200" b="1" spc="-10" dirty="0">
                <a:solidFill>
                  <a:srgbClr val="343846"/>
                </a:solidFill>
                <a:latin typeface="Trebuchet MS"/>
                <a:cs typeface="Trebuchet MS"/>
              </a:rPr>
              <a:t>ч</a:t>
            </a:r>
            <a:r>
              <a:rPr sz="1200" b="1" spc="-135" dirty="0">
                <a:solidFill>
                  <a:srgbClr val="343846"/>
                </a:solidFill>
                <a:latin typeface="Trebuchet MS"/>
                <a:cs typeface="Trebuchet MS"/>
              </a:rPr>
              <a:t>.</a:t>
            </a:r>
            <a:r>
              <a:rPr sz="1200" b="1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b="1" spc="-210" dirty="0">
                <a:solidFill>
                  <a:srgbClr val="343846"/>
                </a:solidFill>
                <a:latin typeface="Trebuchet MS"/>
                <a:cs typeface="Trebuchet MS"/>
              </a:rPr>
              <a:t>1</a:t>
            </a:r>
            <a:r>
              <a:rPr sz="1200" b="1" spc="-5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b="1" spc="-25" dirty="0">
                <a:solidFill>
                  <a:srgbClr val="343846"/>
                </a:solidFill>
                <a:latin typeface="Trebuchet MS"/>
                <a:cs typeface="Trebuchet MS"/>
              </a:rPr>
              <a:t>с</a:t>
            </a:r>
            <a:r>
              <a:rPr sz="1200" b="1" spc="-100" dirty="0">
                <a:solidFill>
                  <a:srgbClr val="343846"/>
                </a:solidFill>
                <a:latin typeface="Trebuchet MS"/>
                <a:cs typeface="Trebuchet MS"/>
              </a:rPr>
              <a:t>т.</a:t>
            </a:r>
            <a:r>
              <a:rPr sz="1200" b="1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b="1" spc="-95" dirty="0">
                <a:solidFill>
                  <a:srgbClr val="343846"/>
                </a:solidFill>
                <a:latin typeface="Trebuchet MS"/>
                <a:cs typeface="Trebuchet MS"/>
              </a:rPr>
              <a:t>51</a:t>
            </a:r>
            <a:r>
              <a:rPr sz="1200" b="1" spc="-6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b="1" spc="10" dirty="0">
                <a:solidFill>
                  <a:srgbClr val="343846"/>
                </a:solidFill>
                <a:latin typeface="Trebuchet MS"/>
                <a:cs typeface="Trebuchet MS"/>
              </a:rPr>
              <a:t>4</a:t>
            </a:r>
            <a:r>
              <a:rPr sz="1200" b="1" spc="15" dirty="0">
                <a:solidFill>
                  <a:srgbClr val="343846"/>
                </a:solidFill>
                <a:latin typeface="Trebuchet MS"/>
                <a:cs typeface="Trebuchet MS"/>
              </a:rPr>
              <a:t>4</a:t>
            </a:r>
            <a:r>
              <a:rPr sz="1200" b="1" spc="-85" dirty="0">
                <a:solidFill>
                  <a:srgbClr val="343846"/>
                </a:solidFill>
                <a:latin typeface="Trebuchet MS"/>
                <a:cs typeface="Trebuchet MS"/>
              </a:rPr>
              <a:t>-</a:t>
            </a:r>
            <a:r>
              <a:rPr sz="1200" b="1" spc="75" dirty="0">
                <a:solidFill>
                  <a:srgbClr val="343846"/>
                </a:solidFill>
                <a:latin typeface="Trebuchet MS"/>
                <a:cs typeface="Trebuchet MS"/>
              </a:rPr>
              <a:t>Ф</a:t>
            </a:r>
            <a:r>
              <a:rPr sz="1200" b="1" spc="60" dirty="0">
                <a:solidFill>
                  <a:srgbClr val="343846"/>
                </a:solidFill>
                <a:latin typeface="Trebuchet MS"/>
                <a:cs typeface="Trebuchet MS"/>
              </a:rPr>
              <a:t>З</a:t>
            </a:r>
            <a:endParaRPr sz="1200">
              <a:latin typeface="Trebuchet MS"/>
              <a:cs typeface="Trebuchet MS"/>
            </a:endParaRPr>
          </a:p>
        </p:txBody>
      </p:sp>
      <p:sp>
        <p:nvSpPr>
          <p:cNvPr id="32" name="object 31"/>
          <p:cNvSpPr/>
          <p:nvPr/>
        </p:nvSpPr>
        <p:spPr>
          <a:xfrm>
            <a:off x="5591555" y="4462271"/>
            <a:ext cx="5994400" cy="0"/>
          </a:xfrm>
          <a:custGeom>
            <a:avLst/>
            <a:gdLst/>
            <a:ahLst/>
            <a:cxnLst/>
            <a:rect l="l" t="t" r="r" b="b"/>
            <a:pathLst>
              <a:path w="5994400">
                <a:moveTo>
                  <a:pt x="0" y="0"/>
                </a:moveTo>
                <a:lnTo>
                  <a:pt x="5994400" y="0"/>
                </a:lnTo>
              </a:path>
            </a:pathLst>
          </a:custGeom>
          <a:ln w="12192">
            <a:solidFill>
              <a:srgbClr val="F1484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2"/>
          <p:cNvSpPr txBox="1"/>
          <p:nvPr/>
        </p:nvSpPr>
        <p:spPr>
          <a:xfrm>
            <a:off x="5524500" y="4943855"/>
            <a:ext cx="6144895" cy="1016635"/>
          </a:xfrm>
          <a:prstGeom prst="rect">
            <a:avLst/>
          </a:prstGeom>
          <a:ln w="12192">
            <a:solidFill>
              <a:srgbClr val="ABB0C0"/>
            </a:solidFill>
          </a:ln>
        </p:spPr>
        <p:txBody>
          <a:bodyPr vert="horz" wrap="square" lIns="0" tIns="145415" rIns="0" bIns="0" rtlCol="0">
            <a:spAutoFit/>
          </a:bodyPr>
          <a:lstStyle/>
          <a:p>
            <a:pPr marL="108585">
              <a:lnSpc>
                <a:spcPct val="100000"/>
              </a:lnSpc>
              <a:spcBef>
                <a:spcPts val="1145"/>
              </a:spcBef>
            </a:pPr>
            <a:r>
              <a:rPr sz="1200" spc="100" dirty="0">
                <a:solidFill>
                  <a:srgbClr val="343846"/>
                </a:solidFill>
                <a:latin typeface="Trebuchet MS"/>
                <a:cs typeface="Trebuchet MS"/>
              </a:rPr>
              <a:t>С</a:t>
            </a:r>
            <a:r>
              <a:rPr sz="1200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-10" dirty="0">
                <a:solidFill>
                  <a:srgbClr val="343846"/>
                </a:solidFill>
                <a:latin typeface="Trebuchet MS"/>
                <a:cs typeface="Trebuchet MS"/>
              </a:rPr>
              <a:t>ед</a:t>
            </a:r>
            <a:r>
              <a:rPr sz="1200" spc="-15" dirty="0">
                <a:solidFill>
                  <a:srgbClr val="343846"/>
                </a:solidFill>
                <a:latin typeface="Trebuchet MS"/>
                <a:cs typeface="Trebuchet MS"/>
              </a:rPr>
              <a:t>и</a:t>
            </a:r>
            <a:r>
              <a:rPr sz="1200" spc="-10" dirty="0">
                <a:solidFill>
                  <a:srgbClr val="343846"/>
                </a:solidFill>
                <a:latin typeface="Trebuchet MS"/>
                <a:cs typeface="Trebuchet MS"/>
              </a:rPr>
              <a:t>нст</a:t>
            </a:r>
            <a:r>
              <a:rPr sz="1200" spc="-20" dirty="0">
                <a:solidFill>
                  <a:srgbClr val="343846"/>
                </a:solidFill>
                <a:latin typeface="Trebuchet MS"/>
                <a:cs typeface="Trebuchet MS"/>
              </a:rPr>
              <a:t>в</a:t>
            </a:r>
            <a:r>
              <a:rPr sz="1200" spc="10" dirty="0">
                <a:solidFill>
                  <a:srgbClr val="343846"/>
                </a:solidFill>
                <a:latin typeface="Trebuchet MS"/>
                <a:cs typeface="Trebuchet MS"/>
              </a:rPr>
              <a:t>е</a:t>
            </a:r>
            <a:r>
              <a:rPr sz="1200" spc="-10" dirty="0">
                <a:solidFill>
                  <a:srgbClr val="343846"/>
                </a:solidFill>
                <a:latin typeface="Trebuchet MS"/>
                <a:cs typeface="Trebuchet MS"/>
              </a:rPr>
              <a:t>н</a:t>
            </a:r>
            <a:r>
              <a:rPr sz="1200" spc="-15" dirty="0">
                <a:solidFill>
                  <a:srgbClr val="343846"/>
                </a:solidFill>
                <a:latin typeface="Trebuchet MS"/>
                <a:cs typeface="Trebuchet MS"/>
              </a:rPr>
              <a:t>н</a:t>
            </a:r>
            <a:r>
              <a:rPr sz="1200" spc="-10" dirty="0">
                <a:solidFill>
                  <a:srgbClr val="343846"/>
                </a:solidFill>
                <a:latin typeface="Trebuchet MS"/>
                <a:cs typeface="Trebuchet MS"/>
              </a:rPr>
              <a:t>ым</a:t>
            </a:r>
            <a:r>
              <a:rPr sz="1200" spc="-2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90" dirty="0">
                <a:solidFill>
                  <a:srgbClr val="343846"/>
                </a:solidFill>
                <a:latin typeface="Trebuchet MS"/>
                <a:cs typeface="Trebuchet MS"/>
              </a:rPr>
              <a:t>П</a:t>
            </a:r>
            <a:r>
              <a:rPr sz="1200" spc="85" dirty="0">
                <a:solidFill>
                  <a:srgbClr val="343846"/>
                </a:solidFill>
                <a:latin typeface="Trebuchet MS"/>
                <a:cs typeface="Trebuchet MS"/>
              </a:rPr>
              <a:t>П</a:t>
            </a:r>
            <a:r>
              <a:rPr sz="1200" spc="40" dirty="0">
                <a:solidFill>
                  <a:srgbClr val="343846"/>
                </a:solidFill>
                <a:latin typeface="Trebuchet MS"/>
                <a:cs typeface="Trebuchet MS"/>
              </a:rPr>
              <a:t>И</a:t>
            </a:r>
            <a:r>
              <a:rPr sz="1200" spc="-6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b="1" spc="-70" dirty="0">
                <a:solidFill>
                  <a:srgbClr val="F14842"/>
                </a:solidFill>
                <a:latin typeface="Trebuchet MS"/>
                <a:cs typeface="Trebuchet MS"/>
              </a:rPr>
              <a:t>п.</a:t>
            </a:r>
            <a:r>
              <a:rPr sz="1200" b="1" spc="-40" dirty="0">
                <a:solidFill>
                  <a:srgbClr val="F14842"/>
                </a:solidFill>
                <a:latin typeface="Trebuchet MS"/>
                <a:cs typeface="Trebuchet MS"/>
              </a:rPr>
              <a:t> </a:t>
            </a:r>
            <a:r>
              <a:rPr sz="1200" b="1" spc="20" dirty="0">
                <a:solidFill>
                  <a:srgbClr val="F14842"/>
                </a:solidFill>
                <a:latin typeface="Trebuchet MS"/>
                <a:cs typeface="Trebuchet MS"/>
              </a:rPr>
              <a:t>25</a:t>
            </a:r>
            <a:r>
              <a:rPr sz="1200" b="1" spc="-60" dirty="0">
                <a:solidFill>
                  <a:srgbClr val="F14842"/>
                </a:solidFill>
                <a:latin typeface="Trebuchet MS"/>
                <a:cs typeface="Trebuchet MS"/>
              </a:rPr>
              <a:t> </a:t>
            </a:r>
            <a:r>
              <a:rPr sz="1200" b="1" spc="-10" dirty="0">
                <a:solidFill>
                  <a:srgbClr val="F14842"/>
                </a:solidFill>
                <a:latin typeface="Trebuchet MS"/>
                <a:cs typeface="Trebuchet MS"/>
              </a:rPr>
              <a:t>ч</a:t>
            </a:r>
            <a:r>
              <a:rPr sz="1200" b="1" spc="-135" dirty="0">
                <a:solidFill>
                  <a:srgbClr val="F14842"/>
                </a:solidFill>
                <a:latin typeface="Trebuchet MS"/>
                <a:cs typeface="Trebuchet MS"/>
              </a:rPr>
              <a:t>.</a:t>
            </a:r>
            <a:r>
              <a:rPr sz="1200" b="1" spc="-40" dirty="0">
                <a:solidFill>
                  <a:srgbClr val="F14842"/>
                </a:solidFill>
                <a:latin typeface="Trebuchet MS"/>
                <a:cs typeface="Trebuchet MS"/>
              </a:rPr>
              <a:t> </a:t>
            </a:r>
            <a:r>
              <a:rPr sz="1200" b="1" spc="-210" dirty="0">
                <a:solidFill>
                  <a:srgbClr val="F14842"/>
                </a:solidFill>
                <a:latin typeface="Trebuchet MS"/>
                <a:cs typeface="Trebuchet MS"/>
              </a:rPr>
              <a:t>1</a:t>
            </a:r>
            <a:r>
              <a:rPr sz="1200" b="1" spc="-65" dirty="0">
                <a:solidFill>
                  <a:srgbClr val="F14842"/>
                </a:solidFill>
                <a:latin typeface="Trebuchet MS"/>
                <a:cs typeface="Trebuchet MS"/>
              </a:rPr>
              <a:t> </a:t>
            </a:r>
            <a:r>
              <a:rPr sz="1200" b="1" spc="-75" dirty="0">
                <a:solidFill>
                  <a:srgbClr val="F14842"/>
                </a:solidFill>
                <a:latin typeface="Trebuchet MS"/>
                <a:cs typeface="Trebuchet MS"/>
              </a:rPr>
              <a:t>ст.</a:t>
            </a:r>
            <a:r>
              <a:rPr sz="1200" b="1" spc="-50" dirty="0">
                <a:solidFill>
                  <a:srgbClr val="F14842"/>
                </a:solidFill>
                <a:latin typeface="Trebuchet MS"/>
                <a:cs typeface="Trebuchet MS"/>
              </a:rPr>
              <a:t> </a:t>
            </a:r>
            <a:r>
              <a:rPr sz="1200" b="1" spc="10" dirty="0">
                <a:solidFill>
                  <a:srgbClr val="F14842"/>
                </a:solidFill>
                <a:latin typeface="Trebuchet MS"/>
                <a:cs typeface="Trebuchet MS"/>
              </a:rPr>
              <a:t>93</a:t>
            </a:r>
            <a:r>
              <a:rPr sz="1200" b="1" spc="-60" dirty="0">
                <a:solidFill>
                  <a:srgbClr val="F14842"/>
                </a:solidFill>
                <a:latin typeface="Trebuchet MS"/>
                <a:cs typeface="Trebuchet MS"/>
              </a:rPr>
              <a:t> </a:t>
            </a:r>
            <a:r>
              <a:rPr sz="1200" b="1" spc="10" dirty="0">
                <a:solidFill>
                  <a:srgbClr val="F14842"/>
                </a:solidFill>
                <a:latin typeface="Trebuchet MS"/>
                <a:cs typeface="Trebuchet MS"/>
              </a:rPr>
              <a:t>4</a:t>
            </a:r>
            <a:r>
              <a:rPr sz="1200" b="1" spc="20" dirty="0">
                <a:solidFill>
                  <a:srgbClr val="F14842"/>
                </a:solidFill>
                <a:latin typeface="Trebuchet MS"/>
                <a:cs typeface="Trebuchet MS"/>
              </a:rPr>
              <a:t>4</a:t>
            </a:r>
            <a:r>
              <a:rPr sz="1200" b="1" spc="-85" dirty="0">
                <a:solidFill>
                  <a:srgbClr val="F14842"/>
                </a:solidFill>
                <a:latin typeface="Trebuchet MS"/>
                <a:cs typeface="Trebuchet MS"/>
              </a:rPr>
              <a:t>-</a:t>
            </a:r>
            <a:r>
              <a:rPr sz="1200" b="1" spc="75" dirty="0">
                <a:solidFill>
                  <a:srgbClr val="F14842"/>
                </a:solidFill>
                <a:latin typeface="Trebuchet MS"/>
                <a:cs typeface="Trebuchet MS"/>
              </a:rPr>
              <a:t>ФЗ</a:t>
            </a:r>
            <a:endParaRPr sz="1200">
              <a:latin typeface="Trebuchet MS"/>
              <a:cs typeface="Trebuchet MS"/>
            </a:endParaRPr>
          </a:p>
          <a:p>
            <a:pPr marL="280670" indent="-172720">
              <a:lnSpc>
                <a:spcPct val="100000"/>
              </a:lnSpc>
              <a:spcBef>
                <a:spcPts val="600"/>
              </a:spcBef>
              <a:buClr>
                <a:srgbClr val="F5624D"/>
              </a:buClr>
              <a:buFont typeface="Arial MT"/>
              <a:buChar char="•"/>
              <a:tabLst>
                <a:tab pos="281305" algn="l"/>
              </a:tabLst>
            </a:pPr>
            <a:r>
              <a:rPr sz="1200" spc="30" dirty="0">
                <a:solidFill>
                  <a:srgbClr val="343846"/>
                </a:solidFill>
                <a:latin typeface="Trebuchet MS"/>
                <a:cs typeface="Trebuchet MS"/>
              </a:rPr>
              <a:t>Это</a:t>
            </a:r>
            <a:r>
              <a:rPr sz="1200" spc="-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10" dirty="0">
                <a:solidFill>
                  <a:srgbClr val="343846"/>
                </a:solidFill>
                <a:latin typeface="Trebuchet MS"/>
                <a:cs typeface="Trebuchet MS"/>
              </a:rPr>
              <a:t>ППИ,</a:t>
            </a:r>
            <a:r>
              <a:rPr sz="1200" spc="-5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dirty="0">
                <a:solidFill>
                  <a:srgbClr val="343846"/>
                </a:solidFill>
                <a:latin typeface="Trebuchet MS"/>
                <a:cs typeface="Trebuchet MS"/>
              </a:rPr>
              <a:t>который</a:t>
            </a:r>
            <a:r>
              <a:rPr sz="1200" spc="-2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5" dirty="0">
                <a:solidFill>
                  <a:srgbClr val="343846"/>
                </a:solidFill>
                <a:latin typeface="Trebuchet MS"/>
                <a:cs typeface="Trebuchet MS"/>
              </a:rPr>
              <a:t>подал</a:t>
            </a:r>
            <a:r>
              <a:rPr sz="1200" spc="-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-5" dirty="0">
                <a:solidFill>
                  <a:srgbClr val="343846"/>
                </a:solidFill>
                <a:latin typeface="Trebuchet MS"/>
                <a:cs typeface="Trebuchet MS"/>
              </a:rPr>
              <a:t>единственную</a:t>
            </a:r>
            <a:r>
              <a:rPr sz="1200" spc="-2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-10" dirty="0">
                <a:solidFill>
                  <a:srgbClr val="343846"/>
                </a:solidFill>
                <a:latin typeface="Trebuchet MS"/>
                <a:cs typeface="Trebuchet MS"/>
              </a:rPr>
              <a:t>заявку,</a:t>
            </a:r>
            <a:r>
              <a:rPr sz="1200" spc="-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5" dirty="0">
                <a:solidFill>
                  <a:srgbClr val="343846"/>
                </a:solidFill>
                <a:latin typeface="Trebuchet MS"/>
                <a:cs typeface="Trebuchet MS"/>
              </a:rPr>
              <a:t>соответствующую</a:t>
            </a:r>
            <a:r>
              <a:rPr sz="1200" spc="-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dirty="0">
                <a:solidFill>
                  <a:srgbClr val="343846"/>
                </a:solidFill>
                <a:latin typeface="Trebuchet MS"/>
                <a:cs typeface="Trebuchet MS"/>
              </a:rPr>
              <a:t>требованиям</a:t>
            </a:r>
            <a:endParaRPr sz="1200">
              <a:latin typeface="Trebuchet MS"/>
              <a:cs typeface="Trebuchet MS"/>
            </a:endParaRPr>
          </a:p>
          <a:p>
            <a:pPr marL="280670" indent="-172720">
              <a:lnSpc>
                <a:spcPct val="100000"/>
              </a:lnSpc>
              <a:spcBef>
                <a:spcPts val="600"/>
              </a:spcBef>
              <a:buClr>
                <a:srgbClr val="F5624D"/>
              </a:buClr>
              <a:buFont typeface="Arial MT"/>
              <a:buChar char="•"/>
              <a:tabLst>
                <a:tab pos="281305" algn="l"/>
              </a:tabLst>
            </a:pPr>
            <a:r>
              <a:rPr sz="1200" spc="-10" dirty="0">
                <a:solidFill>
                  <a:srgbClr val="343846"/>
                </a:solidFill>
                <a:latin typeface="Trebuchet MS"/>
                <a:cs typeface="Trebuchet MS"/>
              </a:rPr>
              <a:t>единственный</a:t>
            </a:r>
            <a:r>
              <a:rPr sz="1200" spc="-30" dirty="0">
                <a:solidFill>
                  <a:srgbClr val="343846"/>
                </a:solidFill>
                <a:latin typeface="Trebuchet MS"/>
                <a:cs typeface="Trebuchet MS"/>
              </a:rPr>
              <a:t> участник,</a:t>
            </a:r>
            <a:r>
              <a:rPr sz="1200" spc="-2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-10" dirty="0">
                <a:solidFill>
                  <a:srgbClr val="343846"/>
                </a:solidFill>
                <a:latin typeface="Trebuchet MS"/>
                <a:cs typeface="Trebuchet MS"/>
              </a:rPr>
              <a:t>если</a:t>
            </a:r>
            <a:r>
              <a:rPr sz="1200" spc="-4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15" dirty="0">
                <a:solidFill>
                  <a:srgbClr val="343846"/>
                </a:solidFill>
                <a:latin typeface="Trebuchet MS"/>
                <a:cs typeface="Trebuchet MS"/>
              </a:rPr>
              <a:t>он</a:t>
            </a:r>
            <a:r>
              <a:rPr sz="1200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-25" dirty="0">
                <a:solidFill>
                  <a:srgbClr val="343846"/>
                </a:solidFill>
                <a:latin typeface="Trebuchet MS"/>
                <a:cs typeface="Trebuchet MS"/>
              </a:rPr>
              <a:t>и</a:t>
            </a:r>
            <a:r>
              <a:rPr sz="1200" spc="-4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20" dirty="0">
                <a:solidFill>
                  <a:srgbClr val="343846"/>
                </a:solidFill>
                <a:latin typeface="Trebuchet MS"/>
                <a:cs typeface="Trebuchet MS"/>
              </a:rPr>
              <a:t>его</a:t>
            </a:r>
            <a:r>
              <a:rPr sz="1200" spc="-4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25" dirty="0">
                <a:solidFill>
                  <a:srgbClr val="343846"/>
                </a:solidFill>
                <a:latin typeface="Trebuchet MS"/>
                <a:cs typeface="Trebuchet MS"/>
              </a:rPr>
              <a:t>заявка</a:t>
            </a:r>
            <a:r>
              <a:rPr sz="1200" spc="-4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-5" dirty="0">
                <a:solidFill>
                  <a:srgbClr val="343846"/>
                </a:solidFill>
                <a:latin typeface="Trebuchet MS"/>
                <a:cs typeface="Trebuchet MS"/>
              </a:rPr>
              <a:t>соответствуют </a:t>
            </a:r>
            <a:r>
              <a:rPr sz="1200" dirty="0">
                <a:solidFill>
                  <a:srgbClr val="343846"/>
                </a:solidFill>
                <a:latin typeface="Trebuchet MS"/>
                <a:cs typeface="Trebuchet MS"/>
              </a:rPr>
              <a:t>требованиям</a:t>
            </a:r>
            <a:endParaRPr sz="1200">
              <a:latin typeface="Trebuchet MS"/>
              <a:cs typeface="Trebuchet MS"/>
            </a:endParaRPr>
          </a:p>
        </p:txBody>
      </p:sp>
      <p:grpSp>
        <p:nvGrpSpPr>
          <p:cNvPr id="34" name="object 33"/>
          <p:cNvGrpSpPr/>
          <p:nvPr/>
        </p:nvGrpSpPr>
        <p:grpSpPr>
          <a:xfrm>
            <a:off x="5112892" y="1418844"/>
            <a:ext cx="6556375" cy="4182110"/>
            <a:chOff x="5112892" y="1418844"/>
            <a:chExt cx="6556375" cy="4182110"/>
          </a:xfrm>
        </p:grpSpPr>
        <p:sp>
          <p:nvSpPr>
            <p:cNvPr id="35" name="object 34"/>
            <p:cNvSpPr/>
            <p:nvPr/>
          </p:nvSpPr>
          <p:spPr>
            <a:xfrm>
              <a:off x="5127497" y="4296917"/>
              <a:ext cx="398145" cy="1289685"/>
            </a:xfrm>
            <a:custGeom>
              <a:avLst/>
              <a:gdLst/>
              <a:ahLst/>
              <a:cxnLst/>
              <a:rect l="l" t="t" r="r" b="b"/>
              <a:pathLst>
                <a:path w="398145" h="1289685">
                  <a:moveTo>
                    <a:pt x="397763" y="1289303"/>
                  </a:moveTo>
                  <a:lnTo>
                    <a:pt x="344887" y="1283549"/>
                  </a:lnTo>
                  <a:lnTo>
                    <a:pt x="297377" y="1267309"/>
                  </a:lnTo>
                  <a:lnTo>
                    <a:pt x="257127" y="1242123"/>
                  </a:lnTo>
                  <a:lnTo>
                    <a:pt x="226031" y="1209529"/>
                  </a:lnTo>
                  <a:lnTo>
                    <a:pt x="205985" y="1171064"/>
                  </a:lnTo>
                  <a:lnTo>
                    <a:pt x="198881" y="1128267"/>
                  </a:lnTo>
                  <a:lnTo>
                    <a:pt x="198881" y="760094"/>
                  </a:lnTo>
                  <a:lnTo>
                    <a:pt x="191778" y="717298"/>
                  </a:lnTo>
                  <a:lnTo>
                    <a:pt x="171732" y="678833"/>
                  </a:lnTo>
                  <a:lnTo>
                    <a:pt x="140636" y="646239"/>
                  </a:lnTo>
                  <a:lnTo>
                    <a:pt x="100386" y="621053"/>
                  </a:lnTo>
                  <a:lnTo>
                    <a:pt x="52876" y="604813"/>
                  </a:lnTo>
                  <a:lnTo>
                    <a:pt x="0" y="599058"/>
                  </a:lnTo>
                  <a:lnTo>
                    <a:pt x="52876" y="593313"/>
                  </a:lnTo>
                  <a:lnTo>
                    <a:pt x="100386" y="577097"/>
                  </a:lnTo>
                  <a:lnTo>
                    <a:pt x="140636" y="551941"/>
                  </a:lnTo>
                  <a:lnTo>
                    <a:pt x="171732" y="519378"/>
                  </a:lnTo>
                  <a:lnTo>
                    <a:pt x="191778" y="480937"/>
                  </a:lnTo>
                  <a:lnTo>
                    <a:pt x="198881" y="438149"/>
                  </a:lnTo>
                  <a:lnTo>
                    <a:pt x="198881" y="161035"/>
                  </a:lnTo>
                  <a:lnTo>
                    <a:pt x="205985" y="118239"/>
                  </a:lnTo>
                  <a:lnTo>
                    <a:pt x="226031" y="79774"/>
                  </a:lnTo>
                  <a:lnTo>
                    <a:pt x="257127" y="47180"/>
                  </a:lnTo>
                  <a:lnTo>
                    <a:pt x="297377" y="21994"/>
                  </a:lnTo>
                  <a:lnTo>
                    <a:pt x="344887" y="5754"/>
                  </a:lnTo>
                  <a:lnTo>
                    <a:pt x="397763" y="0"/>
                  </a:lnTo>
                </a:path>
              </a:pathLst>
            </a:custGeom>
            <a:ln w="28956">
              <a:solidFill>
                <a:srgbClr val="88AAB8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5"/>
            <p:cNvSpPr/>
            <p:nvPr/>
          </p:nvSpPr>
          <p:spPr>
            <a:xfrm>
              <a:off x="9509759" y="1418844"/>
              <a:ext cx="2159635" cy="2242185"/>
            </a:xfrm>
            <a:custGeom>
              <a:avLst/>
              <a:gdLst/>
              <a:ahLst/>
              <a:cxnLst/>
              <a:rect l="l" t="t" r="r" b="b"/>
              <a:pathLst>
                <a:path w="2159634" h="2242185">
                  <a:moveTo>
                    <a:pt x="2159507" y="0"/>
                  </a:moveTo>
                  <a:lnTo>
                    <a:pt x="0" y="0"/>
                  </a:lnTo>
                  <a:lnTo>
                    <a:pt x="0" y="2241804"/>
                  </a:lnTo>
                  <a:lnTo>
                    <a:pt x="2159507" y="2241804"/>
                  </a:lnTo>
                  <a:lnTo>
                    <a:pt x="2159507" y="0"/>
                  </a:lnTo>
                  <a:close/>
                </a:path>
              </a:pathLst>
            </a:custGeom>
            <a:solidFill>
              <a:srgbClr val="F5F6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7" name="object 36"/>
          <p:cNvSpPr txBox="1"/>
          <p:nvPr/>
        </p:nvSpPr>
        <p:spPr>
          <a:xfrm>
            <a:off x="9509759" y="1418844"/>
            <a:ext cx="2159635" cy="2242185"/>
          </a:xfrm>
          <a:prstGeom prst="rect">
            <a:avLst/>
          </a:prstGeom>
          <a:ln w="12192">
            <a:solidFill>
              <a:srgbClr val="F14842"/>
            </a:solidFill>
          </a:ln>
        </p:spPr>
        <p:txBody>
          <a:bodyPr vert="horz" wrap="square" lIns="0" tIns="133985" rIns="0" bIns="0" rtlCol="0">
            <a:spAutoFit/>
          </a:bodyPr>
          <a:lstStyle/>
          <a:p>
            <a:pPr marL="107950" marR="196850">
              <a:lnSpc>
                <a:spcPct val="90000"/>
              </a:lnSpc>
              <a:spcBef>
                <a:spcPts val="1055"/>
              </a:spcBef>
            </a:pPr>
            <a:r>
              <a:rPr sz="1200" spc="55" dirty="0">
                <a:solidFill>
                  <a:srgbClr val="343846"/>
                </a:solidFill>
                <a:latin typeface="Trebuchet MS"/>
                <a:cs typeface="Trebuchet MS"/>
              </a:rPr>
              <a:t>У</a:t>
            </a:r>
            <a:r>
              <a:rPr sz="1200" spc="70" dirty="0">
                <a:solidFill>
                  <a:srgbClr val="343846"/>
                </a:solidFill>
                <a:latin typeface="Trebuchet MS"/>
                <a:cs typeface="Trebuchet MS"/>
              </a:rPr>
              <a:t>З</a:t>
            </a:r>
            <a:r>
              <a:rPr sz="1200" spc="-6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45" dirty="0">
                <a:solidFill>
                  <a:srgbClr val="343846"/>
                </a:solidFill>
                <a:latin typeface="Trebuchet MS"/>
                <a:cs typeface="Trebuchet MS"/>
              </a:rPr>
              <a:t>в</a:t>
            </a:r>
            <a:r>
              <a:rPr sz="1200" spc="-5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-5" dirty="0">
                <a:solidFill>
                  <a:srgbClr val="343846"/>
                </a:solidFill>
                <a:latin typeface="Trebuchet MS"/>
                <a:cs typeface="Trebuchet MS"/>
              </a:rPr>
              <a:t>с</a:t>
            </a:r>
            <a:r>
              <a:rPr sz="1200" spc="40" dirty="0">
                <a:solidFill>
                  <a:srgbClr val="343846"/>
                </a:solidFill>
                <a:latin typeface="Trebuchet MS"/>
                <a:cs typeface="Trebuchet MS"/>
              </a:rPr>
              <a:t>о</a:t>
            </a:r>
            <a:r>
              <a:rPr sz="1200" spc="35" dirty="0">
                <a:solidFill>
                  <a:srgbClr val="343846"/>
                </a:solidFill>
                <a:latin typeface="Trebuchet MS"/>
                <a:cs typeface="Trebuchet MS"/>
              </a:rPr>
              <a:t>о</a:t>
            </a:r>
            <a:r>
              <a:rPr sz="1200" spc="-10" dirty="0">
                <a:solidFill>
                  <a:srgbClr val="343846"/>
                </a:solidFill>
                <a:latin typeface="Trebuchet MS"/>
                <a:cs typeface="Trebuchet MS"/>
              </a:rPr>
              <a:t>т</a:t>
            </a:r>
            <a:r>
              <a:rPr sz="1200" spc="-20" dirty="0">
                <a:solidFill>
                  <a:srgbClr val="343846"/>
                </a:solidFill>
                <a:latin typeface="Trebuchet MS"/>
                <a:cs typeface="Trebuchet MS"/>
              </a:rPr>
              <a:t>в</a:t>
            </a:r>
            <a:r>
              <a:rPr sz="1200" spc="10" dirty="0">
                <a:solidFill>
                  <a:srgbClr val="343846"/>
                </a:solidFill>
                <a:latin typeface="Trebuchet MS"/>
                <a:cs typeface="Trebuchet MS"/>
              </a:rPr>
              <a:t>е</a:t>
            </a:r>
            <a:r>
              <a:rPr sz="1200" spc="-20" dirty="0">
                <a:solidFill>
                  <a:srgbClr val="343846"/>
                </a:solidFill>
                <a:latin typeface="Trebuchet MS"/>
                <a:cs typeface="Trebuchet MS"/>
              </a:rPr>
              <a:t>тст</a:t>
            </a:r>
            <a:r>
              <a:rPr sz="1200" spc="-30" dirty="0">
                <a:solidFill>
                  <a:srgbClr val="343846"/>
                </a:solidFill>
                <a:latin typeface="Trebuchet MS"/>
                <a:cs typeface="Trebuchet MS"/>
              </a:rPr>
              <a:t>в</a:t>
            </a:r>
            <a:r>
              <a:rPr sz="1200" spc="-25" dirty="0">
                <a:solidFill>
                  <a:srgbClr val="343846"/>
                </a:solidFill>
                <a:latin typeface="Trebuchet MS"/>
                <a:cs typeface="Trebuchet MS"/>
              </a:rPr>
              <a:t>ии</a:t>
            </a:r>
            <a:r>
              <a:rPr sz="1200" spc="-1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-5" dirty="0">
                <a:solidFill>
                  <a:srgbClr val="343846"/>
                </a:solidFill>
                <a:latin typeface="Trebuchet MS"/>
                <a:cs typeface="Trebuchet MS"/>
              </a:rPr>
              <a:t>с</a:t>
            </a:r>
            <a:r>
              <a:rPr sz="1200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-80" dirty="0">
                <a:solidFill>
                  <a:srgbClr val="343846"/>
                </a:solidFill>
                <a:latin typeface="Trebuchet MS"/>
                <a:cs typeface="Trebuchet MS"/>
              </a:rPr>
              <a:t>ч.</a:t>
            </a:r>
            <a:r>
              <a:rPr sz="1200" spc="-5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55" dirty="0">
                <a:solidFill>
                  <a:srgbClr val="343846"/>
                </a:solidFill>
                <a:latin typeface="Trebuchet MS"/>
                <a:cs typeface="Trebuchet MS"/>
              </a:rPr>
              <a:t>6  </a:t>
            </a:r>
            <a:r>
              <a:rPr sz="1200" spc="-5" dirty="0">
                <a:solidFill>
                  <a:srgbClr val="343846"/>
                </a:solidFill>
                <a:latin typeface="Trebuchet MS"/>
                <a:cs typeface="Trebuchet MS"/>
              </a:rPr>
              <a:t>с</a:t>
            </a:r>
            <a:r>
              <a:rPr sz="1200" spc="-114" dirty="0">
                <a:solidFill>
                  <a:srgbClr val="343846"/>
                </a:solidFill>
                <a:latin typeface="Trebuchet MS"/>
                <a:cs typeface="Trebuchet MS"/>
              </a:rPr>
              <a:t>т.</a:t>
            </a:r>
            <a:r>
              <a:rPr sz="1200" spc="-4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-75" dirty="0">
                <a:solidFill>
                  <a:srgbClr val="343846"/>
                </a:solidFill>
                <a:latin typeface="Trebuchet MS"/>
                <a:cs typeface="Trebuchet MS"/>
              </a:rPr>
              <a:t>51</a:t>
            </a:r>
            <a:r>
              <a:rPr sz="1200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40" dirty="0">
                <a:solidFill>
                  <a:srgbClr val="343846"/>
                </a:solidFill>
                <a:latin typeface="Trebuchet MS"/>
                <a:cs typeface="Trebuchet MS"/>
              </a:rPr>
              <a:t>4</a:t>
            </a:r>
            <a:r>
              <a:rPr sz="1200" spc="45" dirty="0">
                <a:solidFill>
                  <a:srgbClr val="343846"/>
                </a:solidFill>
                <a:latin typeface="Trebuchet MS"/>
                <a:cs typeface="Trebuchet MS"/>
              </a:rPr>
              <a:t>4</a:t>
            </a:r>
            <a:r>
              <a:rPr sz="1200" spc="-85" dirty="0">
                <a:solidFill>
                  <a:srgbClr val="343846"/>
                </a:solidFill>
                <a:latin typeface="Trebuchet MS"/>
                <a:cs typeface="Trebuchet MS"/>
              </a:rPr>
              <a:t>-</a:t>
            </a:r>
            <a:r>
              <a:rPr sz="1200" spc="80" dirty="0">
                <a:solidFill>
                  <a:srgbClr val="343846"/>
                </a:solidFill>
                <a:latin typeface="Trebuchet MS"/>
                <a:cs typeface="Trebuchet MS"/>
              </a:rPr>
              <a:t>Ф</a:t>
            </a:r>
            <a:r>
              <a:rPr sz="1200" spc="70" dirty="0">
                <a:solidFill>
                  <a:srgbClr val="343846"/>
                </a:solidFill>
                <a:latin typeface="Trebuchet MS"/>
                <a:cs typeface="Trebuchet MS"/>
              </a:rPr>
              <a:t>З</a:t>
            </a:r>
            <a:r>
              <a:rPr sz="1200" spc="-4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10" dirty="0">
                <a:solidFill>
                  <a:srgbClr val="343846"/>
                </a:solidFill>
                <a:latin typeface="Trebuchet MS"/>
                <a:cs typeface="Trebuchet MS"/>
              </a:rPr>
              <a:t>п</a:t>
            </a:r>
            <a:r>
              <a:rPr sz="1200" spc="5" dirty="0">
                <a:solidFill>
                  <a:srgbClr val="343846"/>
                </a:solidFill>
                <a:latin typeface="Trebuchet MS"/>
                <a:cs typeface="Trebuchet MS"/>
              </a:rPr>
              <a:t>р</a:t>
            </a:r>
            <a:r>
              <a:rPr sz="1200" spc="25" dirty="0">
                <a:solidFill>
                  <a:srgbClr val="343846"/>
                </a:solidFill>
                <a:latin typeface="Trebuchet MS"/>
                <a:cs typeface="Trebuchet MS"/>
              </a:rPr>
              <a:t>и</a:t>
            </a:r>
            <a:r>
              <a:rPr sz="1200" spc="10" dirty="0">
                <a:solidFill>
                  <a:srgbClr val="343846"/>
                </a:solidFill>
                <a:latin typeface="Trebuchet MS"/>
                <a:cs typeface="Trebuchet MS"/>
              </a:rPr>
              <a:t>з</a:t>
            </a:r>
            <a:r>
              <a:rPr sz="1200" spc="-5" dirty="0">
                <a:solidFill>
                  <a:srgbClr val="343846"/>
                </a:solidFill>
                <a:latin typeface="Trebuchet MS"/>
                <a:cs typeface="Trebuchet MS"/>
              </a:rPr>
              <a:t>нан  уклонившимся </a:t>
            </a:r>
            <a:r>
              <a:rPr sz="1200" spc="-10" dirty="0">
                <a:solidFill>
                  <a:srgbClr val="343846"/>
                </a:solidFill>
                <a:latin typeface="Trebuchet MS"/>
                <a:cs typeface="Trebuchet MS"/>
              </a:rPr>
              <a:t>от </a:t>
            </a:r>
            <a:r>
              <a:rPr sz="1200" spc="-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10" dirty="0">
                <a:solidFill>
                  <a:srgbClr val="343846"/>
                </a:solidFill>
                <a:latin typeface="Trebuchet MS"/>
                <a:cs typeface="Trebuchet MS"/>
              </a:rPr>
              <a:t>заключения</a:t>
            </a:r>
            <a:r>
              <a:rPr sz="1200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-10" dirty="0">
                <a:solidFill>
                  <a:srgbClr val="343846"/>
                </a:solidFill>
                <a:latin typeface="Trebuchet MS"/>
                <a:cs typeface="Trebuchet MS"/>
              </a:rPr>
              <a:t>контракта</a:t>
            </a:r>
            <a:r>
              <a:rPr sz="1200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-45" dirty="0">
                <a:solidFill>
                  <a:srgbClr val="343846"/>
                </a:solidFill>
                <a:latin typeface="Trebuchet MS"/>
                <a:cs typeface="Trebuchet MS"/>
              </a:rPr>
              <a:t>(не </a:t>
            </a:r>
            <a:r>
              <a:rPr sz="1200" spc="-34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5" dirty="0">
                <a:solidFill>
                  <a:srgbClr val="343846"/>
                </a:solidFill>
                <a:latin typeface="Trebuchet MS"/>
                <a:cs typeface="Trebuchet MS"/>
              </a:rPr>
              <a:t>выполнил требования </a:t>
            </a:r>
            <a:r>
              <a:rPr sz="1200" dirty="0">
                <a:solidFill>
                  <a:srgbClr val="343846"/>
                </a:solidFill>
                <a:latin typeface="Trebuchet MS"/>
                <a:cs typeface="Trebuchet MS"/>
              </a:rPr>
              <a:t>44- </a:t>
            </a:r>
            <a:r>
              <a:rPr sz="1200" spc="-3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75" dirty="0">
                <a:solidFill>
                  <a:srgbClr val="343846"/>
                </a:solidFill>
                <a:latin typeface="Trebuchet MS"/>
                <a:cs typeface="Trebuchet MS"/>
              </a:rPr>
              <a:t>ФЗ </a:t>
            </a:r>
            <a:r>
              <a:rPr sz="1200" dirty="0">
                <a:solidFill>
                  <a:srgbClr val="343846"/>
                </a:solidFill>
                <a:latin typeface="Trebuchet MS"/>
                <a:cs typeface="Trebuchet MS"/>
              </a:rPr>
              <a:t>при </a:t>
            </a:r>
            <a:r>
              <a:rPr sz="1200" spc="5" dirty="0">
                <a:solidFill>
                  <a:srgbClr val="343846"/>
                </a:solidFill>
                <a:latin typeface="Trebuchet MS"/>
                <a:cs typeface="Trebuchet MS"/>
              </a:rPr>
              <a:t>заключении </a:t>
            </a:r>
            <a:r>
              <a:rPr sz="1200" spc="1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spc="-25" dirty="0">
                <a:solidFill>
                  <a:srgbClr val="343846"/>
                </a:solidFill>
                <a:latin typeface="Trebuchet MS"/>
                <a:cs typeface="Trebuchet MS"/>
              </a:rPr>
              <a:t>контракта)</a:t>
            </a:r>
            <a:endParaRPr sz="12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</a:pPr>
            <a:endParaRPr sz="14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</a:pPr>
            <a:endParaRPr sz="14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750">
              <a:latin typeface="Trebuchet MS"/>
              <a:cs typeface="Trebuchet MS"/>
            </a:endParaRPr>
          </a:p>
          <a:p>
            <a:pPr marL="484505">
              <a:lnSpc>
                <a:spcPct val="100000"/>
              </a:lnSpc>
            </a:pPr>
            <a:r>
              <a:rPr sz="1200" b="1" spc="-15" dirty="0">
                <a:solidFill>
                  <a:srgbClr val="343846"/>
                </a:solidFill>
                <a:latin typeface="Trebuchet MS"/>
                <a:cs typeface="Trebuchet MS"/>
              </a:rPr>
              <a:t>ч</a:t>
            </a:r>
            <a:r>
              <a:rPr sz="1200" b="1" spc="-135" dirty="0">
                <a:solidFill>
                  <a:srgbClr val="343846"/>
                </a:solidFill>
                <a:latin typeface="Trebuchet MS"/>
                <a:cs typeface="Trebuchet MS"/>
              </a:rPr>
              <a:t>.</a:t>
            </a:r>
            <a:r>
              <a:rPr sz="1200" b="1" spc="-50" dirty="0">
                <a:solidFill>
                  <a:srgbClr val="343846"/>
                </a:solidFill>
                <a:latin typeface="Trebuchet MS"/>
                <a:cs typeface="Trebuchet MS"/>
              </a:rPr>
              <a:t> 7 </a:t>
            </a:r>
            <a:r>
              <a:rPr sz="1200" b="1" spc="-75" dirty="0">
                <a:solidFill>
                  <a:srgbClr val="343846"/>
                </a:solidFill>
                <a:latin typeface="Trebuchet MS"/>
                <a:cs typeface="Trebuchet MS"/>
              </a:rPr>
              <a:t>ст.</a:t>
            </a:r>
            <a:r>
              <a:rPr sz="1200" b="1" spc="-6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b="1" spc="-95" dirty="0">
                <a:solidFill>
                  <a:srgbClr val="343846"/>
                </a:solidFill>
                <a:latin typeface="Trebuchet MS"/>
                <a:cs typeface="Trebuchet MS"/>
              </a:rPr>
              <a:t>51</a:t>
            </a:r>
            <a:r>
              <a:rPr sz="1200" b="1" spc="-6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1200" b="1" spc="10" dirty="0">
                <a:solidFill>
                  <a:srgbClr val="343846"/>
                </a:solidFill>
                <a:latin typeface="Trebuchet MS"/>
                <a:cs typeface="Trebuchet MS"/>
              </a:rPr>
              <a:t>4</a:t>
            </a:r>
            <a:r>
              <a:rPr sz="1200" b="1" spc="20" dirty="0">
                <a:solidFill>
                  <a:srgbClr val="343846"/>
                </a:solidFill>
                <a:latin typeface="Trebuchet MS"/>
                <a:cs typeface="Trebuchet MS"/>
              </a:rPr>
              <a:t>4</a:t>
            </a:r>
            <a:r>
              <a:rPr sz="1200" b="1" spc="-85" dirty="0">
                <a:solidFill>
                  <a:srgbClr val="343846"/>
                </a:solidFill>
                <a:latin typeface="Trebuchet MS"/>
                <a:cs typeface="Trebuchet MS"/>
              </a:rPr>
              <a:t>-</a:t>
            </a:r>
            <a:r>
              <a:rPr sz="1200" b="1" spc="80" dirty="0">
                <a:solidFill>
                  <a:srgbClr val="343846"/>
                </a:solidFill>
                <a:latin typeface="Trebuchet MS"/>
                <a:cs typeface="Trebuchet MS"/>
              </a:rPr>
              <a:t>Ф</a:t>
            </a:r>
            <a:r>
              <a:rPr sz="1200" b="1" spc="60" dirty="0">
                <a:solidFill>
                  <a:srgbClr val="343846"/>
                </a:solidFill>
                <a:latin typeface="Trebuchet MS"/>
                <a:cs typeface="Trebuchet MS"/>
              </a:rPr>
              <a:t>З</a:t>
            </a:r>
            <a:endParaRPr sz="1200">
              <a:latin typeface="Trebuchet MS"/>
              <a:cs typeface="Trebuchet MS"/>
            </a:endParaRPr>
          </a:p>
        </p:txBody>
      </p:sp>
      <p:grpSp>
        <p:nvGrpSpPr>
          <p:cNvPr id="38" name="object 37"/>
          <p:cNvGrpSpPr/>
          <p:nvPr/>
        </p:nvGrpSpPr>
        <p:grpSpPr>
          <a:xfrm>
            <a:off x="9093707" y="1766316"/>
            <a:ext cx="2492375" cy="1590040"/>
            <a:chOff x="9093707" y="1766316"/>
            <a:chExt cx="2492375" cy="1590040"/>
          </a:xfrm>
        </p:grpSpPr>
        <p:sp>
          <p:nvSpPr>
            <p:cNvPr id="39" name="object 38"/>
            <p:cNvSpPr/>
            <p:nvPr/>
          </p:nvSpPr>
          <p:spPr>
            <a:xfrm>
              <a:off x="9553955" y="3349752"/>
              <a:ext cx="2032000" cy="0"/>
            </a:xfrm>
            <a:custGeom>
              <a:avLst/>
              <a:gdLst/>
              <a:ahLst/>
              <a:cxnLst/>
              <a:rect l="l" t="t" r="r" b="b"/>
              <a:pathLst>
                <a:path w="2032000">
                  <a:moveTo>
                    <a:pt x="0" y="0"/>
                  </a:moveTo>
                  <a:lnTo>
                    <a:pt x="2032000" y="0"/>
                  </a:lnTo>
                </a:path>
              </a:pathLst>
            </a:custGeom>
            <a:ln w="12192">
              <a:solidFill>
                <a:srgbClr val="F1484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39"/>
            <p:cNvSpPr/>
            <p:nvPr/>
          </p:nvSpPr>
          <p:spPr>
            <a:xfrm>
              <a:off x="9108185" y="1780794"/>
              <a:ext cx="402590" cy="1388745"/>
            </a:xfrm>
            <a:custGeom>
              <a:avLst/>
              <a:gdLst/>
              <a:ahLst/>
              <a:cxnLst/>
              <a:rect l="l" t="t" r="r" b="b"/>
              <a:pathLst>
                <a:path w="402590" h="1388745">
                  <a:moveTo>
                    <a:pt x="0" y="0"/>
                  </a:moveTo>
                  <a:lnTo>
                    <a:pt x="53486" y="5816"/>
                  </a:lnTo>
                  <a:lnTo>
                    <a:pt x="101543" y="22229"/>
                  </a:lnTo>
                  <a:lnTo>
                    <a:pt x="142255" y="47688"/>
                  </a:lnTo>
                  <a:lnTo>
                    <a:pt x="173707" y="80640"/>
                  </a:lnTo>
                  <a:lnTo>
                    <a:pt x="193983" y="119532"/>
                  </a:lnTo>
                  <a:lnTo>
                    <a:pt x="201168" y="162813"/>
                  </a:lnTo>
                  <a:lnTo>
                    <a:pt x="201168" y="507238"/>
                  </a:lnTo>
                  <a:lnTo>
                    <a:pt x="208352" y="550572"/>
                  </a:lnTo>
                  <a:lnTo>
                    <a:pt x="228628" y="589501"/>
                  </a:lnTo>
                  <a:lnTo>
                    <a:pt x="260080" y="622474"/>
                  </a:lnTo>
                  <a:lnTo>
                    <a:pt x="300792" y="647944"/>
                  </a:lnTo>
                  <a:lnTo>
                    <a:pt x="348849" y="664362"/>
                  </a:lnTo>
                  <a:lnTo>
                    <a:pt x="402336" y="670178"/>
                  </a:lnTo>
                  <a:lnTo>
                    <a:pt x="348849" y="675995"/>
                  </a:lnTo>
                  <a:lnTo>
                    <a:pt x="300792" y="692408"/>
                  </a:lnTo>
                  <a:lnTo>
                    <a:pt x="260080" y="717867"/>
                  </a:lnTo>
                  <a:lnTo>
                    <a:pt x="228628" y="750819"/>
                  </a:lnTo>
                  <a:lnTo>
                    <a:pt x="208352" y="789711"/>
                  </a:lnTo>
                  <a:lnTo>
                    <a:pt x="201168" y="832992"/>
                  </a:lnTo>
                  <a:lnTo>
                    <a:pt x="201168" y="1225550"/>
                  </a:lnTo>
                  <a:lnTo>
                    <a:pt x="193983" y="1268831"/>
                  </a:lnTo>
                  <a:lnTo>
                    <a:pt x="173707" y="1307723"/>
                  </a:lnTo>
                  <a:lnTo>
                    <a:pt x="142255" y="1340675"/>
                  </a:lnTo>
                  <a:lnTo>
                    <a:pt x="101543" y="1366134"/>
                  </a:lnTo>
                  <a:lnTo>
                    <a:pt x="53486" y="1382547"/>
                  </a:lnTo>
                  <a:lnTo>
                    <a:pt x="0" y="1388364"/>
                  </a:lnTo>
                </a:path>
              </a:pathLst>
            </a:custGeom>
            <a:ln w="28956">
              <a:solidFill>
                <a:srgbClr val="F1484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2" name="TextBox 41"/>
          <p:cNvSpPr txBox="1"/>
          <p:nvPr/>
        </p:nvSpPr>
        <p:spPr>
          <a:xfrm>
            <a:off x="10075715" y="6622529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1951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ЗАКЛЮЧЕНИЕ КОНТРАКТА</a:t>
            </a:r>
            <a:endParaRPr lang="ru-RU" dirty="0"/>
          </a:p>
        </p:txBody>
      </p:sp>
      <p:pic>
        <p:nvPicPr>
          <p:cNvPr id="4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710171" y="1127760"/>
            <a:ext cx="2659379" cy="585215"/>
          </a:xfrm>
          <a:prstGeom prst="rect">
            <a:avLst/>
          </a:prstGeom>
        </p:spPr>
      </p:pic>
      <p:sp>
        <p:nvSpPr>
          <p:cNvPr id="5" name="object 4"/>
          <p:cNvSpPr txBox="1"/>
          <p:nvPr/>
        </p:nvSpPr>
        <p:spPr>
          <a:xfrm>
            <a:off x="7344282" y="1247648"/>
            <a:ext cx="1390650" cy="314960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343535" marR="5080" indent="-331470">
              <a:lnSpc>
                <a:spcPts val="1080"/>
              </a:lnSpc>
              <a:spcBef>
                <a:spcPts val="229"/>
              </a:spcBef>
            </a:pPr>
            <a:r>
              <a:rPr sz="1000" b="1" spc="65" dirty="0">
                <a:solidFill>
                  <a:srgbClr val="FFFFFF"/>
                </a:solidFill>
                <a:latin typeface="Trebuchet MS"/>
                <a:cs typeface="Trebuchet MS"/>
              </a:rPr>
              <a:t>П</a:t>
            </a:r>
            <a:r>
              <a:rPr sz="1000" b="1" dirty="0">
                <a:solidFill>
                  <a:srgbClr val="FFFFFF"/>
                </a:solidFill>
                <a:latin typeface="Trebuchet MS"/>
                <a:cs typeface="Trebuchet MS"/>
              </a:rPr>
              <a:t>о</a:t>
            </a:r>
            <a:r>
              <a:rPr sz="1000" b="1" spc="-45" dirty="0">
                <a:solidFill>
                  <a:srgbClr val="FFFFFF"/>
                </a:solidFill>
                <a:latin typeface="Trebuchet MS"/>
                <a:cs typeface="Trebuchet MS"/>
              </a:rPr>
              <a:t>д</a:t>
            </a:r>
            <a:r>
              <a:rPr sz="1000" b="1" spc="-15" dirty="0">
                <a:solidFill>
                  <a:srgbClr val="FFFFFF"/>
                </a:solidFill>
                <a:latin typeface="Trebuchet MS"/>
                <a:cs typeface="Trebuchet MS"/>
              </a:rPr>
              <a:t>п</a:t>
            </a:r>
            <a:r>
              <a:rPr sz="1000" b="1" spc="-25" dirty="0">
                <a:solidFill>
                  <a:srgbClr val="FFFFFF"/>
                </a:solidFill>
                <a:latin typeface="Trebuchet MS"/>
                <a:cs typeface="Trebuchet MS"/>
              </a:rPr>
              <a:t>ис</a:t>
            </a:r>
            <a:r>
              <a:rPr sz="1000" b="1" spc="-15" dirty="0">
                <a:solidFill>
                  <a:srgbClr val="FFFFFF"/>
                </a:solidFill>
                <a:latin typeface="Trebuchet MS"/>
                <a:cs typeface="Trebuchet MS"/>
              </a:rPr>
              <a:t>ан</a:t>
            </a:r>
            <a:r>
              <a:rPr sz="1000" b="1" spc="-20" dirty="0">
                <a:solidFill>
                  <a:srgbClr val="FFFFFF"/>
                </a:solidFill>
                <a:latin typeface="Trebuchet MS"/>
                <a:cs typeface="Trebuchet MS"/>
              </a:rPr>
              <a:t>и</a:t>
            </a:r>
            <a:r>
              <a:rPr sz="1000" b="1" spc="-30" dirty="0">
                <a:solidFill>
                  <a:srgbClr val="FFFFFF"/>
                </a:solidFill>
                <a:latin typeface="Trebuchet MS"/>
                <a:cs typeface="Trebuchet MS"/>
              </a:rPr>
              <a:t>е</a:t>
            </a:r>
            <a:r>
              <a:rPr sz="1000" b="1" spc="-6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b="1" spc="-20" dirty="0">
                <a:solidFill>
                  <a:srgbClr val="FFFFFF"/>
                </a:solidFill>
                <a:latin typeface="Trebuchet MS"/>
                <a:cs typeface="Trebuchet MS"/>
              </a:rPr>
              <a:t>к</a:t>
            </a:r>
            <a:r>
              <a:rPr sz="1000" b="1" dirty="0">
                <a:solidFill>
                  <a:srgbClr val="FFFFFF"/>
                </a:solidFill>
                <a:latin typeface="Trebuchet MS"/>
                <a:cs typeface="Trebuchet MS"/>
              </a:rPr>
              <a:t>о</a:t>
            </a:r>
            <a:r>
              <a:rPr sz="1000" b="1" spc="-25" dirty="0">
                <a:solidFill>
                  <a:srgbClr val="FFFFFF"/>
                </a:solidFill>
                <a:latin typeface="Trebuchet MS"/>
                <a:cs typeface="Trebuchet MS"/>
              </a:rPr>
              <a:t>нт</a:t>
            </a:r>
            <a:r>
              <a:rPr sz="1000" b="1" spc="-35" dirty="0">
                <a:solidFill>
                  <a:srgbClr val="FFFFFF"/>
                </a:solidFill>
                <a:latin typeface="Trebuchet MS"/>
                <a:cs typeface="Trebuchet MS"/>
              </a:rPr>
              <a:t>р</a:t>
            </a:r>
            <a:r>
              <a:rPr sz="1000" b="1" spc="-5" dirty="0">
                <a:solidFill>
                  <a:srgbClr val="FFFFFF"/>
                </a:solidFill>
                <a:latin typeface="Trebuchet MS"/>
                <a:cs typeface="Trebuchet MS"/>
              </a:rPr>
              <a:t>а</a:t>
            </a:r>
            <a:r>
              <a:rPr sz="1000" b="1" spc="-15" dirty="0">
                <a:solidFill>
                  <a:srgbClr val="FFFFFF"/>
                </a:solidFill>
                <a:latin typeface="Trebuchet MS"/>
                <a:cs typeface="Trebuchet MS"/>
              </a:rPr>
              <a:t>к</a:t>
            </a:r>
            <a:r>
              <a:rPr sz="1000" b="1" spc="-20" dirty="0">
                <a:solidFill>
                  <a:srgbClr val="FFFFFF"/>
                </a:solidFill>
                <a:latin typeface="Trebuchet MS"/>
                <a:cs typeface="Trebuchet MS"/>
              </a:rPr>
              <a:t>та  </a:t>
            </a:r>
            <a:r>
              <a:rPr sz="1000" b="1" spc="-5" dirty="0">
                <a:solidFill>
                  <a:srgbClr val="FFFFFF"/>
                </a:solidFill>
                <a:latin typeface="Trebuchet MS"/>
                <a:cs typeface="Trebuchet MS"/>
              </a:rPr>
              <a:t>заказчиком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6" name="object 5"/>
          <p:cNvSpPr/>
          <p:nvPr/>
        </p:nvSpPr>
        <p:spPr>
          <a:xfrm>
            <a:off x="6777228" y="1726692"/>
            <a:ext cx="2585085" cy="4703445"/>
          </a:xfrm>
          <a:custGeom>
            <a:avLst/>
            <a:gdLst/>
            <a:ahLst/>
            <a:cxnLst/>
            <a:rect l="l" t="t" r="r" b="b"/>
            <a:pathLst>
              <a:path w="2585084" h="4703445">
                <a:moveTo>
                  <a:pt x="2584704" y="0"/>
                </a:moveTo>
                <a:lnTo>
                  <a:pt x="0" y="0"/>
                </a:lnTo>
                <a:lnTo>
                  <a:pt x="0" y="4703063"/>
                </a:lnTo>
                <a:lnTo>
                  <a:pt x="2584704" y="4703063"/>
                </a:lnTo>
                <a:lnTo>
                  <a:pt x="2584704" y="0"/>
                </a:lnTo>
                <a:close/>
              </a:path>
            </a:pathLst>
          </a:custGeom>
          <a:solidFill>
            <a:srgbClr val="F5F6F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6"/>
          <p:cNvSpPr txBox="1"/>
          <p:nvPr/>
        </p:nvSpPr>
        <p:spPr>
          <a:xfrm>
            <a:off x="6801104" y="1765553"/>
            <a:ext cx="2528570" cy="3478529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12700" marR="12065">
              <a:lnSpc>
                <a:spcPct val="90100"/>
              </a:lnSpc>
              <a:spcBef>
                <a:spcPts val="204"/>
              </a:spcBef>
            </a:pPr>
            <a:r>
              <a:rPr sz="900" spc="15" dirty="0">
                <a:solidFill>
                  <a:srgbClr val="343846"/>
                </a:solidFill>
                <a:latin typeface="Trebuchet MS"/>
                <a:cs typeface="Trebuchet MS"/>
              </a:rPr>
              <a:t>Ра</a:t>
            </a:r>
            <a:r>
              <a:rPr sz="900" spc="50" dirty="0">
                <a:solidFill>
                  <a:srgbClr val="343846"/>
                </a:solidFill>
                <a:latin typeface="Trebuchet MS"/>
                <a:cs typeface="Trebuchet MS"/>
              </a:rPr>
              <a:t>з</a:t>
            </a:r>
            <a:r>
              <a:rPr sz="900" spc="-45" dirty="0">
                <a:solidFill>
                  <a:srgbClr val="343846"/>
                </a:solidFill>
                <a:latin typeface="Trebuchet MS"/>
                <a:cs typeface="Trebuchet MS"/>
              </a:rPr>
              <a:t>м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е</a:t>
            </a:r>
            <a:r>
              <a:rPr sz="900" spc="20" dirty="0">
                <a:solidFill>
                  <a:srgbClr val="343846"/>
                </a:solidFill>
                <a:latin typeface="Trebuchet MS"/>
                <a:cs typeface="Trebuchet MS"/>
              </a:rPr>
              <a:t>щ</a:t>
            </a:r>
            <a:r>
              <a:rPr sz="900" spc="15" dirty="0">
                <a:solidFill>
                  <a:srgbClr val="343846"/>
                </a:solidFill>
                <a:latin typeface="Trebuchet MS"/>
                <a:cs typeface="Trebuchet MS"/>
              </a:rPr>
              <a:t>а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е</a:t>
            </a:r>
            <a:r>
              <a:rPr sz="900" spc="-50" dirty="0">
                <a:solidFill>
                  <a:srgbClr val="343846"/>
                </a:solidFill>
                <a:latin typeface="Trebuchet MS"/>
                <a:cs typeface="Trebuchet MS"/>
              </a:rPr>
              <a:t>т </a:t>
            </a:r>
            <a:r>
              <a:rPr sz="900" spc="30" dirty="0">
                <a:solidFill>
                  <a:srgbClr val="343846"/>
                </a:solidFill>
                <a:latin typeface="Trebuchet MS"/>
                <a:cs typeface="Trebuchet MS"/>
              </a:rPr>
              <a:t>в</a:t>
            </a:r>
            <a:r>
              <a:rPr sz="900" spc="-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20" dirty="0">
                <a:solidFill>
                  <a:srgbClr val="343846"/>
                </a:solidFill>
                <a:latin typeface="Trebuchet MS"/>
                <a:cs typeface="Trebuchet MS"/>
              </a:rPr>
              <a:t>Е</a:t>
            </a:r>
            <a:r>
              <a:rPr sz="900" spc="55" dirty="0">
                <a:solidFill>
                  <a:srgbClr val="343846"/>
                </a:solidFill>
                <a:latin typeface="Trebuchet MS"/>
                <a:cs typeface="Trebuchet MS"/>
              </a:rPr>
              <a:t>ИС</a:t>
            </a:r>
            <a:r>
              <a:rPr sz="900" spc="-4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20" dirty="0">
                <a:solidFill>
                  <a:srgbClr val="343846"/>
                </a:solidFill>
                <a:latin typeface="Trebuchet MS"/>
                <a:cs typeface="Trebuchet MS"/>
              </a:rPr>
              <a:t>и</a:t>
            </a:r>
            <a:r>
              <a:rPr sz="900" spc="-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н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а</a:t>
            </a:r>
            <a:r>
              <a:rPr sz="900" spc="-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80" dirty="0">
                <a:solidFill>
                  <a:srgbClr val="343846"/>
                </a:solidFill>
                <a:latin typeface="Trebuchet MS"/>
                <a:cs typeface="Trebuchet MS"/>
              </a:rPr>
              <a:t>Э</a:t>
            </a:r>
            <a:r>
              <a:rPr sz="900" spc="65" dirty="0">
                <a:solidFill>
                  <a:srgbClr val="343846"/>
                </a:solidFill>
                <a:latin typeface="Trebuchet MS"/>
                <a:cs typeface="Trebuchet MS"/>
              </a:rPr>
              <a:t>П</a:t>
            </a:r>
            <a:r>
              <a:rPr sz="900" spc="-4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110" dirty="0">
                <a:solidFill>
                  <a:srgbClr val="343846"/>
                </a:solidFill>
                <a:latin typeface="Trebuchet MS"/>
                <a:cs typeface="Trebuchet MS"/>
              </a:rPr>
              <a:t>(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с</a:t>
            </a:r>
            <a:r>
              <a:rPr sz="900" spc="-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25" dirty="0">
                <a:solidFill>
                  <a:srgbClr val="343846"/>
                </a:solidFill>
                <a:latin typeface="Trebuchet MS"/>
                <a:cs typeface="Trebuchet MS"/>
              </a:rPr>
              <a:t>и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с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п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о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л</a:t>
            </a:r>
            <a:r>
              <a:rPr sz="900" spc="30" dirty="0">
                <a:solidFill>
                  <a:srgbClr val="343846"/>
                </a:solidFill>
                <a:latin typeface="Trebuchet MS"/>
                <a:cs typeface="Trebuchet MS"/>
              </a:rPr>
              <a:t>ьзо</a:t>
            </a:r>
            <a:r>
              <a:rPr sz="900" spc="35" dirty="0">
                <a:solidFill>
                  <a:srgbClr val="343846"/>
                </a:solidFill>
                <a:latin typeface="Trebuchet MS"/>
                <a:cs typeface="Trebuchet MS"/>
              </a:rPr>
              <a:t>в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а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н</a:t>
            </a:r>
            <a:r>
              <a:rPr sz="900" spc="-25" dirty="0">
                <a:solidFill>
                  <a:srgbClr val="343846"/>
                </a:solidFill>
                <a:latin typeface="Trebuchet MS"/>
                <a:cs typeface="Trebuchet MS"/>
              </a:rPr>
              <a:t>и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е</a:t>
            </a:r>
            <a:r>
              <a:rPr sz="900" spc="-25" dirty="0">
                <a:solidFill>
                  <a:srgbClr val="343846"/>
                </a:solidFill>
                <a:latin typeface="Trebuchet MS"/>
                <a:cs typeface="Trebuchet MS"/>
              </a:rPr>
              <a:t>м 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ЕИС)</a:t>
            </a:r>
            <a:r>
              <a:rPr sz="900" spc="-4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подписанный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60" dirty="0">
                <a:solidFill>
                  <a:srgbClr val="343846"/>
                </a:solidFill>
                <a:latin typeface="Trebuchet MS"/>
                <a:cs typeface="Trebuchet MS"/>
              </a:rPr>
              <a:t>УЭП</a:t>
            </a:r>
            <a:r>
              <a:rPr sz="900" spc="-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30" dirty="0">
                <a:solidFill>
                  <a:srgbClr val="343846"/>
                </a:solidFill>
                <a:latin typeface="Trebuchet MS"/>
                <a:cs typeface="Trebuchet MS"/>
              </a:rPr>
              <a:t>лица,</a:t>
            </a:r>
            <a:r>
              <a:rPr sz="900" spc="-2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имеющего</a:t>
            </a:r>
            <a:r>
              <a:rPr sz="900" spc="-4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15" dirty="0">
                <a:solidFill>
                  <a:srgbClr val="343846"/>
                </a:solidFill>
                <a:latin typeface="Trebuchet MS"/>
                <a:cs typeface="Trebuchet MS"/>
              </a:rPr>
              <a:t>право </a:t>
            </a:r>
            <a:r>
              <a:rPr sz="900" spc="-254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действовать</a:t>
            </a:r>
            <a:r>
              <a:rPr sz="900" spc="-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от</a:t>
            </a:r>
            <a:r>
              <a:rPr sz="900" spc="-4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20" dirty="0">
                <a:solidFill>
                  <a:srgbClr val="343846"/>
                </a:solidFill>
                <a:latin typeface="Trebuchet MS"/>
                <a:cs typeface="Trebuchet MS"/>
              </a:rPr>
              <a:t>имени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заказчика,</a:t>
            </a:r>
            <a:r>
              <a:rPr sz="900" spc="-6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20" dirty="0">
                <a:solidFill>
                  <a:srgbClr val="343846"/>
                </a:solidFill>
                <a:latin typeface="Trebuchet MS"/>
                <a:cs typeface="Trebuchet MS"/>
              </a:rPr>
              <a:t>контракт;</a:t>
            </a:r>
            <a:endParaRPr sz="900">
              <a:latin typeface="Trebuchet MS"/>
              <a:cs typeface="Trebuchet MS"/>
            </a:endParaRPr>
          </a:p>
          <a:p>
            <a:pPr marL="271145">
              <a:lnSpc>
                <a:spcPct val="100000"/>
              </a:lnSpc>
              <a:spcBef>
                <a:spcPts val="190"/>
              </a:spcBef>
            </a:pPr>
            <a:r>
              <a:rPr sz="900" b="1" spc="55" dirty="0">
                <a:solidFill>
                  <a:srgbClr val="F14842"/>
                </a:solidFill>
                <a:latin typeface="Trebuchet MS"/>
                <a:cs typeface="Trebuchet MS"/>
              </a:rPr>
              <a:t>В</a:t>
            </a:r>
            <a:r>
              <a:rPr sz="900" b="1" spc="-30" dirty="0">
                <a:solidFill>
                  <a:srgbClr val="F14842"/>
                </a:solidFill>
                <a:latin typeface="Trebuchet MS"/>
                <a:cs typeface="Trebuchet MS"/>
              </a:rPr>
              <a:t>м</a:t>
            </a:r>
            <a:r>
              <a:rPr sz="900" b="1" spc="-35" dirty="0">
                <a:solidFill>
                  <a:srgbClr val="F14842"/>
                </a:solidFill>
                <a:latin typeface="Trebuchet MS"/>
                <a:cs typeface="Trebuchet MS"/>
              </a:rPr>
              <a:t>е</a:t>
            </a:r>
            <a:r>
              <a:rPr sz="900" b="1" spc="-30" dirty="0">
                <a:solidFill>
                  <a:srgbClr val="F14842"/>
                </a:solidFill>
                <a:latin typeface="Trebuchet MS"/>
                <a:cs typeface="Trebuchet MS"/>
              </a:rPr>
              <a:t>с</a:t>
            </a:r>
            <a:r>
              <a:rPr sz="900" b="1" spc="-55" dirty="0">
                <a:solidFill>
                  <a:srgbClr val="F14842"/>
                </a:solidFill>
                <a:latin typeface="Trebuchet MS"/>
                <a:cs typeface="Trebuchet MS"/>
              </a:rPr>
              <a:t>т</a:t>
            </a:r>
            <a:r>
              <a:rPr sz="900" b="1" spc="-25" dirty="0">
                <a:solidFill>
                  <a:srgbClr val="F14842"/>
                </a:solidFill>
                <a:latin typeface="Trebuchet MS"/>
                <a:cs typeface="Trebuchet MS"/>
              </a:rPr>
              <a:t>е</a:t>
            </a:r>
            <a:r>
              <a:rPr sz="900" b="1" spc="-30" dirty="0">
                <a:solidFill>
                  <a:srgbClr val="F14842"/>
                </a:solidFill>
                <a:latin typeface="Trebuchet MS"/>
                <a:cs typeface="Trebuchet MS"/>
              </a:rPr>
              <a:t> </a:t>
            </a:r>
            <a:r>
              <a:rPr sz="900" b="1" spc="-20" dirty="0">
                <a:solidFill>
                  <a:srgbClr val="F14842"/>
                </a:solidFill>
                <a:latin typeface="Trebuchet MS"/>
                <a:cs typeface="Trebuchet MS"/>
              </a:rPr>
              <a:t>с</a:t>
            </a:r>
            <a:r>
              <a:rPr sz="900" b="1" spc="-50" dirty="0">
                <a:solidFill>
                  <a:srgbClr val="F14842"/>
                </a:solidFill>
                <a:latin typeface="Trebuchet MS"/>
                <a:cs typeface="Trebuchet MS"/>
              </a:rPr>
              <a:t> </a:t>
            </a:r>
            <a:r>
              <a:rPr sz="900" b="1" spc="-15" dirty="0">
                <a:solidFill>
                  <a:srgbClr val="F14842"/>
                </a:solidFill>
                <a:latin typeface="Trebuchet MS"/>
                <a:cs typeface="Trebuchet MS"/>
              </a:rPr>
              <a:t>к</a:t>
            </a:r>
            <a:r>
              <a:rPr sz="900" b="1" spc="-5" dirty="0">
                <a:solidFill>
                  <a:srgbClr val="F14842"/>
                </a:solidFill>
                <a:latin typeface="Trebuchet MS"/>
                <a:cs typeface="Trebuchet MS"/>
              </a:rPr>
              <a:t>о</a:t>
            </a:r>
            <a:r>
              <a:rPr sz="900" b="1" spc="-15" dirty="0">
                <a:solidFill>
                  <a:srgbClr val="F14842"/>
                </a:solidFill>
                <a:latin typeface="Trebuchet MS"/>
                <a:cs typeface="Trebuchet MS"/>
              </a:rPr>
              <a:t>н</a:t>
            </a:r>
            <a:r>
              <a:rPr sz="900" b="1" spc="-55" dirty="0">
                <a:solidFill>
                  <a:srgbClr val="F14842"/>
                </a:solidFill>
                <a:latin typeface="Trebuchet MS"/>
                <a:cs typeface="Trebuchet MS"/>
              </a:rPr>
              <a:t>т</a:t>
            </a:r>
            <a:r>
              <a:rPr sz="900" b="1" spc="-5" dirty="0">
                <a:solidFill>
                  <a:srgbClr val="F14842"/>
                </a:solidFill>
                <a:latin typeface="Trebuchet MS"/>
                <a:cs typeface="Trebuchet MS"/>
              </a:rPr>
              <a:t>р</a:t>
            </a:r>
            <a:r>
              <a:rPr sz="900" b="1" spc="5" dirty="0">
                <a:solidFill>
                  <a:srgbClr val="F14842"/>
                </a:solidFill>
                <a:latin typeface="Trebuchet MS"/>
                <a:cs typeface="Trebuchet MS"/>
              </a:rPr>
              <a:t>а</a:t>
            </a:r>
            <a:r>
              <a:rPr sz="900" b="1" spc="-35" dirty="0">
                <a:solidFill>
                  <a:srgbClr val="F14842"/>
                </a:solidFill>
                <a:latin typeface="Trebuchet MS"/>
                <a:cs typeface="Trebuchet MS"/>
              </a:rPr>
              <a:t>к</a:t>
            </a:r>
            <a:r>
              <a:rPr sz="900" b="1" spc="-40" dirty="0">
                <a:solidFill>
                  <a:srgbClr val="F14842"/>
                </a:solidFill>
                <a:latin typeface="Trebuchet MS"/>
                <a:cs typeface="Trebuchet MS"/>
              </a:rPr>
              <a:t>т</a:t>
            </a:r>
            <a:r>
              <a:rPr sz="900" b="1" spc="-10" dirty="0">
                <a:solidFill>
                  <a:srgbClr val="F14842"/>
                </a:solidFill>
                <a:latin typeface="Trebuchet MS"/>
                <a:cs typeface="Trebuchet MS"/>
              </a:rPr>
              <a:t>ом</a:t>
            </a:r>
            <a:r>
              <a:rPr sz="900" b="1" spc="-40" dirty="0">
                <a:solidFill>
                  <a:srgbClr val="F14842"/>
                </a:solidFill>
                <a:latin typeface="Trebuchet MS"/>
                <a:cs typeface="Trebuchet MS"/>
              </a:rPr>
              <a:t> </a:t>
            </a:r>
            <a:r>
              <a:rPr sz="900" b="1" spc="-15" dirty="0">
                <a:solidFill>
                  <a:srgbClr val="F14842"/>
                </a:solidFill>
                <a:latin typeface="Trebuchet MS"/>
                <a:cs typeface="Trebuchet MS"/>
              </a:rPr>
              <a:t>п</a:t>
            </a:r>
            <a:r>
              <a:rPr sz="900" b="1" spc="-5" dirty="0">
                <a:solidFill>
                  <a:srgbClr val="F14842"/>
                </a:solidFill>
                <a:latin typeface="Trebuchet MS"/>
                <a:cs typeface="Trebuchet MS"/>
              </a:rPr>
              <a:t>р</a:t>
            </a:r>
            <a:r>
              <a:rPr sz="900" b="1" spc="-35" dirty="0">
                <a:solidFill>
                  <a:srgbClr val="F14842"/>
                </a:solidFill>
                <a:latin typeface="Trebuchet MS"/>
                <a:cs typeface="Trebuchet MS"/>
              </a:rPr>
              <a:t>е</a:t>
            </a:r>
            <a:r>
              <a:rPr sz="900" b="1" spc="-20" dirty="0">
                <a:solidFill>
                  <a:srgbClr val="F14842"/>
                </a:solidFill>
                <a:latin typeface="Trebuchet MS"/>
                <a:cs typeface="Trebuchet MS"/>
              </a:rPr>
              <a:t>до</a:t>
            </a:r>
            <a:r>
              <a:rPr sz="900" b="1" spc="-25" dirty="0">
                <a:solidFill>
                  <a:srgbClr val="F14842"/>
                </a:solidFill>
                <a:latin typeface="Trebuchet MS"/>
                <a:cs typeface="Trebuchet MS"/>
              </a:rPr>
              <a:t>с</a:t>
            </a:r>
            <a:r>
              <a:rPr sz="900" b="1" spc="-55" dirty="0">
                <a:solidFill>
                  <a:srgbClr val="F14842"/>
                </a:solidFill>
                <a:latin typeface="Trebuchet MS"/>
                <a:cs typeface="Trebuchet MS"/>
              </a:rPr>
              <a:t>т</a:t>
            </a:r>
            <a:r>
              <a:rPr sz="900" b="1" spc="5" dirty="0">
                <a:solidFill>
                  <a:srgbClr val="F14842"/>
                </a:solidFill>
                <a:latin typeface="Trebuchet MS"/>
                <a:cs typeface="Trebuchet MS"/>
              </a:rPr>
              <a:t>ав</a:t>
            </a:r>
            <a:r>
              <a:rPr sz="900" b="1" dirty="0">
                <a:solidFill>
                  <a:srgbClr val="F14842"/>
                </a:solidFill>
                <a:latin typeface="Trebuchet MS"/>
                <a:cs typeface="Trebuchet MS"/>
              </a:rPr>
              <a:t>л</a:t>
            </a:r>
            <a:r>
              <a:rPr sz="900" b="1" spc="-10" dirty="0">
                <a:solidFill>
                  <a:srgbClr val="F14842"/>
                </a:solidFill>
                <a:latin typeface="Trebuchet MS"/>
                <a:cs typeface="Trebuchet MS"/>
              </a:rPr>
              <a:t>я</a:t>
            </a:r>
            <a:r>
              <a:rPr sz="900" b="1" spc="-20" dirty="0">
                <a:solidFill>
                  <a:srgbClr val="F14842"/>
                </a:solidFill>
                <a:latin typeface="Trebuchet MS"/>
                <a:cs typeface="Trebuchet MS"/>
              </a:rPr>
              <a:t>е</a:t>
            </a:r>
            <a:r>
              <a:rPr sz="900" b="1" spc="-55" dirty="0">
                <a:solidFill>
                  <a:srgbClr val="F14842"/>
                </a:solidFill>
                <a:latin typeface="Trebuchet MS"/>
                <a:cs typeface="Trebuchet MS"/>
              </a:rPr>
              <a:t>т</a:t>
            </a:r>
            <a:r>
              <a:rPr sz="900" b="1" spc="-105" dirty="0">
                <a:solidFill>
                  <a:srgbClr val="F14842"/>
                </a:solidFill>
                <a:latin typeface="Trebuchet MS"/>
                <a:cs typeface="Trebuchet MS"/>
              </a:rPr>
              <a:t>:</a:t>
            </a:r>
            <a:endParaRPr sz="900">
              <a:latin typeface="Trebuchet MS"/>
              <a:cs typeface="Trebuchet MS"/>
            </a:endParaRPr>
          </a:p>
          <a:p>
            <a:pPr marL="120650" marR="106680" indent="-108585">
              <a:lnSpc>
                <a:spcPts val="969"/>
              </a:lnSpc>
              <a:spcBef>
                <a:spcPts val="320"/>
              </a:spcBef>
              <a:buClr>
                <a:srgbClr val="F14842"/>
              </a:buClr>
              <a:buFont typeface="Arial MT"/>
              <a:buChar char="•"/>
              <a:tabLst>
                <a:tab pos="121285" algn="l"/>
              </a:tabLst>
            </a:pP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предоставление 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победителем </a:t>
            </a:r>
            <a:r>
              <a:rPr sz="900" spc="30" dirty="0">
                <a:solidFill>
                  <a:srgbClr val="343846"/>
                </a:solidFill>
                <a:latin typeface="Trebuchet MS"/>
                <a:cs typeface="Trebuchet MS"/>
              </a:rPr>
              <a:t>ОИК </a:t>
            </a:r>
            <a:r>
              <a:rPr sz="900" spc="-30" dirty="0">
                <a:solidFill>
                  <a:srgbClr val="343846"/>
                </a:solidFill>
                <a:latin typeface="Trebuchet MS"/>
                <a:cs typeface="Trebuchet MS"/>
              </a:rPr>
              <a:t>(если </a:t>
            </a:r>
            <a:r>
              <a:rPr sz="900" spc="-2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установлено 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требование, 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денежные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средства</a:t>
            </a:r>
            <a:r>
              <a:rPr sz="900" spc="-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200" dirty="0">
                <a:solidFill>
                  <a:srgbClr val="343846"/>
                </a:solidFill>
                <a:latin typeface="Trebuchet MS"/>
                <a:cs typeface="Trebuchet MS"/>
              </a:rPr>
              <a:t>–</a:t>
            </a:r>
            <a:r>
              <a:rPr sz="900" spc="-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поступление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на</a:t>
            </a:r>
            <a:r>
              <a:rPr sz="900" spc="-4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счёт</a:t>
            </a:r>
            <a:r>
              <a:rPr sz="900" spc="-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заказчика; </a:t>
            </a:r>
            <a:r>
              <a:rPr sz="900" spc="-254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предоставление независимой 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гарантии 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 заказчику,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размещенной </a:t>
            </a:r>
            <a:r>
              <a:rPr sz="900" spc="30" dirty="0">
                <a:solidFill>
                  <a:srgbClr val="343846"/>
                </a:solidFill>
                <a:latin typeface="Trebuchet MS"/>
                <a:cs typeface="Trebuchet MS"/>
              </a:rPr>
              <a:t>в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Реестре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независимых</a:t>
            </a:r>
            <a:r>
              <a:rPr sz="900" spc="-2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30" dirty="0">
                <a:solidFill>
                  <a:srgbClr val="343846"/>
                </a:solidFill>
                <a:latin typeface="Trebuchet MS"/>
                <a:cs typeface="Trebuchet MS"/>
              </a:rPr>
              <a:t>гарантий);</a:t>
            </a:r>
            <a:endParaRPr sz="900">
              <a:latin typeface="Trebuchet MS"/>
              <a:cs typeface="Trebuchet MS"/>
            </a:endParaRPr>
          </a:p>
          <a:p>
            <a:pPr marL="120650" marR="38100" indent="-108585">
              <a:lnSpc>
                <a:spcPct val="90100"/>
              </a:lnSpc>
              <a:spcBef>
                <a:spcPts val="295"/>
              </a:spcBef>
              <a:buClr>
                <a:srgbClr val="F14842"/>
              </a:buClr>
              <a:buFont typeface="Arial MT"/>
              <a:buChar char="•"/>
              <a:tabLst>
                <a:tab pos="121285" algn="l"/>
              </a:tabLst>
            </a:pP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подтверждение соответствия победителя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тр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е</a:t>
            </a:r>
            <a:r>
              <a:rPr sz="900" spc="15" dirty="0">
                <a:solidFill>
                  <a:srgbClr val="343846"/>
                </a:solidFill>
                <a:latin typeface="Trebuchet MS"/>
                <a:cs typeface="Trebuchet MS"/>
              </a:rPr>
              <a:t>б</a:t>
            </a:r>
            <a:r>
              <a:rPr sz="900" spc="30" dirty="0">
                <a:solidFill>
                  <a:srgbClr val="343846"/>
                </a:solidFill>
                <a:latin typeface="Trebuchet MS"/>
                <a:cs typeface="Trebuchet MS"/>
              </a:rPr>
              <a:t>о</a:t>
            </a:r>
            <a:r>
              <a:rPr sz="900" spc="35" dirty="0">
                <a:solidFill>
                  <a:srgbClr val="343846"/>
                </a:solidFill>
                <a:latin typeface="Trebuchet MS"/>
                <a:cs typeface="Trebuchet MS"/>
              </a:rPr>
              <a:t>в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а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н</a:t>
            </a:r>
            <a:r>
              <a:rPr sz="900" spc="-25" dirty="0">
                <a:solidFill>
                  <a:srgbClr val="343846"/>
                </a:solidFill>
                <a:latin typeface="Trebuchet MS"/>
                <a:cs typeface="Trebuchet MS"/>
              </a:rPr>
              <a:t>и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ям</a:t>
            </a:r>
            <a:r>
              <a:rPr sz="900" spc="-25" dirty="0">
                <a:solidFill>
                  <a:srgbClr val="343846"/>
                </a:solidFill>
                <a:latin typeface="Trebuchet MS"/>
                <a:cs typeface="Trebuchet MS"/>
              </a:rPr>
              <a:t> с</a:t>
            </a:r>
            <a:r>
              <a:rPr sz="900" spc="-30" dirty="0">
                <a:solidFill>
                  <a:srgbClr val="343846"/>
                </a:solidFill>
                <a:latin typeface="Trebuchet MS"/>
                <a:cs typeface="Trebuchet MS"/>
              </a:rPr>
              <a:t>т</a:t>
            </a:r>
            <a:r>
              <a:rPr sz="900" spc="-125" dirty="0">
                <a:solidFill>
                  <a:srgbClr val="343846"/>
                </a:solidFill>
                <a:latin typeface="Trebuchet MS"/>
                <a:cs typeface="Trebuchet MS"/>
              </a:rPr>
              <a:t>.</a:t>
            </a:r>
            <a:r>
              <a:rPr sz="900" spc="-2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25" dirty="0">
                <a:solidFill>
                  <a:srgbClr val="343846"/>
                </a:solidFill>
                <a:latin typeface="Trebuchet MS"/>
                <a:cs typeface="Trebuchet MS"/>
              </a:rPr>
              <a:t>3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7</a:t>
            </a:r>
            <a:r>
              <a:rPr sz="900" spc="-4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30" dirty="0">
                <a:solidFill>
                  <a:srgbClr val="343846"/>
                </a:solidFill>
                <a:latin typeface="Trebuchet MS"/>
                <a:cs typeface="Trebuchet MS"/>
              </a:rPr>
              <a:t>4</a:t>
            </a:r>
            <a:r>
              <a:rPr sz="900" spc="40" dirty="0">
                <a:solidFill>
                  <a:srgbClr val="343846"/>
                </a:solidFill>
                <a:latin typeface="Trebuchet MS"/>
                <a:cs typeface="Trebuchet MS"/>
              </a:rPr>
              <a:t>4</a:t>
            </a:r>
            <a:r>
              <a:rPr sz="900" spc="-75" dirty="0">
                <a:solidFill>
                  <a:srgbClr val="343846"/>
                </a:solidFill>
                <a:latin typeface="Trebuchet MS"/>
                <a:cs typeface="Trebuchet MS"/>
              </a:rPr>
              <a:t>-</a:t>
            </a:r>
            <a:r>
              <a:rPr sz="900" spc="50" dirty="0">
                <a:solidFill>
                  <a:srgbClr val="343846"/>
                </a:solidFill>
                <a:latin typeface="Trebuchet MS"/>
                <a:cs typeface="Trebuchet MS"/>
              </a:rPr>
              <a:t>ФЗ</a:t>
            </a:r>
            <a:r>
              <a:rPr sz="900" spc="-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110" dirty="0">
                <a:solidFill>
                  <a:srgbClr val="343846"/>
                </a:solidFill>
                <a:latin typeface="Trebuchet MS"/>
                <a:cs typeface="Trebuchet MS"/>
              </a:rPr>
              <a:t>(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а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н</a:t>
            </a:r>
            <a:r>
              <a:rPr sz="900" spc="-30" dirty="0">
                <a:solidFill>
                  <a:srgbClr val="343846"/>
                </a:solidFill>
                <a:latin typeface="Trebuchet MS"/>
                <a:cs typeface="Trebuchet MS"/>
              </a:rPr>
              <a:t>т</a:t>
            </a:r>
            <a:r>
              <a:rPr sz="900" spc="-50" dirty="0">
                <a:solidFill>
                  <a:srgbClr val="343846"/>
                </a:solidFill>
                <a:latin typeface="Trebuchet MS"/>
                <a:cs typeface="Trebuchet MS"/>
              </a:rPr>
              <a:t>и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д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е</a:t>
            </a:r>
            <a:r>
              <a:rPr sz="900" spc="-45" dirty="0">
                <a:solidFill>
                  <a:srgbClr val="343846"/>
                </a:solidFill>
                <a:latin typeface="Trebuchet MS"/>
                <a:cs typeface="Trebuchet MS"/>
              </a:rPr>
              <a:t>м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п</a:t>
            </a:r>
            <a:r>
              <a:rPr sz="900" spc="-25" dirty="0">
                <a:solidFill>
                  <a:srgbClr val="343846"/>
                </a:solidFill>
                <a:latin typeface="Trebuchet MS"/>
                <a:cs typeface="Trebuchet MS"/>
              </a:rPr>
              <a:t>и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н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г</a:t>
            </a:r>
            <a:r>
              <a:rPr sz="900" spc="30" dirty="0">
                <a:solidFill>
                  <a:srgbClr val="343846"/>
                </a:solidFill>
                <a:latin typeface="Trebuchet MS"/>
                <a:cs typeface="Trebuchet MS"/>
              </a:rPr>
              <a:t>о</a:t>
            </a:r>
            <a:r>
              <a:rPr sz="900" spc="35" dirty="0">
                <a:solidFill>
                  <a:srgbClr val="343846"/>
                </a:solidFill>
                <a:latin typeface="Trebuchet MS"/>
                <a:cs typeface="Trebuchet MS"/>
              </a:rPr>
              <a:t>в</a:t>
            </a:r>
            <a:r>
              <a:rPr sz="900" spc="15" dirty="0">
                <a:solidFill>
                  <a:srgbClr val="343846"/>
                </a:solidFill>
                <a:latin typeface="Trebuchet MS"/>
                <a:cs typeface="Trebuchet MS"/>
              </a:rPr>
              <a:t>ы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е  </a:t>
            </a:r>
            <a:r>
              <a:rPr sz="900" spc="-25" dirty="0">
                <a:solidFill>
                  <a:srgbClr val="343846"/>
                </a:solidFill>
                <a:latin typeface="Trebuchet MS"/>
                <a:cs typeface="Trebuchet MS"/>
              </a:rPr>
              <a:t>меры)</a:t>
            </a:r>
            <a:endParaRPr sz="900">
              <a:latin typeface="Trebuchet MS"/>
              <a:cs typeface="Trebuchet MS"/>
            </a:endParaRPr>
          </a:p>
          <a:p>
            <a:pPr marL="542925" marR="495934" indent="-29209">
              <a:lnSpc>
                <a:spcPts val="969"/>
              </a:lnSpc>
              <a:spcBef>
                <a:spcPts val="315"/>
              </a:spcBef>
            </a:pPr>
            <a:r>
              <a:rPr sz="900" b="1" spc="5" dirty="0">
                <a:solidFill>
                  <a:srgbClr val="343846"/>
                </a:solidFill>
                <a:latin typeface="Trebuchet MS"/>
                <a:cs typeface="Trebuchet MS"/>
              </a:rPr>
              <a:t>Е</a:t>
            </a:r>
            <a:r>
              <a:rPr sz="900" b="1" spc="-30" dirty="0">
                <a:solidFill>
                  <a:srgbClr val="343846"/>
                </a:solidFill>
                <a:latin typeface="Trebuchet MS"/>
                <a:cs typeface="Trebuchet MS"/>
              </a:rPr>
              <a:t>сл</a:t>
            </a:r>
            <a:r>
              <a:rPr sz="900" b="1" spc="-20" dirty="0">
                <a:solidFill>
                  <a:srgbClr val="343846"/>
                </a:solidFill>
                <a:latin typeface="Trebuchet MS"/>
                <a:cs typeface="Trebuchet MS"/>
              </a:rPr>
              <a:t>и</a:t>
            </a:r>
            <a:r>
              <a:rPr sz="900" b="1" spc="-4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b="1" spc="-25" dirty="0">
                <a:solidFill>
                  <a:srgbClr val="343846"/>
                </a:solidFill>
                <a:latin typeface="Trebuchet MS"/>
                <a:cs typeface="Trebuchet MS"/>
              </a:rPr>
              <a:t>не</a:t>
            </a:r>
            <a:r>
              <a:rPr sz="900" b="1" spc="-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b="1" spc="-15" dirty="0">
                <a:solidFill>
                  <a:srgbClr val="343846"/>
                </a:solidFill>
                <a:latin typeface="Trebuchet MS"/>
                <a:cs typeface="Trebuchet MS"/>
              </a:rPr>
              <a:t>п</a:t>
            </a:r>
            <a:r>
              <a:rPr sz="900" b="1" spc="-5" dirty="0">
                <a:solidFill>
                  <a:srgbClr val="343846"/>
                </a:solidFill>
                <a:latin typeface="Trebuchet MS"/>
                <a:cs typeface="Trebuchet MS"/>
              </a:rPr>
              <a:t>р</a:t>
            </a:r>
            <a:r>
              <a:rPr sz="900" b="1" spc="-35" dirty="0">
                <a:solidFill>
                  <a:srgbClr val="343846"/>
                </a:solidFill>
                <a:latin typeface="Trebuchet MS"/>
                <a:cs typeface="Trebuchet MS"/>
              </a:rPr>
              <a:t>е</a:t>
            </a:r>
            <a:r>
              <a:rPr sz="900" b="1" spc="-20" dirty="0">
                <a:solidFill>
                  <a:srgbClr val="343846"/>
                </a:solidFill>
                <a:latin typeface="Trebuchet MS"/>
                <a:cs typeface="Trebuchet MS"/>
              </a:rPr>
              <a:t>до</a:t>
            </a:r>
            <a:r>
              <a:rPr sz="900" b="1" spc="-25" dirty="0">
                <a:solidFill>
                  <a:srgbClr val="343846"/>
                </a:solidFill>
                <a:latin typeface="Trebuchet MS"/>
                <a:cs typeface="Trebuchet MS"/>
              </a:rPr>
              <a:t>с</a:t>
            </a:r>
            <a:r>
              <a:rPr sz="900" b="1" spc="-55" dirty="0">
                <a:solidFill>
                  <a:srgbClr val="343846"/>
                </a:solidFill>
                <a:latin typeface="Trebuchet MS"/>
                <a:cs typeface="Trebuchet MS"/>
              </a:rPr>
              <a:t>т</a:t>
            </a:r>
            <a:r>
              <a:rPr sz="900" b="1" spc="5" dirty="0">
                <a:solidFill>
                  <a:srgbClr val="343846"/>
                </a:solidFill>
                <a:latin typeface="Trebuchet MS"/>
                <a:cs typeface="Trebuchet MS"/>
              </a:rPr>
              <a:t>ав</a:t>
            </a:r>
            <a:r>
              <a:rPr sz="900" b="1" spc="-5" dirty="0">
                <a:solidFill>
                  <a:srgbClr val="343846"/>
                </a:solidFill>
                <a:latin typeface="Trebuchet MS"/>
                <a:cs typeface="Trebuchet MS"/>
              </a:rPr>
              <a:t>и</a:t>
            </a:r>
            <a:r>
              <a:rPr sz="900" b="1" spc="-20" dirty="0">
                <a:solidFill>
                  <a:srgbClr val="343846"/>
                </a:solidFill>
                <a:latin typeface="Trebuchet MS"/>
                <a:cs typeface="Trebuchet MS"/>
              </a:rPr>
              <a:t>л</a:t>
            </a:r>
            <a:r>
              <a:rPr sz="900" b="1" spc="-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b="1" spc="50" dirty="0">
                <a:solidFill>
                  <a:srgbClr val="343846"/>
                </a:solidFill>
                <a:latin typeface="Trebuchet MS"/>
                <a:cs typeface="Trebuchet MS"/>
              </a:rPr>
              <a:t>О</a:t>
            </a:r>
            <a:r>
              <a:rPr sz="900" b="1" spc="20" dirty="0">
                <a:solidFill>
                  <a:srgbClr val="343846"/>
                </a:solidFill>
                <a:latin typeface="Trebuchet MS"/>
                <a:cs typeface="Trebuchet MS"/>
              </a:rPr>
              <a:t>И</a:t>
            </a:r>
            <a:r>
              <a:rPr sz="900" b="1" spc="-5" dirty="0">
                <a:solidFill>
                  <a:srgbClr val="343846"/>
                </a:solidFill>
                <a:latin typeface="Trebuchet MS"/>
                <a:cs typeface="Trebuchet MS"/>
              </a:rPr>
              <a:t>К</a:t>
            </a:r>
            <a:r>
              <a:rPr sz="900" b="1" spc="-4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b="1" spc="175" dirty="0">
                <a:solidFill>
                  <a:srgbClr val="343846"/>
                </a:solidFill>
                <a:latin typeface="Trebuchet MS"/>
                <a:cs typeface="Trebuchet MS"/>
              </a:rPr>
              <a:t>–  </a:t>
            </a:r>
            <a:r>
              <a:rPr sz="900" b="1" spc="-15" dirty="0">
                <a:solidFill>
                  <a:srgbClr val="343846"/>
                </a:solidFill>
                <a:latin typeface="Trebuchet MS"/>
                <a:cs typeface="Trebuchet MS"/>
              </a:rPr>
              <a:t>признание</a:t>
            </a:r>
            <a:r>
              <a:rPr sz="900" b="1" spc="-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b="1" spc="-20" dirty="0">
                <a:solidFill>
                  <a:srgbClr val="343846"/>
                </a:solidFill>
                <a:latin typeface="Trebuchet MS"/>
                <a:cs typeface="Trebuchet MS"/>
              </a:rPr>
              <a:t>уклонившимся!</a:t>
            </a:r>
            <a:endParaRPr sz="900">
              <a:latin typeface="Trebuchet MS"/>
              <a:cs typeface="Trebuchet MS"/>
            </a:endParaRPr>
          </a:p>
          <a:p>
            <a:pPr marL="120650" marR="5080" indent="-108585">
              <a:lnSpc>
                <a:spcPct val="90000"/>
              </a:lnSpc>
              <a:spcBef>
                <a:spcPts val="285"/>
              </a:spcBef>
              <a:buClr>
                <a:srgbClr val="F14842"/>
              </a:buClr>
              <a:buFont typeface="Arial MT"/>
              <a:buChar char="•"/>
              <a:tabLst>
                <a:tab pos="121285" algn="l"/>
              </a:tabLst>
            </a:pP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формирует с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использованием </a:t>
            </a:r>
            <a:r>
              <a:rPr sz="900" spc="40" dirty="0">
                <a:solidFill>
                  <a:srgbClr val="343846"/>
                </a:solidFill>
                <a:latin typeface="Trebuchet MS"/>
                <a:cs typeface="Trebuchet MS"/>
              </a:rPr>
              <a:t>ЕИС </a:t>
            </a:r>
            <a:r>
              <a:rPr sz="900" spc="-20" dirty="0">
                <a:solidFill>
                  <a:srgbClr val="343846"/>
                </a:solidFill>
                <a:latin typeface="Trebuchet MS"/>
                <a:cs typeface="Trebuchet MS"/>
              </a:rPr>
              <a:t>и 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подписывает </a:t>
            </a:r>
            <a:r>
              <a:rPr sz="900" spc="60" dirty="0">
                <a:solidFill>
                  <a:srgbClr val="343846"/>
                </a:solidFill>
                <a:latin typeface="Trebuchet MS"/>
                <a:cs typeface="Trebuchet MS"/>
              </a:rPr>
              <a:t>УЭП </a:t>
            </a:r>
            <a:r>
              <a:rPr sz="900" spc="-30" dirty="0">
                <a:solidFill>
                  <a:srgbClr val="343846"/>
                </a:solidFill>
                <a:latin typeface="Trebuchet MS"/>
                <a:cs typeface="Trebuchet MS"/>
              </a:rPr>
              <a:t>лица,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имеющего </a:t>
            </a:r>
            <a:r>
              <a:rPr sz="900" spc="15" dirty="0">
                <a:solidFill>
                  <a:srgbClr val="343846"/>
                </a:solidFill>
                <a:latin typeface="Trebuchet MS"/>
                <a:cs typeface="Trebuchet MS"/>
              </a:rPr>
              <a:t>право </a:t>
            </a:r>
            <a:r>
              <a:rPr sz="900" spc="2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действовать 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от </a:t>
            </a:r>
            <a:r>
              <a:rPr sz="900" spc="-20" dirty="0">
                <a:solidFill>
                  <a:srgbClr val="343846"/>
                </a:solidFill>
                <a:latin typeface="Trebuchet MS"/>
                <a:cs typeface="Trebuchet MS"/>
              </a:rPr>
              <a:t>имени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заказчика, </a:t>
            </a:r>
            <a:r>
              <a:rPr sz="900" spc="-20" dirty="0">
                <a:solidFill>
                  <a:srgbClr val="343846"/>
                </a:solidFill>
                <a:latin typeface="Trebuchet MS"/>
                <a:cs typeface="Trebuchet MS"/>
              </a:rPr>
              <a:t>и 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р</a:t>
            </a:r>
            <a:r>
              <a:rPr sz="900" spc="15" dirty="0">
                <a:solidFill>
                  <a:srgbClr val="343846"/>
                </a:solidFill>
                <a:latin typeface="Trebuchet MS"/>
                <a:cs typeface="Trebuchet MS"/>
              </a:rPr>
              <a:t>а</a:t>
            </a:r>
            <a:r>
              <a:rPr sz="900" spc="50" dirty="0">
                <a:solidFill>
                  <a:srgbClr val="343846"/>
                </a:solidFill>
                <a:latin typeface="Trebuchet MS"/>
                <a:cs typeface="Trebuchet MS"/>
              </a:rPr>
              <a:t>з</a:t>
            </a:r>
            <a:r>
              <a:rPr sz="900" spc="-45" dirty="0">
                <a:solidFill>
                  <a:srgbClr val="343846"/>
                </a:solidFill>
                <a:latin typeface="Trebuchet MS"/>
                <a:cs typeface="Trebuchet MS"/>
              </a:rPr>
              <a:t>м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е</a:t>
            </a:r>
            <a:r>
              <a:rPr sz="900" spc="20" dirty="0">
                <a:solidFill>
                  <a:srgbClr val="343846"/>
                </a:solidFill>
                <a:latin typeface="Trebuchet MS"/>
                <a:cs typeface="Trebuchet MS"/>
              </a:rPr>
              <a:t>щ</a:t>
            </a:r>
            <a:r>
              <a:rPr sz="900" spc="15" dirty="0">
                <a:solidFill>
                  <a:srgbClr val="343846"/>
                </a:solidFill>
                <a:latin typeface="Trebuchet MS"/>
                <a:cs typeface="Trebuchet MS"/>
              </a:rPr>
              <a:t>а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е</a:t>
            </a:r>
            <a:r>
              <a:rPr sz="900" spc="-50" dirty="0">
                <a:solidFill>
                  <a:srgbClr val="343846"/>
                </a:solidFill>
                <a:latin typeface="Trebuchet MS"/>
                <a:cs typeface="Trebuchet MS"/>
              </a:rPr>
              <a:t>т </a:t>
            </a:r>
            <a:r>
              <a:rPr sz="900" spc="30" dirty="0">
                <a:solidFill>
                  <a:srgbClr val="343846"/>
                </a:solidFill>
                <a:latin typeface="Trebuchet MS"/>
                <a:cs typeface="Trebuchet MS"/>
              </a:rPr>
              <a:t>в</a:t>
            </a:r>
            <a:r>
              <a:rPr sz="900" spc="-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20" dirty="0">
                <a:solidFill>
                  <a:srgbClr val="343846"/>
                </a:solidFill>
                <a:latin typeface="Trebuchet MS"/>
                <a:cs typeface="Trebuchet MS"/>
              </a:rPr>
              <a:t>Е</a:t>
            </a:r>
            <a:r>
              <a:rPr sz="900" spc="55" dirty="0">
                <a:solidFill>
                  <a:srgbClr val="343846"/>
                </a:solidFill>
                <a:latin typeface="Trebuchet MS"/>
                <a:cs typeface="Trebuchet MS"/>
              </a:rPr>
              <a:t>ИС</a:t>
            </a:r>
            <a:r>
              <a:rPr sz="900" spc="-4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20" dirty="0">
                <a:solidFill>
                  <a:srgbClr val="343846"/>
                </a:solidFill>
                <a:latin typeface="Trebuchet MS"/>
                <a:cs typeface="Trebuchet MS"/>
              </a:rPr>
              <a:t>и</a:t>
            </a:r>
            <a:r>
              <a:rPr sz="900" spc="-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н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а</a:t>
            </a:r>
            <a:r>
              <a:rPr sz="900" spc="-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80" dirty="0">
                <a:solidFill>
                  <a:srgbClr val="343846"/>
                </a:solidFill>
                <a:latin typeface="Trebuchet MS"/>
                <a:cs typeface="Trebuchet MS"/>
              </a:rPr>
              <a:t>Э</a:t>
            </a:r>
            <a:r>
              <a:rPr sz="900" spc="65" dirty="0">
                <a:solidFill>
                  <a:srgbClr val="343846"/>
                </a:solidFill>
                <a:latin typeface="Trebuchet MS"/>
                <a:cs typeface="Trebuchet MS"/>
              </a:rPr>
              <a:t>П</a:t>
            </a:r>
            <a:r>
              <a:rPr sz="900" spc="-4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110" dirty="0">
                <a:solidFill>
                  <a:srgbClr val="343846"/>
                </a:solidFill>
                <a:latin typeface="Trebuchet MS"/>
                <a:cs typeface="Trebuchet MS"/>
              </a:rPr>
              <a:t>(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с</a:t>
            </a:r>
            <a:r>
              <a:rPr sz="900" spc="-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25" dirty="0">
                <a:solidFill>
                  <a:srgbClr val="343846"/>
                </a:solidFill>
                <a:latin typeface="Trebuchet MS"/>
                <a:cs typeface="Trebuchet MS"/>
              </a:rPr>
              <a:t>и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с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п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о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л</a:t>
            </a:r>
            <a:r>
              <a:rPr sz="900" spc="30" dirty="0">
                <a:solidFill>
                  <a:srgbClr val="343846"/>
                </a:solidFill>
                <a:latin typeface="Trebuchet MS"/>
                <a:cs typeface="Trebuchet MS"/>
              </a:rPr>
              <a:t>ьзо</a:t>
            </a:r>
            <a:r>
              <a:rPr sz="900" spc="35" dirty="0">
                <a:solidFill>
                  <a:srgbClr val="343846"/>
                </a:solidFill>
                <a:latin typeface="Trebuchet MS"/>
                <a:cs typeface="Trebuchet MS"/>
              </a:rPr>
              <a:t>в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а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н</a:t>
            </a:r>
            <a:r>
              <a:rPr sz="900" spc="-25" dirty="0">
                <a:solidFill>
                  <a:srgbClr val="343846"/>
                </a:solidFill>
                <a:latin typeface="Trebuchet MS"/>
                <a:cs typeface="Trebuchet MS"/>
              </a:rPr>
              <a:t>и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е</a:t>
            </a:r>
            <a:r>
              <a:rPr sz="900" spc="-25" dirty="0">
                <a:solidFill>
                  <a:srgbClr val="343846"/>
                </a:solidFill>
                <a:latin typeface="Trebuchet MS"/>
                <a:cs typeface="Trebuchet MS"/>
              </a:rPr>
              <a:t>м 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ЕИС) протокол </a:t>
            </a:r>
            <a:r>
              <a:rPr sz="900" spc="25" dirty="0">
                <a:solidFill>
                  <a:srgbClr val="343846"/>
                </a:solidFill>
                <a:latin typeface="Trebuchet MS"/>
                <a:cs typeface="Trebuchet MS"/>
              </a:rPr>
              <a:t>об 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уклонении </a:t>
            </a:r>
            <a:r>
              <a:rPr sz="900" spc="45" dirty="0">
                <a:solidFill>
                  <a:srgbClr val="343846"/>
                </a:solidFill>
                <a:latin typeface="Trebuchet MS"/>
                <a:cs typeface="Trebuchet MS"/>
              </a:rPr>
              <a:t>УЗ 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от 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заключения 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контракта </a:t>
            </a:r>
            <a:r>
              <a:rPr sz="900" spc="-30" dirty="0">
                <a:solidFill>
                  <a:srgbClr val="343846"/>
                </a:solidFill>
                <a:latin typeface="Trebuchet MS"/>
                <a:cs typeface="Trebuchet MS"/>
              </a:rPr>
              <a:t>(дата 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подписания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протокола, </a:t>
            </a:r>
            <a:r>
              <a:rPr sz="900" spc="-30" dirty="0">
                <a:solidFill>
                  <a:srgbClr val="343846"/>
                </a:solidFill>
                <a:latin typeface="Trebuchet MS"/>
                <a:cs typeface="Trebuchet MS"/>
              </a:rPr>
              <a:t>идентиф. </a:t>
            </a:r>
            <a:r>
              <a:rPr sz="900" spc="175" dirty="0">
                <a:solidFill>
                  <a:srgbClr val="343846"/>
                </a:solidFill>
                <a:latin typeface="Trebuchet MS"/>
                <a:cs typeface="Trebuchet MS"/>
              </a:rPr>
              <a:t>№ </a:t>
            </a:r>
            <a:r>
              <a:rPr sz="900" spc="15" dirty="0">
                <a:solidFill>
                  <a:srgbClr val="343846"/>
                </a:solidFill>
                <a:latin typeface="Trebuchet MS"/>
                <a:cs typeface="Trebuchet MS"/>
              </a:rPr>
              <a:t>заявки 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УЗ, 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требования,</a:t>
            </a:r>
            <a:r>
              <a:rPr sz="900" spc="-2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не</a:t>
            </a:r>
            <a:r>
              <a:rPr sz="900" spc="-2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выполненные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35" dirty="0">
                <a:solidFill>
                  <a:srgbClr val="343846"/>
                </a:solidFill>
                <a:latin typeface="Trebuchet MS"/>
                <a:cs typeface="Trebuchet MS"/>
              </a:rPr>
              <a:t>УЗ);</a:t>
            </a:r>
            <a:endParaRPr sz="900">
              <a:latin typeface="Trebuchet MS"/>
              <a:cs typeface="Trebuchet MS"/>
            </a:endParaRPr>
          </a:p>
          <a:p>
            <a:pPr marL="120650" marR="368300" indent="-108585">
              <a:lnSpc>
                <a:spcPts val="969"/>
              </a:lnSpc>
              <a:spcBef>
                <a:spcPts val="320"/>
              </a:spcBef>
              <a:buClr>
                <a:srgbClr val="F14842"/>
              </a:buClr>
              <a:buFont typeface="Arial MT"/>
              <a:buChar char="•"/>
              <a:tabLst>
                <a:tab pos="121285" algn="l"/>
              </a:tabLst>
            </a:pPr>
            <a:r>
              <a:rPr sz="900" spc="55" dirty="0">
                <a:solidFill>
                  <a:srgbClr val="343846"/>
                </a:solidFill>
                <a:latin typeface="Trebuchet MS"/>
                <a:cs typeface="Trebuchet MS"/>
              </a:rPr>
              <a:t>В 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день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размещения протокола </a:t>
            </a:r>
            <a:r>
              <a:rPr sz="900" spc="30" dirty="0">
                <a:solidFill>
                  <a:srgbClr val="343846"/>
                </a:solidFill>
                <a:latin typeface="Trebuchet MS"/>
                <a:cs typeface="Trebuchet MS"/>
              </a:rPr>
              <a:t>в </a:t>
            </a:r>
            <a:r>
              <a:rPr sz="900" spc="40" dirty="0">
                <a:solidFill>
                  <a:srgbClr val="343846"/>
                </a:solidFill>
                <a:latin typeface="Trebuchet MS"/>
                <a:cs typeface="Trebuchet MS"/>
              </a:rPr>
              <a:t>ЕИС </a:t>
            </a:r>
            <a:r>
              <a:rPr sz="900" spc="-26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формирует</a:t>
            </a:r>
            <a:r>
              <a:rPr sz="900" spc="-6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20" dirty="0">
                <a:solidFill>
                  <a:srgbClr val="343846"/>
                </a:solidFill>
                <a:latin typeface="Trebuchet MS"/>
                <a:cs typeface="Trebuchet MS"/>
              </a:rPr>
              <a:t>и</a:t>
            </a:r>
            <a:r>
              <a:rPr sz="900" spc="-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обращение</a:t>
            </a:r>
            <a:r>
              <a:rPr sz="900" spc="-4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30" dirty="0">
                <a:solidFill>
                  <a:srgbClr val="343846"/>
                </a:solidFill>
                <a:latin typeface="Trebuchet MS"/>
                <a:cs typeface="Trebuchet MS"/>
              </a:rPr>
              <a:t>о</a:t>
            </a:r>
            <a:r>
              <a:rPr sz="900" spc="-4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включении </a:t>
            </a:r>
            <a:r>
              <a:rPr sz="900" spc="-254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информации</a:t>
            </a:r>
            <a:r>
              <a:rPr sz="900" spc="-4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25" dirty="0">
                <a:solidFill>
                  <a:srgbClr val="343846"/>
                </a:solidFill>
                <a:latin typeface="Trebuchet MS"/>
                <a:cs typeface="Trebuchet MS"/>
              </a:rPr>
              <a:t>об</a:t>
            </a:r>
            <a:r>
              <a:rPr sz="900" spc="-2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45" dirty="0">
                <a:solidFill>
                  <a:srgbClr val="343846"/>
                </a:solidFill>
                <a:latin typeface="Trebuchet MS"/>
                <a:cs typeface="Trebuchet MS"/>
              </a:rPr>
              <a:t>УЗ</a:t>
            </a:r>
            <a:r>
              <a:rPr sz="900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30" dirty="0">
                <a:solidFill>
                  <a:srgbClr val="343846"/>
                </a:solidFill>
                <a:latin typeface="Trebuchet MS"/>
                <a:cs typeface="Trebuchet MS"/>
              </a:rPr>
              <a:t>в</a:t>
            </a:r>
            <a:r>
              <a:rPr sz="900" spc="-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РНП.</a:t>
            </a:r>
            <a:endParaRPr sz="900">
              <a:latin typeface="Trebuchet MS"/>
              <a:cs typeface="Trebuchet MS"/>
            </a:endParaRPr>
          </a:p>
        </p:txBody>
      </p:sp>
      <p:sp>
        <p:nvSpPr>
          <p:cNvPr id="8" name="object 7"/>
          <p:cNvSpPr/>
          <p:nvPr/>
        </p:nvSpPr>
        <p:spPr>
          <a:xfrm>
            <a:off x="3869435" y="1664207"/>
            <a:ext cx="2895600" cy="4695825"/>
          </a:xfrm>
          <a:custGeom>
            <a:avLst/>
            <a:gdLst/>
            <a:ahLst/>
            <a:cxnLst/>
            <a:rect l="l" t="t" r="r" b="b"/>
            <a:pathLst>
              <a:path w="2895600" h="4695825">
                <a:moveTo>
                  <a:pt x="2895600" y="0"/>
                </a:moveTo>
                <a:lnTo>
                  <a:pt x="0" y="0"/>
                </a:lnTo>
                <a:lnTo>
                  <a:pt x="0" y="4695444"/>
                </a:lnTo>
                <a:lnTo>
                  <a:pt x="2895600" y="4695444"/>
                </a:lnTo>
                <a:lnTo>
                  <a:pt x="2895600" y="0"/>
                </a:lnTo>
                <a:close/>
              </a:path>
            </a:pathLst>
          </a:custGeom>
          <a:solidFill>
            <a:srgbClr val="F5F6F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8"/>
          <p:cNvSpPr txBox="1"/>
          <p:nvPr/>
        </p:nvSpPr>
        <p:spPr>
          <a:xfrm>
            <a:off x="3892422" y="1702053"/>
            <a:ext cx="2844800" cy="4504055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120650" marR="98425" indent="-108585">
              <a:lnSpc>
                <a:spcPct val="90000"/>
              </a:lnSpc>
              <a:spcBef>
                <a:spcPts val="204"/>
              </a:spcBef>
              <a:buClr>
                <a:srgbClr val="F14842"/>
              </a:buClr>
              <a:buFont typeface="Arial MT"/>
              <a:buChar char="•"/>
              <a:tabLst>
                <a:tab pos="121285" algn="l"/>
              </a:tabLst>
            </a:pP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подписывает </a:t>
            </a:r>
            <a:r>
              <a:rPr sz="900" spc="60" dirty="0">
                <a:solidFill>
                  <a:srgbClr val="343846"/>
                </a:solidFill>
                <a:latin typeface="Trebuchet MS"/>
                <a:cs typeface="Trebuchet MS"/>
              </a:rPr>
              <a:t>УЭП </a:t>
            </a:r>
            <a:r>
              <a:rPr sz="900" spc="-30" dirty="0">
                <a:solidFill>
                  <a:srgbClr val="343846"/>
                </a:solidFill>
                <a:latin typeface="Trebuchet MS"/>
                <a:cs typeface="Trebuchet MS"/>
              </a:rPr>
              <a:t>лица,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имеющего </a:t>
            </a:r>
            <a:r>
              <a:rPr sz="900" spc="15" dirty="0">
                <a:solidFill>
                  <a:srgbClr val="343846"/>
                </a:solidFill>
                <a:latin typeface="Trebuchet MS"/>
                <a:cs typeface="Trebuchet MS"/>
              </a:rPr>
              <a:t>право </a:t>
            </a:r>
            <a:r>
              <a:rPr sz="900" spc="2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действовать 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от </a:t>
            </a:r>
            <a:r>
              <a:rPr sz="900" spc="-20" dirty="0">
                <a:solidFill>
                  <a:srgbClr val="343846"/>
                </a:solidFill>
                <a:latin typeface="Trebuchet MS"/>
                <a:cs typeface="Trebuchet MS"/>
              </a:rPr>
              <a:t>имени 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УЗ,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проект 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контракта </a:t>
            </a:r>
            <a:r>
              <a:rPr sz="900" spc="-20" dirty="0">
                <a:solidFill>
                  <a:srgbClr val="343846"/>
                </a:solidFill>
                <a:latin typeface="Trebuchet MS"/>
                <a:cs typeface="Trebuchet MS"/>
              </a:rPr>
              <a:t>и 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одновременно размещает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на </a:t>
            </a:r>
            <a:r>
              <a:rPr sz="900" spc="70" dirty="0">
                <a:solidFill>
                  <a:srgbClr val="343846"/>
                </a:solidFill>
                <a:latin typeface="Trebuchet MS"/>
                <a:cs typeface="Trebuchet MS"/>
              </a:rPr>
              <a:t>ЭП </a:t>
            </a:r>
            <a:r>
              <a:rPr sz="900" spc="-20" dirty="0">
                <a:solidFill>
                  <a:srgbClr val="343846"/>
                </a:solidFill>
                <a:latin typeface="Trebuchet MS"/>
                <a:cs typeface="Trebuchet MS"/>
              </a:rPr>
              <a:t>и </a:t>
            </a:r>
            <a:r>
              <a:rPr sz="900" spc="30" dirty="0">
                <a:solidFill>
                  <a:srgbClr val="343846"/>
                </a:solidFill>
                <a:latin typeface="Trebuchet MS"/>
                <a:cs typeface="Trebuchet MS"/>
              </a:rPr>
              <a:t>в </a:t>
            </a:r>
            <a:r>
              <a:rPr sz="900" spc="40" dirty="0">
                <a:solidFill>
                  <a:srgbClr val="343846"/>
                </a:solidFill>
                <a:latin typeface="Trebuchet MS"/>
                <a:cs typeface="Trebuchet MS"/>
              </a:rPr>
              <a:t>ЕИС </a:t>
            </a:r>
            <a:r>
              <a:rPr sz="900" spc="-55" dirty="0">
                <a:solidFill>
                  <a:srgbClr val="343846"/>
                </a:solidFill>
                <a:latin typeface="Trebuchet MS"/>
                <a:cs typeface="Trebuchet MS"/>
              </a:rPr>
              <a:t>(с </a:t>
            </a:r>
            <a:r>
              <a:rPr sz="900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использованием ЭП, </a:t>
            </a:r>
            <a:r>
              <a:rPr sz="900" spc="25" dirty="0">
                <a:solidFill>
                  <a:srgbClr val="343846"/>
                </a:solidFill>
                <a:latin typeface="Trebuchet MS"/>
                <a:cs typeface="Trebuchet MS"/>
              </a:rPr>
              <a:t>без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размещения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на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официальном </a:t>
            </a:r>
            <a:r>
              <a:rPr sz="900" spc="-30" dirty="0">
                <a:solidFill>
                  <a:srgbClr val="343846"/>
                </a:solidFill>
                <a:latin typeface="Trebuchet MS"/>
                <a:cs typeface="Trebuchet MS"/>
              </a:rPr>
              <a:t>сайте) 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подписанный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проект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к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о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н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тра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к</a:t>
            </a:r>
            <a:r>
              <a:rPr sz="900" spc="-20" dirty="0">
                <a:solidFill>
                  <a:srgbClr val="343846"/>
                </a:solidFill>
                <a:latin typeface="Trebuchet MS"/>
                <a:cs typeface="Trebuchet MS"/>
              </a:rPr>
              <a:t>та</a:t>
            </a:r>
            <a:r>
              <a:rPr sz="900" spc="-125" dirty="0">
                <a:solidFill>
                  <a:srgbClr val="343846"/>
                </a:solidFill>
                <a:latin typeface="Trebuchet MS"/>
                <a:cs typeface="Trebuchet MS"/>
              </a:rPr>
              <a:t>,</a:t>
            </a:r>
            <a:r>
              <a:rPr sz="900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а</a:t>
            </a:r>
            <a:r>
              <a:rPr sz="900" spc="-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20" dirty="0">
                <a:solidFill>
                  <a:srgbClr val="343846"/>
                </a:solidFill>
                <a:latin typeface="Trebuchet MS"/>
                <a:cs typeface="Trebuchet MS"/>
              </a:rPr>
              <a:t>та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к</a:t>
            </a:r>
            <a:r>
              <a:rPr sz="900" spc="-30" dirty="0">
                <a:solidFill>
                  <a:srgbClr val="343846"/>
                </a:solidFill>
                <a:latin typeface="Trebuchet MS"/>
                <a:cs typeface="Trebuchet MS"/>
              </a:rPr>
              <a:t>ж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е</a:t>
            </a:r>
            <a:r>
              <a:rPr sz="900" spc="-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док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у</a:t>
            </a:r>
            <a:r>
              <a:rPr sz="900" spc="-45" dirty="0">
                <a:solidFill>
                  <a:srgbClr val="343846"/>
                </a:solidFill>
                <a:latin typeface="Trebuchet MS"/>
                <a:cs typeface="Trebuchet MS"/>
              </a:rPr>
              <a:t>м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е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н</a:t>
            </a:r>
            <a:r>
              <a:rPr sz="900" spc="-85" dirty="0">
                <a:solidFill>
                  <a:srgbClr val="343846"/>
                </a:solidFill>
                <a:latin typeface="Trebuchet MS"/>
                <a:cs typeface="Trebuchet MS"/>
              </a:rPr>
              <a:t>т,</a:t>
            </a:r>
            <a:r>
              <a:rPr sz="900" spc="-4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подтв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е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р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ж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да</a:t>
            </a:r>
            <a:r>
              <a:rPr sz="900" spc="40" dirty="0">
                <a:solidFill>
                  <a:srgbClr val="343846"/>
                </a:solidFill>
                <a:latin typeface="Trebuchet MS"/>
                <a:cs typeface="Trebuchet MS"/>
              </a:rPr>
              <a:t>ю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щ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и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й 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предоставление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ОИК,</a:t>
            </a:r>
            <a:r>
              <a:rPr sz="900" spc="-4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включая</a:t>
            </a:r>
            <a:r>
              <a:rPr sz="900" spc="-6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требования</a:t>
            </a:r>
            <a:r>
              <a:rPr sz="900" spc="-2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15" dirty="0">
                <a:solidFill>
                  <a:srgbClr val="343846"/>
                </a:solidFill>
                <a:latin typeface="Trebuchet MS"/>
                <a:cs typeface="Trebuchet MS"/>
              </a:rPr>
              <a:t>по</a:t>
            </a:r>
            <a:r>
              <a:rPr sz="900" spc="-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60" dirty="0">
                <a:solidFill>
                  <a:srgbClr val="343846"/>
                </a:solidFill>
                <a:latin typeface="Trebuchet MS"/>
                <a:cs typeface="Trebuchet MS"/>
              </a:rPr>
              <a:t>ст. </a:t>
            </a:r>
            <a:r>
              <a:rPr sz="900" spc="-254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37</a:t>
            </a:r>
            <a:r>
              <a:rPr sz="900" spc="-4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44-ФЗ;</a:t>
            </a:r>
            <a:endParaRPr sz="900">
              <a:latin typeface="Trebuchet MS"/>
              <a:cs typeface="Trebuchet MS"/>
            </a:endParaRPr>
          </a:p>
          <a:p>
            <a:pPr marL="120650" marR="5080" indent="-108585">
              <a:lnSpc>
                <a:spcPct val="90000"/>
              </a:lnSpc>
              <a:spcBef>
                <a:spcPts val="300"/>
              </a:spcBef>
              <a:buClr>
                <a:srgbClr val="F14842"/>
              </a:buClr>
              <a:buFont typeface="Arial MT"/>
              <a:buChar char="•"/>
              <a:tabLst>
                <a:tab pos="121285" algn="l"/>
              </a:tabLst>
            </a:pP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вносит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на </a:t>
            </a:r>
            <a:r>
              <a:rPr sz="900" spc="-35" dirty="0">
                <a:solidFill>
                  <a:srgbClr val="343846"/>
                </a:solidFill>
                <a:latin typeface="Trebuchet MS"/>
                <a:cs typeface="Trebuchet MS"/>
              </a:rPr>
              <a:t>счет,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на котором учитываются операции </a:t>
            </a:r>
            <a:r>
              <a:rPr sz="900" spc="-26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со </a:t>
            </a:r>
            <a:r>
              <a:rPr sz="900" spc="-20" dirty="0">
                <a:solidFill>
                  <a:srgbClr val="343846"/>
                </a:solidFill>
                <a:latin typeface="Trebuchet MS"/>
                <a:cs typeface="Trebuchet MS"/>
              </a:rPr>
              <a:t>средствами, 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поступающими заказчику,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денежные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средства</a:t>
            </a:r>
            <a:r>
              <a:rPr sz="900" spc="-2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30" dirty="0">
                <a:solidFill>
                  <a:srgbClr val="343846"/>
                </a:solidFill>
                <a:latin typeface="Trebuchet MS"/>
                <a:cs typeface="Trebuchet MS"/>
              </a:rPr>
              <a:t>в</a:t>
            </a:r>
            <a:r>
              <a:rPr sz="900" spc="-2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размере</a:t>
            </a:r>
            <a:r>
              <a:rPr sz="900" spc="-30" dirty="0">
                <a:solidFill>
                  <a:srgbClr val="343846"/>
                </a:solidFill>
                <a:latin typeface="Trebuchet MS"/>
                <a:cs typeface="Trebuchet MS"/>
              </a:rPr>
              <a:t> платы,</a:t>
            </a:r>
            <a:r>
              <a:rPr sz="900" spc="-2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подлежащей </a:t>
            </a:r>
            <a:r>
              <a:rPr sz="900" spc="-254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внесению</a:t>
            </a:r>
            <a:r>
              <a:rPr sz="900" spc="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30" dirty="0">
                <a:solidFill>
                  <a:srgbClr val="343846"/>
                </a:solidFill>
                <a:latin typeface="Trebuchet MS"/>
                <a:cs typeface="Trebuchet MS"/>
              </a:rPr>
              <a:t>за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заключение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20" dirty="0">
                <a:solidFill>
                  <a:srgbClr val="343846"/>
                </a:solidFill>
                <a:latin typeface="Trebuchet MS"/>
                <a:cs typeface="Trebuchet MS"/>
              </a:rPr>
              <a:t>контракта, 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предложенной </a:t>
            </a:r>
            <a:r>
              <a:rPr sz="900" spc="-20" dirty="0">
                <a:solidFill>
                  <a:srgbClr val="343846"/>
                </a:solidFill>
                <a:latin typeface="Trebuchet MS"/>
                <a:cs typeface="Trebuchet MS"/>
              </a:rPr>
              <a:t>таким </a:t>
            </a:r>
            <a:r>
              <a:rPr sz="900" spc="45" dirty="0">
                <a:solidFill>
                  <a:srgbClr val="343846"/>
                </a:solidFill>
                <a:latin typeface="Trebuchet MS"/>
                <a:cs typeface="Trebuchet MS"/>
              </a:rPr>
              <a:t>УЗ </a:t>
            </a:r>
            <a:r>
              <a:rPr sz="900" spc="-30" dirty="0">
                <a:solidFill>
                  <a:srgbClr val="343846"/>
                </a:solidFill>
                <a:latin typeface="Trebuchet MS"/>
                <a:cs typeface="Trebuchet MS"/>
              </a:rPr>
              <a:t>(если </a:t>
            </a:r>
            <a:r>
              <a:rPr sz="900" spc="15" dirty="0">
                <a:solidFill>
                  <a:srgbClr val="343846"/>
                </a:solidFill>
                <a:latin typeface="Trebuchet MS"/>
                <a:cs typeface="Trebuchet MS"/>
              </a:rPr>
              <a:t>по 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результатам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 определения </a:t>
            </a:r>
            <a:r>
              <a:rPr sz="900" spc="50" dirty="0">
                <a:solidFill>
                  <a:srgbClr val="343846"/>
                </a:solidFill>
                <a:latin typeface="Trebuchet MS"/>
                <a:cs typeface="Trebuchet MS"/>
              </a:rPr>
              <a:t>ППИ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определен 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размер </a:t>
            </a:r>
            <a:r>
              <a:rPr sz="900" spc="-30" dirty="0">
                <a:solidFill>
                  <a:srgbClr val="343846"/>
                </a:solidFill>
                <a:latin typeface="Trebuchet MS"/>
                <a:cs typeface="Trebuchet MS"/>
              </a:rPr>
              <a:t>платы, </a:t>
            </a:r>
            <a:r>
              <a:rPr sz="900" spc="-2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подлежащей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внесению </a:t>
            </a:r>
            <a:r>
              <a:rPr sz="900" spc="45" dirty="0">
                <a:solidFill>
                  <a:srgbClr val="343846"/>
                </a:solidFill>
                <a:latin typeface="Trebuchet MS"/>
                <a:cs typeface="Trebuchet MS"/>
              </a:rPr>
              <a:t>УЗ </a:t>
            </a:r>
            <a:r>
              <a:rPr sz="900" spc="30" dirty="0">
                <a:solidFill>
                  <a:srgbClr val="343846"/>
                </a:solidFill>
                <a:latin typeface="Trebuchet MS"/>
                <a:cs typeface="Trebuchet MS"/>
              </a:rPr>
              <a:t>за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заключение 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контракта)</a:t>
            </a:r>
            <a:endParaRPr sz="900">
              <a:latin typeface="Trebuchet MS"/>
              <a:cs typeface="Trebuchet MS"/>
            </a:endParaRPr>
          </a:p>
          <a:p>
            <a:pPr marL="427355">
              <a:lnSpc>
                <a:spcPct val="100000"/>
              </a:lnSpc>
              <a:spcBef>
                <a:spcPts val="195"/>
              </a:spcBef>
            </a:pPr>
            <a:r>
              <a:rPr sz="900" b="1" spc="55" dirty="0">
                <a:solidFill>
                  <a:srgbClr val="F14842"/>
                </a:solidFill>
                <a:latin typeface="Trebuchet MS"/>
                <a:cs typeface="Trebuchet MS"/>
              </a:rPr>
              <a:t>В</a:t>
            </a:r>
            <a:r>
              <a:rPr sz="900" b="1" spc="-30" dirty="0">
                <a:solidFill>
                  <a:srgbClr val="F14842"/>
                </a:solidFill>
                <a:latin typeface="Trebuchet MS"/>
                <a:cs typeface="Trebuchet MS"/>
              </a:rPr>
              <a:t>м</a:t>
            </a:r>
            <a:r>
              <a:rPr sz="900" b="1" spc="-35" dirty="0">
                <a:solidFill>
                  <a:srgbClr val="F14842"/>
                </a:solidFill>
                <a:latin typeface="Trebuchet MS"/>
                <a:cs typeface="Trebuchet MS"/>
              </a:rPr>
              <a:t>е</a:t>
            </a:r>
            <a:r>
              <a:rPr sz="900" b="1" spc="-30" dirty="0">
                <a:solidFill>
                  <a:srgbClr val="F14842"/>
                </a:solidFill>
                <a:latin typeface="Trebuchet MS"/>
                <a:cs typeface="Trebuchet MS"/>
              </a:rPr>
              <a:t>с</a:t>
            </a:r>
            <a:r>
              <a:rPr sz="900" b="1" spc="-55" dirty="0">
                <a:solidFill>
                  <a:srgbClr val="F14842"/>
                </a:solidFill>
                <a:latin typeface="Trebuchet MS"/>
                <a:cs typeface="Trebuchet MS"/>
              </a:rPr>
              <a:t>т</a:t>
            </a:r>
            <a:r>
              <a:rPr sz="900" b="1" spc="-25" dirty="0">
                <a:solidFill>
                  <a:srgbClr val="F14842"/>
                </a:solidFill>
                <a:latin typeface="Trebuchet MS"/>
                <a:cs typeface="Trebuchet MS"/>
              </a:rPr>
              <a:t>е</a:t>
            </a:r>
            <a:r>
              <a:rPr sz="900" b="1" spc="-30" dirty="0">
                <a:solidFill>
                  <a:srgbClr val="F14842"/>
                </a:solidFill>
                <a:latin typeface="Trebuchet MS"/>
                <a:cs typeface="Trebuchet MS"/>
              </a:rPr>
              <a:t> </a:t>
            </a:r>
            <a:r>
              <a:rPr sz="900" b="1" spc="-20" dirty="0">
                <a:solidFill>
                  <a:srgbClr val="F14842"/>
                </a:solidFill>
                <a:latin typeface="Trebuchet MS"/>
                <a:cs typeface="Trebuchet MS"/>
              </a:rPr>
              <a:t>с</a:t>
            </a:r>
            <a:r>
              <a:rPr sz="900" b="1" spc="-50" dirty="0">
                <a:solidFill>
                  <a:srgbClr val="F14842"/>
                </a:solidFill>
                <a:latin typeface="Trebuchet MS"/>
                <a:cs typeface="Trebuchet MS"/>
              </a:rPr>
              <a:t> </a:t>
            </a:r>
            <a:r>
              <a:rPr sz="900" b="1" spc="-15" dirty="0">
                <a:solidFill>
                  <a:srgbClr val="F14842"/>
                </a:solidFill>
                <a:latin typeface="Trebuchet MS"/>
                <a:cs typeface="Trebuchet MS"/>
              </a:rPr>
              <a:t>к</a:t>
            </a:r>
            <a:r>
              <a:rPr sz="900" b="1" spc="-5" dirty="0">
                <a:solidFill>
                  <a:srgbClr val="F14842"/>
                </a:solidFill>
                <a:latin typeface="Trebuchet MS"/>
                <a:cs typeface="Trebuchet MS"/>
              </a:rPr>
              <a:t>о</a:t>
            </a:r>
            <a:r>
              <a:rPr sz="900" b="1" spc="-15" dirty="0">
                <a:solidFill>
                  <a:srgbClr val="F14842"/>
                </a:solidFill>
                <a:latin typeface="Trebuchet MS"/>
                <a:cs typeface="Trebuchet MS"/>
              </a:rPr>
              <a:t>н</a:t>
            </a:r>
            <a:r>
              <a:rPr sz="900" b="1" spc="-55" dirty="0">
                <a:solidFill>
                  <a:srgbClr val="F14842"/>
                </a:solidFill>
                <a:latin typeface="Trebuchet MS"/>
                <a:cs typeface="Trebuchet MS"/>
              </a:rPr>
              <a:t>т</a:t>
            </a:r>
            <a:r>
              <a:rPr sz="900" b="1" spc="-5" dirty="0">
                <a:solidFill>
                  <a:srgbClr val="F14842"/>
                </a:solidFill>
                <a:latin typeface="Trebuchet MS"/>
                <a:cs typeface="Trebuchet MS"/>
              </a:rPr>
              <a:t>р</a:t>
            </a:r>
            <a:r>
              <a:rPr sz="900" b="1" spc="5" dirty="0">
                <a:solidFill>
                  <a:srgbClr val="F14842"/>
                </a:solidFill>
                <a:latin typeface="Trebuchet MS"/>
                <a:cs typeface="Trebuchet MS"/>
              </a:rPr>
              <a:t>а</a:t>
            </a:r>
            <a:r>
              <a:rPr sz="900" b="1" spc="-35" dirty="0">
                <a:solidFill>
                  <a:srgbClr val="F14842"/>
                </a:solidFill>
                <a:latin typeface="Trebuchet MS"/>
                <a:cs typeface="Trebuchet MS"/>
              </a:rPr>
              <a:t>к</a:t>
            </a:r>
            <a:r>
              <a:rPr sz="900" b="1" spc="-40" dirty="0">
                <a:solidFill>
                  <a:srgbClr val="F14842"/>
                </a:solidFill>
                <a:latin typeface="Trebuchet MS"/>
                <a:cs typeface="Trebuchet MS"/>
              </a:rPr>
              <a:t>т</a:t>
            </a:r>
            <a:r>
              <a:rPr sz="900" b="1" spc="-10" dirty="0">
                <a:solidFill>
                  <a:srgbClr val="F14842"/>
                </a:solidFill>
                <a:latin typeface="Trebuchet MS"/>
                <a:cs typeface="Trebuchet MS"/>
              </a:rPr>
              <a:t>ом</a:t>
            </a:r>
            <a:r>
              <a:rPr sz="900" b="1" spc="-40" dirty="0">
                <a:solidFill>
                  <a:srgbClr val="F14842"/>
                </a:solidFill>
                <a:latin typeface="Trebuchet MS"/>
                <a:cs typeface="Trebuchet MS"/>
              </a:rPr>
              <a:t> </a:t>
            </a:r>
            <a:r>
              <a:rPr sz="900" b="1" spc="-15" dirty="0">
                <a:solidFill>
                  <a:srgbClr val="F14842"/>
                </a:solidFill>
                <a:latin typeface="Trebuchet MS"/>
                <a:cs typeface="Trebuchet MS"/>
              </a:rPr>
              <a:t>п</a:t>
            </a:r>
            <a:r>
              <a:rPr sz="900" b="1" spc="-5" dirty="0">
                <a:solidFill>
                  <a:srgbClr val="F14842"/>
                </a:solidFill>
                <a:latin typeface="Trebuchet MS"/>
                <a:cs typeface="Trebuchet MS"/>
              </a:rPr>
              <a:t>р</a:t>
            </a:r>
            <a:r>
              <a:rPr sz="900" b="1" spc="-35" dirty="0">
                <a:solidFill>
                  <a:srgbClr val="F14842"/>
                </a:solidFill>
                <a:latin typeface="Trebuchet MS"/>
                <a:cs typeface="Trebuchet MS"/>
              </a:rPr>
              <a:t>е</a:t>
            </a:r>
            <a:r>
              <a:rPr sz="900" b="1" spc="-20" dirty="0">
                <a:solidFill>
                  <a:srgbClr val="F14842"/>
                </a:solidFill>
                <a:latin typeface="Trebuchet MS"/>
                <a:cs typeface="Trebuchet MS"/>
              </a:rPr>
              <a:t>до</a:t>
            </a:r>
            <a:r>
              <a:rPr sz="900" b="1" spc="-25" dirty="0">
                <a:solidFill>
                  <a:srgbClr val="F14842"/>
                </a:solidFill>
                <a:latin typeface="Trebuchet MS"/>
                <a:cs typeface="Trebuchet MS"/>
              </a:rPr>
              <a:t>с</a:t>
            </a:r>
            <a:r>
              <a:rPr sz="900" b="1" spc="-55" dirty="0">
                <a:solidFill>
                  <a:srgbClr val="F14842"/>
                </a:solidFill>
                <a:latin typeface="Trebuchet MS"/>
                <a:cs typeface="Trebuchet MS"/>
              </a:rPr>
              <a:t>т</a:t>
            </a:r>
            <a:r>
              <a:rPr sz="900" b="1" spc="5" dirty="0">
                <a:solidFill>
                  <a:srgbClr val="F14842"/>
                </a:solidFill>
                <a:latin typeface="Trebuchet MS"/>
                <a:cs typeface="Trebuchet MS"/>
              </a:rPr>
              <a:t>ав</a:t>
            </a:r>
            <a:r>
              <a:rPr sz="900" b="1" dirty="0">
                <a:solidFill>
                  <a:srgbClr val="F14842"/>
                </a:solidFill>
                <a:latin typeface="Trebuchet MS"/>
                <a:cs typeface="Trebuchet MS"/>
              </a:rPr>
              <a:t>л</a:t>
            </a:r>
            <a:r>
              <a:rPr sz="900" b="1" spc="-10" dirty="0">
                <a:solidFill>
                  <a:srgbClr val="F14842"/>
                </a:solidFill>
                <a:latin typeface="Trebuchet MS"/>
                <a:cs typeface="Trebuchet MS"/>
              </a:rPr>
              <a:t>я</a:t>
            </a:r>
            <a:r>
              <a:rPr sz="900" b="1" spc="-20" dirty="0">
                <a:solidFill>
                  <a:srgbClr val="F14842"/>
                </a:solidFill>
                <a:latin typeface="Trebuchet MS"/>
                <a:cs typeface="Trebuchet MS"/>
              </a:rPr>
              <a:t>е</a:t>
            </a:r>
            <a:r>
              <a:rPr sz="900" b="1" spc="-55" dirty="0">
                <a:solidFill>
                  <a:srgbClr val="F14842"/>
                </a:solidFill>
                <a:latin typeface="Trebuchet MS"/>
                <a:cs typeface="Trebuchet MS"/>
              </a:rPr>
              <a:t>т</a:t>
            </a:r>
            <a:r>
              <a:rPr sz="900" b="1" spc="-105" dirty="0">
                <a:solidFill>
                  <a:srgbClr val="F14842"/>
                </a:solidFill>
                <a:latin typeface="Trebuchet MS"/>
                <a:cs typeface="Trebuchet MS"/>
              </a:rPr>
              <a:t>:</a:t>
            </a:r>
            <a:endParaRPr sz="900">
              <a:latin typeface="Trebuchet MS"/>
              <a:cs typeface="Trebuchet MS"/>
            </a:endParaRPr>
          </a:p>
          <a:p>
            <a:pPr marL="120650" marR="55244" indent="-108585">
              <a:lnSpc>
                <a:spcPts val="969"/>
              </a:lnSpc>
              <a:spcBef>
                <a:spcPts val="315"/>
              </a:spcBef>
              <a:buClr>
                <a:srgbClr val="F14842"/>
              </a:buClr>
              <a:buFont typeface="Arial MT"/>
              <a:buChar char="•"/>
              <a:tabLst>
                <a:tab pos="121285" algn="l"/>
              </a:tabLst>
            </a:pP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ОИК, если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требование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установлено 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(ОИК </a:t>
            </a:r>
            <a:r>
              <a:rPr sz="900" spc="-65" dirty="0">
                <a:solidFill>
                  <a:srgbClr val="343846"/>
                </a:solidFill>
                <a:latin typeface="Trebuchet MS"/>
                <a:cs typeface="Trebuchet MS"/>
              </a:rPr>
              <a:t>- </a:t>
            </a:r>
            <a:r>
              <a:rPr sz="900" spc="-6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внесение 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денежных 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средств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на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указанный 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50" dirty="0">
                <a:solidFill>
                  <a:srgbClr val="343846"/>
                </a:solidFill>
                <a:latin typeface="Trebuchet MS"/>
                <a:cs typeface="Trebuchet MS"/>
              </a:rPr>
              <a:t>з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а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к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а</a:t>
            </a:r>
            <a:r>
              <a:rPr sz="900" spc="50" dirty="0">
                <a:solidFill>
                  <a:srgbClr val="343846"/>
                </a:solidFill>
                <a:latin typeface="Trebuchet MS"/>
                <a:cs typeface="Trebuchet MS"/>
              </a:rPr>
              <a:t>з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ч</a:t>
            </a:r>
            <a:r>
              <a:rPr sz="900" spc="-25" dirty="0">
                <a:solidFill>
                  <a:srgbClr val="343846"/>
                </a:solidFill>
                <a:latin typeface="Trebuchet MS"/>
                <a:cs typeface="Trebuchet MS"/>
              </a:rPr>
              <a:t>и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ком</a:t>
            </a:r>
            <a:r>
              <a:rPr sz="900" spc="-7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сч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е</a:t>
            </a:r>
            <a:r>
              <a:rPr sz="900" spc="-50" dirty="0">
                <a:solidFill>
                  <a:srgbClr val="343846"/>
                </a:solidFill>
                <a:latin typeface="Trebuchet MS"/>
                <a:cs typeface="Trebuchet MS"/>
              </a:rPr>
              <a:t>т</a:t>
            </a:r>
            <a:r>
              <a:rPr sz="900" spc="-25" dirty="0">
                <a:solidFill>
                  <a:srgbClr val="343846"/>
                </a:solidFill>
                <a:latin typeface="Trebuchet MS"/>
                <a:cs typeface="Trebuchet MS"/>
              </a:rPr>
              <a:t> и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л</a:t>
            </a:r>
            <a:r>
              <a:rPr sz="900" spc="-20" dirty="0">
                <a:solidFill>
                  <a:srgbClr val="343846"/>
                </a:solidFill>
                <a:latin typeface="Trebuchet MS"/>
                <a:cs typeface="Trebuchet MS"/>
              </a:rPr>
              <a:t>и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 н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е</a:t>
            </a:r>
            <a:r>
              <a:rPr sz="900" spc="50" dirty="0">
                <a:solidFill>
                  <a:srgbClr val="343846"/>
                </a:solidFill>
                <a:latin typeface="Trebuchet MS"/>
                <a:cs typeface="Trebuchet MS"/>
              </a:rPr>
              <a:t>з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а</a:t>
            </a:r>
            <a:r>
              <a:rPr sz="900" spc="30" dirty="0">
                <a:solidFill>
                  <a:srgbClr val="343846"/>
                </a:solidFill>
                <a:latin typeface="Trebuchet MS"/>
                <a:cs typeface="Trebuchet MS"/>
              </a:rPr>
              <a:t>в</a:t>
            </a:r>
            <a:r>
              <a:rPr sz="900" spc="-25" dirty="0">
                <a:solidFill>
                  <a:srgbClr val="343846"/>
                </a:solidFill>
                <a:latin typeface="Trebuchet MS"/>
                <a:cs typeface="Trebuchet MS"/>
              </a:rPr>
              <a:t>и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с</a:t>
            </a:r>
            <a:r>
              <a:rPr sz="900" spc="-25" dirty="0">
                <a:solidFill>
                  <a:srgbClr val="343846"/>
                </a:solidFill>
                <a:latin typeface="Trebuchet MS"/>
                <a:cs typeface="Trebuchet MS"/>
              </a:rPr>
              <a:t>и</a:t>
            </a:r>
            <a:r>
              <a:rPr sz="900" spc="-45" dirty="0">
                <a:solidFill>
                  <a:srgbClr val="343846"/>
                </a:solidFill>
                <a:latin typeface="Trebuchet MS"/>
                <a:cs typeface="Trebuchet MS"/>
              </a:rPr>
              <a:t>м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а</a:t>
            </a:r>
            <a:r>
              <a:rPr sz="900" spc="20" dirty="0">
                <a:solidFill>
                  <a:srgbClr val="343846"/>
                </a:solidFill>
                <a:latin typeface="Trebuchet MS"/>
                <a:cs typeface="Trebuchet MS"/>
              </a:rPr>
              <a:t>я</a:t>
            </a:r>
            <a:r>
              <a:rPr sz="900" spc="-2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г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ар</a:t>
            </a:r>
            <a:r>
              <a:rPr sz="900" spc="15" dirty="0">
                <a:solidFill>
                  <a:srgbClr val="343846"/>
                </a:solidFill>
                <a:latin typeface="Trebuchet MS"/>
                <a:cs typeface="Trebuchet MS"/>
              </a:rPr>
              <a:t>а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н</a:t>
            </a:r>
            <a:r>
              <a:rPr sz="900" spc="-30" dirty="0">
                <a:solidFill>
                  <a:srgbClr val="343846"/>
                </a:solidFill>
                <a:latin typeface="Trebuchet MS"/>
                <a:cs typeface="Trebuchet MS"/>
              </a:rPr>
              <a:t>т</a:t>
            </a:r>
            <a:r>
              <a:rPr sz="900" spc="-50" dirty="0">
                <a:solidFill>
                  <a:srgbClr val="343846"/>
                </a:solidFill>
                <a:latin typeface="Trebuchet MS"/>
                <a:cs typeface="Trebuchet MS"/>
              </a:rPr>
              <a:t>и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я  </a:t>
            </a:r>
            <a:r>
              <a:rPr sz="900" spc="-20" dirty="0">
                <a:solidFill>
                  <a:srgbClr val="343846"/>
                </a:solidFill>
                <a:latin typeface="Trebuchet MS"/>
                <a:cs typeface="Trebuchet MS"/>
              </a:rPr>
              <a:t>(должна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быть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включена </a:t>
            </a:r>
            <a:r>
              <a:rPr sz="900" spc="30" dirty="0">
                <a:solidFill>
                  <a:srgbClr val="343846"/>
                </a:solidFill>
                <a:latin typeface="Trebuchet MS"/>
                <a:cs typeface="Trebuchet MS"/>
              </a:rPr>
              <a:t>в 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реестр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независимых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30" dirty="0">
                <a:solidFill>
                  <a:srgbClr val="343846"/>
                </a:solidFill>
                <a:latin typeface="Trebuchet MS"/>
                <a:cs typeface="Trebuchet MS"/>
              </a:rPr>
              <a:t>гарантий),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не 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может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отказаться 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от 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подписания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контракта</a:t>
            </a:r>
            <a:r>
              <a:rPr sz="900" spc="-5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30" dirty="0">
                <a:solidFill>
                  <a:srgbClr val="343846"/>
                </a:solidFill>
                <a:latin typeface="Trebuchet MS"/>
                <a:cs typeface="Trebuchet MS"/>
              </a:rPr>
              <a:t>(если</a:t>
            </a:r>
            <a:r>
              <a:rPr sz="900" spc="-2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не</a:t>
            </a:r>
            <a:r>
              <a:rPr sz="900" spc="-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подписывает</a:t>
            </a:r>
            <a:r>
              <a:rPr sz="900" spc="-2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проект</a:t>
            </a:r>
            <a:r>
              <a:rPr sz="900" spc="-4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контракта </a:t>
            </a:r>
            <a:r>
              <a:rPr sz="900" spc="-254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20" dirty="0">
                <a:solidFill>
                  <a:srgbClr val="343846"/>
                </a:solidFill>
                <a:latin typeface="Trebuchet MS"/>
                <a:cs typeface="Trebuchet MS"/>
              </a:rPr>
              <a:t>или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не</a:t>
            </a:r>
            <a:r>
              <a:rPr sz="900" spc="-2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создаёт</a:t>
            </a:r>
            <a:r>
              <a:rPr sz="900" spc="-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30" dirty="0">
                <a:solidFill>
                  <a:srgbClr val="343846"/>
                </a:solidFill>
                <a:latin typeface="Trebuchet MS"/>
                <a:cs typeface="Trebuchet MS"/>
              </a:rPr>
              <a:t>ПрР</a:t>
            </a:r>
            <a:r>
              <a:rPr sz="900" spc="-4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200" dirty="0">
                <a:solidFill>
                  <a:srgbClr val="343846"/>
                </a:solidFill>
                <a:latin typeface="Trebuchet MS"/>
                <a:cs typeface="Trebuchet MS"/>
              </a:rPr>
              <a:t>–</a:t>
            </a:r>
            <a:r>
              <a:rPr sz="900" spc="-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признание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20" dirty="0">
                <a:solidFill>
                  <a:srgbClr val="343846"/>
                </a:solidFill>
                <a:latin typeface="Trebuchet MS"/>
                <a:cs typeface="Trebuchet MS"/>
              </a:rPr>
              <a:t>уклонившимся!)</a:t>
            </a:r>
            <a:endParaRPr sz="900">
              <a:latin typeface="Trebuchet MS"/>
              <a:cs typeface="Trebuchet MS"/>
            </a:endParaRPr>
          </a:p>
          <a:p>
            <a:pPr marL="1270" algn="ctr">
              <a:lnSpc>
                <a:spcPct val="100000"/>
              </a:lnSpc>
              <a:spcBef>
                <a:spcPts val="190"/>
              </a:spcBef>
            </a:pPr>
            <a:r>
              <a:rPr sz="900" b="1" spc="25" dirty="0">
                <a:solidFill>
                  <a:srgbClr val="F14842"/>
                </a:solidFill>
                <a:latin typeface="Trebuchet MS"/>
                <a:cs typeface="Trebuchet MS"/>
              </a:rPr>
              <a:t>ИЛИ</a:t>
            </a:r>
            <a:endParaRPr sz="900">
              <a:latin typeface="Trebuchet MS"/>
              <a:cs typeface="Trebuchet MS"/>
            </a:endParaRPr>
          </a:p>
          <a:p>
            <a:pPr marL="120650" indent="-108585">
              <a:lnSpc>
                <a:spcPct val="100000"/>
              </a:lnSpc>
              <a:spcBef>
                <a:spcPts val="195"/>
              </a:spcBef>
              <a:buClr>
                <a:srgbClr val="F14842"/>
              </a:buClr>
              <a:buFont typeface="Arial MT"/>
              <a:buChar char="•"/>
              <a:tabLst>
                <a:tab pos="121285" algn="l"/>
              </a:tabLst>
            </a:pP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Формирует</a:t>
            </a:r>
            <a:r>
              <a:rPr sz="900" spc="-6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протокол</a:t>
            </a:r>
            <a:r>
              <a:rPr sz="900" spc="-6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разногласий</a:t>
            </a:r>
            <a:endParaRPr sz="900">
              <a:latin typeface="Trebuchet MS"/>
              <a:cs typeface="Trebuchet MS"/>
            </a:endParaRPr>
          </a:p>
          <a:p>
            <a:pPr marL="1270" algn="ctr">
              <a:lnSpc>
                <a:spcPct val="100000"/>
              </a:lnSpc>
              <a:spcBef>
                <a:spcPts val="190"/>
              </a:spcBef>
            </a:pPr>
            <a:r>
              <a:rPr sz="900" b="1" spc="25" dirty="0">
                <a:solidFill>
                  <a:srgbClr val="F14842"/>
                </a:solidFill>
                <a:latin typeface="Trebuchet MS"/>
                <a:cs typeface="Trebuchet MS"/>
              </a:rPr>
              <a:t>ИЛИ</a:t>
            </a:r>
            <a:endParaRPr sz="900">
              <a:latin typeface="Trebuchet MS"/>
              <a:cs typeface="Trebuchet MS"/>
            </a:endParaRPr>
          </a:p>
          <a:p>
            <a:pPr marL="120650" marR="41910" indent="-108585">
              <a:lnSpc>
                <a:spcPts val="969"/>
              </a:lnSpc>
              <a:spcBef>
                <a:spcPts val="320"/>
              </a:spcBef>
              <a:buClr>
                <a:srgbClr val="F14842"/>
              </a:buClr>
              <a:buFont typeface="Arial MT"/>
              <a:buChar char="•"/>
              <a:tabLst>
                <a:tab pos="121285" algn="l"/>
              </a:tabLst>
            </a:pP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Формирует,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подписывает </a:t>
            </a:r>
            <a:r>
              <a:rPr sz="900" spc="60" dirty="0">
                <a:solidFill>
                  <a:srgbClr val="343846"/>
                </a:solidFill>
                <a:latin typeface="Trebuchet MS"/>
                <a:cs typeface="Trebuchet MS"/>
              </a:rPr>
              <a:t>УЭП </a:t>
            </a:r>
            <a:r>
              <a:rPr sz="900" spc="-30" dirty="0">
                <a:solidFill>
                  <a:srgbClr val="343846"/>
                </a:solidFill>
                <a:latin typeface="Trebuchet MS"/>
                <a:cs typeface="Trebuchet MS"/>
              </a:rPr>
              <a:t>лица,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имеющего 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15" dirty="0">
                <a:solidFill>
                  <a:srgbClr val="343846"/>
                </a:solidFill>
                <a:latin typeface="Trebuchet MS"/>
                <a:cs typeface="Trebuchet MS"/>
              </a:rPr>
              <a:t>право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действовать 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от </a:t>
            </a:r>
            <a:r>
              <a:rPr sz="900" spc="-20" dirty="0">
                <a:solidFill>
                  <a:srgbClr val="343846"/>
                </a:solidFill>
                <a:latin typeface="Trebuchet MS"/>
                <a:cs typeface="Trebuchet MS"/>
              </a:rPr>
              <a:t>имени 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УЗ, </a:t>
            </a:r>
            <a:r>
              <a:rPr sz="900" spc="-20" dirty="0">
                <a:solidFill>
                  <a:srgbClr val="343846"/>
                </a:solidFill>
                <a:latin typeface="Trebuchet MS"/>
                <a:cs typeface="Trebuchet MS"/>
              </a:rPr>
              <a:t>и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размещает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на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70" dirty="0">
                <a:solidFill>
                  <a:srgbClr val="343846"/>
                </a:solidFill>
                <a:latin typeface="Trebuchet MS"/>
                <a:cs typeface="Trebuchet MS"/>
              </a:rPr>
              <a:t>ЭП 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отказ 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от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заключения 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контракта </a:t>
            </a:r>
            <a:r>
              <a:rPr sz="900" spc="30" dirty="0">
                <a:solidFill>
                  <a:srgbClr val="343846"/>
                </a:solidFill>
                <a:latin typeface="Trebuchet MS"/>
                <a:cs typeface="Trebuchet MS"/>
              </a:rPr>
              <a:t>в </a:t>
            </a:r>
            <a:r>
              <a:rPr sz="900" spc="-20" dirty="0">
                <a:solidFill>
                  <a:srgbClr val="343846"/>
                </a:solidFill>
                <a:latin typeface="Trebuchet MS"/>
                <a:cs typeface="Trebuchet MS"/>
              </a:rPr>
              <a:t>случае, 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п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редус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м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отре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н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н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ом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п</a:t>
            </a:r>
            <a:r>
              <a:rPr sz="900" spc="-125" dirty="0">
                <a:solidFill>
                  <a:srgbClr val="343846"/>
                </a:solidFill>
                <a:latin typeface="Trebuchet MS"/>
                <a:cs typeface="Trebuchet MS"/>
              </a:rPr>
              <a:t>.</a:t>
            </a:r>
            <a:r>
              <a:rPr sz="900" spc="-2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170" dirty="0">
                <a:solidFill>
                  <a:srgbClr val="343846"/>
                </a:solidFill>
                <a:latin typeface="Trebuchet MS"/>
                <a:cs typeface="Trebuchet MS"/>
              </a:rPr>
              <a:t>1</a:t>
            </a:r>
            <a:r>
              <a:rPr sz="900" spc="-4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ч</a:t>
            </a:r>
            <a:r>
              <a:rPr sz="900" spc="-125" dirty="0">
                <a:solidFill>
                  <a:srgbClr val="343846"/>
                </a:solidFill>
                <a:latin typeface="Trebuchet MS"/>
                <a:cs typeface="Trebuchet MS"/>
              </a:rPr>
              <a:t>.</a:t>
            </a:r>
            <a:r>
              <a:rPr sz="900" spc="-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180" dirty="0">
                <a:solidFill>
                  <a:srgbClr val="343846"/>
                </a:solidFill>
                <a:latin typeface="Trebuchet MS"/>
                <a:cs typeface="Trebuchet MS"/>
              </a:rPr>
              <a:t>1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7</a:t>
            </a:r>
            <a:r>
              <a:rPr sz="900" spc="-130" dirty="0">
                <a:solidFill>
                  <a:srgbClr val="343846"/>
                </a:solidFill>
                <a:latin typeface="Trebuchet MS"/>
                <a:cs typeface="Trebuchet MS"/>
              </a:rPr>
              <a:t>.</a:t>
            </a:r>
            <a:r>
              <a:rPr sz="900" spc="55" dirty="0">
                <a:solidFill>
                  <a:srgbClr val="343846"/>
                </a:solidFill>
                <a:latin typeface="Trebuchet MS"/>
                <a:cs typeface="Trebuchet MS"/>
              </a:rPr>
              <a:t>2</a:t>
            </a:r>
            <a:r>
              <a:rPr sz="900" spc="-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25" dirty="0">
                <a:solidFill>
                  <a:srgbClr val="343846"/>
                </a:solidFill>
                <a:latin typeface="Trebuchet MS"/>
                <a:cs typeface="Trebuchet MS"/>
              </a:rPr>
              <a:t>с</a:t>
            </a:r>
            <a:r>
              <a:rPr sz="900" spc="-30" dirty="0">
                <a:solidFill>
                  <a:srgbClr val="343846"/>
                </a:solidFill>
                <a:latin typeface="Trebuchet MS"/>
                <a:cs typeface="Trebuchet MS"/>
              </a:rPr>
              <a:t>т</a:t>
            </a:r>
            <a:r>
              <a:rPr sz="900" spc="-125" dirty="0">
                <a:solidFill>
                  <a:srgbClr val="343846"/>
                </a:solidFill>
                <a:latin typeface="Trebuchet MS"/>
                <a:cs typeface="Trebuchet MS"/>
              </a:rPr>
              <a:t>.</a:t>
            </a:r>
            <a:r>
              <a:rPr sz="900" spc="-2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50" dirty="0">
                <a:solidFill>
                  <a:srgbClr val="343846"/>
                </a:solidFill>
                <a:latin typeface="Trebuchet MS"/>
                <a:cs typeface="Trebuchet MS"/>
              </a:rPr>
              <a:t>9</a:t>
            </a:r>
            <a:r>
              <a:rPr sz="900" spc="55" dirty="0">
                <a:solidFill>
                  <a:srgbClr val="343846"/>
                </a:solidFill>
                <a:latin typeface="Trebuchet MS"/>
                <a:cs typeface="Trebuchet MS"/>
              </a:rPr>
              <a:t>5</a:t>
            </a:r>
            <a:r>
              <a:rPr sz="900" spc="-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30" dirty="0">
                <a:solidFill>
                  <a:srgbClr val="343846"/>
                </a:solidFill>
                <a:latin typeface="Trebuchet MS"/>
                <a:cs typeface="Trebuchet MS"/>
              </a:rPr>
              <a:t>4</a:t>
            </a:r>
            <a:r>
              <a:rPr sz="900" spc="40" dirty="0">
                <a:solidFill>
                  <a:srgbClr val="343846"/>
                </a:solidFill>
                <a:latin typeface="Trebuchet MS"/>
                <a:cs typeface="Trebuchet MS"/>
              </a:rPr>
              <a:t>4</a:t>
            </a:r>
            <a:r>
              <a:rPr sz="900" spc="-75" dirty="0">
                <a:solidFill>
                  <a:srgbClr val="343846"/>
                </a:solidFill>
                <a:latin typeface="Trebuchet MS"/>
                <a:cs typeface="Trebuchet MS"/>
              </a:rPr>
              <a:t>-</a:t>
            </a:r>
            <a:r>
              <a:rPr sz="900" spc="50" dirty="0">
                <a:solidFill>
                  <a:srgbClr val="343846"/>
                </a:solidFill>
                <a:latin typeface="Trebuchet MS"/>
                <a:cs typeface="Trebuchet MS"/>
              </a:rPr>
              <a:t>ФЗ</a:t>
            </a:r>
            <a:r>
              <a:rPr sz="900" spc="-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110" dirty="0">
                <a:solidFill>
                  <a:srgbClr val="343846"/>
                </a:solidFill>
                <a:latin typeface="Trebuchet MS"/>
                <a:cs typeface="Trebuchet MS"/>
              </a:rPr>
              <a:t>(</a:t>
            </a:r>
            <a:r>
              <a:rPr sz="900" spc="30" dirty="0">
                <a:solidFill>
                  <a:srgbClr val="343846"/>
                </a:solidFill>
                <a:latin typeface="Trebuchet MS"/>
                <a:cs typeface="Trebuchet MS"/>
              </a:rPr>
              <a:t>в</a:t>
            </a:r>
            <a:r>
              <a:rPr sz="900" spc="-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с</a:t>
            </a:r>
            <a:r>
              <a:rPr sz="900" spc="-20" dirty="0">
                <a:solidFill>
                  <a:srgbClr val="343846"/>
                </a:solidFill>
                <a:latin typeface="Trebuchet MS"/>
                <a:cs typeface="Trebuchet MS"/>
              </a:rPr>
              <a:t>л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у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ч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ае  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расторжения </a:t>
            </a:r>
            <a:r>
              <a:rPr sz="900" spc="-20" dirty="0">
                <a:solidFill>
                  <a:srgbClr val="343846"/>
                </a:solidFill>
                <a:latin typeface="Trebuchet MS"/>
                <a:cs typeface="Trebuchet MS"/>
              </a:rPr>
              <a:t>контракта, 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заключенного </a:t>
            </a:r>
            <a:r>
              <a:rPr sz="900" spc="15" dirty="0">
                <a:solidFill>
                  <a:srgbClr val="343846"/>
                </a:solidFill>
                <a:latin typeface="Trebuchet MS"/>
                <a:cs typeface="Trebuchet MS"/>
              </a:rPr>
              <a:t>по </a:t>
            </a:r>
            <a:r>
              <a:rPr sz="900" spc="2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результатам</a:t>
            </a:r>
            <a:r>
              <a:rPr sz="900" spc="-4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проведения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электронной</a:t>
            </a:r>
            <a:r>
              <a:rPr sz="900" spc="-2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процедуры, </a:t>
            </a:r>
            <a:r>
              <a:rPr sz="900" spc="-26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закрытой</a:t>
            </a:r>
            <a:r>
              <a:rPr sz="900" spc="-5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электронной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 процедуры).</a:t>
            </a:r>
            <a:endParaRPr sz="900">
              <a:latin typeface="Trebuchet MS"/>
              <a:cs typeface="Trebuchet MS"/>
            </a:endParaRPr>
          </a:p>
        </p:txBody>
      </p:sp>
      <p:sp>
        <p:nvSpPr>
          <p:cNvPr id="10" name="object 9"/>
          <p:cNvSpPr/>
          <p:nvPr/>
        </p:nvSpPr>
        <p:spPr>
          <a:xfrm>
            <a:off x="367284" y="1719071"/>
            <a:ext cx="3435350" cy="4703445"/>
          </a:xfrm>
          <a:custGeom>
            <a:avLst/>
            <a:gdLst/>
            <a:ahLst/>
            <a:cxnLst/>
            <a:rect l="l" t="t" r="r" b="b"/>
            <a:pathLst>
              <a:path w="3435350" h="4703445">
                <a:moveTo>
                  <a:pt x="1572768" y="0"/>
                </a:moveTo>
                <a:lnTo>
                  <a:pt x="0" y="0"/>
                </a:lnTo>
                <a:lnTo>
                  <a:pt x="0" y="1135380"/>
                </a:lnTo>
                <a:lnTo>
                  <a:pt x="1572768" y="1135380"/>
                </a:lnTo>
                <a:lnTo>
                  <a:pt x="1572768" y="0"/>
                </a:lnTo>
                <a:close/>
              </a:path>
              <a:path w="3435350" h="4703445">
                <a:moveTo>
                  <a:pt x="3435096" y="0"/>
                </a:moveTo>
                <a:lnTo>
                  <a:pt x="1603248" y="0"/>
                </a:lnTo>
                <a:lnTo>
                  <a:pt x="1603248" y="4703064"/>
                </a:lnTo>
                <a:lnTo>
                  <a:pt x="3435096" y="4703064"/>
                </a:lnTo>
                <a:lnTo>
                  <a:pt x="3435096" y="0"/>
                </a:lnTo>
                <a:close/>
              </a:path>
            </a:pathLst>
          </a:custGeom>
          <a:solidFill>
            <a:srgbClr val="F5F6F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0"/>
          <p:cNvSpPr txBox="1"/>
          <p:nvPr/>
        </p:nvSpPr>
        <p:spPr>
          <a:xfrm>
            <a:off x="1993519" y="1757553"/>
            <a:ext cx="1714500" cy="1559560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120650" marR="5080" indent="-108585">
              <a:lnSpc>
                <a:spcPct val="90000"/>
              </a:lnSpc>
              <a:spcBef>
                <a:spcPts val="204"/>
              </a:spcBef>
              <a:buClr>
                <a:srgbClr val="F14842"/>
              </a:buClr>
              <a:buFont typeface="Arial MT"/>
              <a:buChar char="•"/>
              <a:tabLst>
                <a:tab pos="121285" algn="l"/>
              </a:tabLst>
            </a:pP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Заказчик 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формирует с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 использованием </a:t>
            </a:r>
            <a:r>
              <a:rPr sz="900" spc="45" dirty="0">
                <a:solidFill>
                  <a:srgbClr val="343846"/>
                </a:solidFill>
                <a:latin typeface="Trebuchet MS"/>
                <a:cs typeface="Trebuchet MS"/>
              </a:rPr>
              <a:t>ЕИС </a:t>
            </a:r>
            <a:r>
              <a:rPr sz="900" spc="-20" dirty="0">
                <a:solidFill>
                  <a:srgbClr val="343846"/>
                </a:solidFill>
                <a:latin typeface="Trebuchet MS"/>
                <a:cs typeface="Trebuchet MS"/>
              </a:rPr>
              <a:t>и 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размещает </a:t>
            </a:r>
            <a:r>
              <a:rPr sz="900" spc="30" dirty="0">
                <a:solidFill>
                  <a:srgbClr val="343846"/>
                </a:solidFill>
                <a:latin typeface="Trebuchet MS"/>
                <a:cs typeface="Trebuchet MS"/>
              </a:rPr>
              <a:t>в </a:t>
            </a:r>
            <a:r>
              <a:rPr sz="900" spc="40" dirty="0">
                <a:solidFill>
                  <a:srgbClr val="343846"/>
                </a:solidFill>
                <a:latin typeface="Trebuchet MS"/>
                <a:cs typeface="Trebuchet MS"/>
              </a:rPr>
              <a:t>ЕИС 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(без 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р</a:t>
            </a:r>
            <a:r>
              <a:rPr sz="900" spc="15" dirty="0">
                <a:solidFill>
                  <a:srgbClr val="343846"/>
                </a:solidFill>
                <a:latin typeface="Trebuchet MS"/>
                <a:cs typeface="Trebuchet MS"/>
              </a:rPr>
              <a:t>а</a:t>
            </a:r>
            <a:r>
              <a:rPr sz="900" spc="50" dirty="0">
                <a:solidFill>
                  <a:srgbClr val="343846"/>
                </a:solidFill>
                <a:latin typeface="Trebuchet MS"/>
                <a:cs typeface="Trebuchet MS"/>
              </a:rPr>
              <a:t>з</a:t>
            </a:r>
            <a:r>
              <a:rPr sz="900" spc="-45" dirty="0">
                <a:solidFill>
                  <a:srgbClr val="343846"/>
                </a:solidFill>
                <a:latin typeface="Trebuchet MS"/>
                <a:cs typeface="Trebuchet MS"/>
              </a:rPr>
              <a:t>м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е</a:t>
            </a:r>
            <a:r>
              <a:rPr sz="900" spc="20" dirty="0">
                <a:solidFill>
                  <a:srgbClr val="343846"/>
                </a:solidFill>
                <a:latin typeface="Trebuchet MS"/>
                <a:cs typeface="Trebuchet MS"/>
              </a:rPr>
              <a:t>щ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е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н</a:t>
            </a:r>
            <a:r>
              <a:rPr sz="900" spc="-25" dirty="0">
                <a:solidFill>
                  <a:srgbClr val="343846"/>
                </a:solidFill>
                <a:latin typeface="Trebuchet MS"/>
                <a:cs typeface="Trebuchet MS"/>
              </a:rPr>
              <a:t>и</a:t>
            </a:r>
            <a:r>
              <a:rPr sz="900" spc="20" dirty="0">
                <a:solidFill>
                  <a:srgbClr val="343846"/>
                </a:solidFill>
                <a:latin typeface="Trebuchet MS"/>
                <a:cs typeface="Trebuchet MS"/>
              </a:rPr>
              <a:t>я</a:t>
            </a:r>
            <a:r>
              <a:rPr sz="900" spc="-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н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а</a:t>
            </a:r>
            <a:r>
              <a:rPr sz="900" spc="-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25" dirty="0">
                <a:solidFill>
                  <a:srgbClr val="343846"/>
                </a:solidFill>
                <a:latin typeface="Trebuchet MS"/>
                <a:cs typeface="Trebuchet MS"/>
              </a:rPr>
              <a:t>оф</a:t>
            </a:r>
            <a:r>
              <a:rPr sz="900" spc="-25" dirty="0">
                <a:solidFill>
                  <a:srgbClr val="343846"/>
                </a:solidFill>
                <a:latin typeface="Trebuchet MS"/>
                <a:cs typeface="Trebuchet MS"/>
              </a:rPr>
              <a:t>и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ц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и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а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л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ь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н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ом  </a:t>
            </a:r>
            <a:r>
              <a:rPr sz="900" spc="-30" dirty="0">
                <a:solidFill>
                  <a:srgbClr val="343846"/>
                </a:solidFill>
                <a:latin typeface="Trebuchet MS"/>
                <a:cs typeface="Trebuchet MS"/>
              </a:rPr>
              <a:t>сайте) </a:t>
            </a:r>
            <a:r>
              <a:rPr sz="900" spc="-20" dirty="0">
                <a:solidFill>
                  <a:srgbClr val="343846"/>
                </a:solidFill>
                <a:latin typeface="Trebuchet MS"/>
                <a:cs typeface="Trebuchet MS"/>
              </a:rPr>
              <a:t>и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на </a:t>
            </a:r>
            <a:r>
              <a:rPr sz="900" spc="70" dirty="0">
                <a:solidFill>
                  <a:srgbClr val="343846"/>
                </a:solidFill>
                <a:latin typeface="Trebuchet MS"/>
                <a:cs typeface="Trebuchet MS"/>
              </a:rPr>
              <a:t>ЭП </a:t>
            </a:r>
            <a:r>
              <a:rPr sz="900" spc="-55" dirty="0">
                <a:solidFill>
                  <a:srgbClr val="343846"/>
                </a:solidFill>
                <a:latin typeface="Trebuchet MS"/>
                <a:cs typeface="Trebuchet MS"/>
              </a:rPr>
              <a:t>(с </a:t>
            </a:r>
            <a:r>
              <a:rPr sz="900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использованием ЕИС) </a:t>
            </a:r>
            <a:r>
              <a:rPr sz="900" spc="25" dirty="0">
                <a:solidFill>
                  <a:srgbClr val="343846"/>
                </a:solidFill>
                <a:latin typeface="Trebuchet MS"/>
                <a:cs typeface="Trebuchet MS"/>
              </a:rPr>
              <a:t>без </a:t>
            </a:r>
            <a:r>
              <a:rPr sz="900" spc="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своей 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подписи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проект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20" dirty="0">
                <a:solidFill>
                  <a:srgbClr val="343846"/>
                </a:solidFill>
                <a:latin typeface="Trebuchet MS"/>
                <a:cs typeface="Trebuchet MS"/>
              </a:rPr>
              <a:t>контракта.</a:t>
            </a:r>
            <a:endParaRPr sz="900">
              <a:latin typeface="Trebuchet MS"/>
              <a:cs typeface="Trebuchet MS"/>
            </a:endParaRPr>
          </a:p>
          <a:p>
            <a:pPr marL="120650" marR="115570" indent="-108585">
              <a:lnSpc>
                <a:spcPts val="969"/>
              </a:lnSpc>
              <a:spcBef>
                <a:spcPts val="320"/>
              </a:spcBef>
              <a:buClr>
                <a:srgbClr val="F14842"/>
              </a:buClr>
              <a:buFont typeface="Arial MT"/>
              <a:buChar char="•"/>
              <a:tabLst>
                <a:tab pos="121285" algn="l"/>
              </a:tabLst>
            </a:pPr>
            <a:r>
              <a:rPr sz="900" spc="60" dirty="0">
                <a:solidFill>
                  <a:srgbClr val="343846"/>
                </a:solidFill>
                <a:latin typeface="Trebuchet MS"/>
                <a:cs typeface="Trebuchet MS"/>
              </a:rPr>
              <a:t>П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роек</a:t>
            </a:r>
            <a:r>
              <a:rPr sz="900" spc="-50" dirty="0">
                <a:solidFill>
                  <a:srgbClr val="343846"/>
                </a:solidFill>
                <a:latin typeface="Trebuchet MS"/>
                <a:cs typeface="Trebuchet MS"/>
              </a:rPr>
              <a:t>т</a:t>
            </a:r>
            <a:r>
              <a:rPr sz="900" spc="-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к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о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н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тра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к</a:t>
            </a:r>
            <a:r>
              <a:rPr sz="900" spc="-20" dirty="0">
                <a:solidFill>
                  <a:srgbClr val="343846"/>
                </a:solidFill>
                <a:latin typeface="Trebuchet MS"/>
                <a:cs typeface="Trebuchet MS"/>
              </a:rPr>
              <a:t>та</a:t>
            </a:r>
            <a:r>
              <a:rPr sz="900" spc="-5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до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л</a:t>
            </a:r>
            <a:r>
              <a:rPr sz="900" spc="-30" dirty="0">
                <a:solidFill>
                  <a:srgbClr val="343846"/>
                </a:solidFill>
                <a:latin typeface="Trebuchet MS"/>
                <a:cs typeface="Trebuchet MS"/>
              </a:rPr>
              <a:t>ж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е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н  содержать 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условия, 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п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редус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м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отре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н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н</a:t>
            </a:r>
            <a:r>
              <a:rPr sz="900" spc="15" dirty="0">
                <a:solidFill>
                  <a:srgbClr val="343846"/>
                </a:solidFill>
                <a:latin typeface="Trebuchet MS"/>
                <a:cs typeface="Trebuchet MS"/>
              </a:rPr>
              <a:t>ы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е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ч</a:t>
            </a:r>
            <a:r>
              <a:rPr sz="900" spc="-125" dirty="0">
                <a:solidFill>
                  <a:srgbClr val="343846"/>
                </a:solidFill>
                <a:latin typeface="Trebuchet MS"/>
                <a:cs typeface="Trebuchet MS"/>
              </a:rPr>
              <a:t>.</a:t>
            </a:r>
            <a:r>
              <a:rPr sz="900" spc="-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55" dirty="0">
                <a:solidFill>
                  <a:srgbClr val="343846"/>
                </a:solidFill>
                <a:latin typeface="Trebuchet MS"/>
                <a:cs typeface="Trebuchet MS"/>
              </a:rPr>
              <a:t>2</a:t>
            </a:r>
            <a:r>
              <a:rPr sz="900" spc="-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25" dirty="0">
                <a:solidFill>
                  <a:srgbClr val="343846"/>
                </a:solidFill>
                <a:latin typeface="Trebuchet MS"/>
                <a:cs typeface="Trebuchet MS"/>
              </a:rPr>
              <a:t>с</a:t>
            </a:r>
            <a:r>
              <a:rPr sz="900" spc="-30" dirty="0">
                <a:solidFill>
                  <a:srgbClr val="343846"/>
                </a:solidFill>
                <a:latin typeface="Trebuchet MS"/>
                <a:cs typeface="Trebuchet MS"/>
              </a:rPr>
              <a:t>т</a:t>
            </a:r>
            <a:r>
              <a:rPr sz="900" spc="-125" dirty="0">
                <a:solidFill>
                  <a:srgbClr val="343846"/>
                </a:solidFill>
                <a:latin typeface="Trebuchet MS"/>
                <a:cs typeface="Trebuchet MS"/>
              </a:rPr>
              <a:t>.</a:t>
            </a:r>
            <a:r>
              <a:rPr sz="900" spc="-2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50" dirty="0">
                <a:solidFill>
                  <a:srgbClr val="343846"/>
                </a:solidFill>
                <a:latin typeface="Trebuchet MS"/>
                <a:cs typeface="Trebuchet MS"/>
              </a:rPr>
              <a:t>5</a:t>
            </a:r>
            <a:r>
              <a:rPr sz="900" spc="-120" dirty="0">
                <a:solidFill>
                  <a:srgbClr val="343846"/>
                </a:solidFill>
                <a:latin typeface="Trebuchet MS"/>
                <a:cs typeface="Trebuchet MS"/>
              </a:rPr>
              <a:t>1  </a:t>
            </a:r>
            <a:r>
              <a:rPr sz="900" spc="15" dirty="0">
                <a:solidFill>
                  <a:srgbClr val="343846"/>
                </a:solidFill>
                <a:latin typeface="Trebuchet MS"/>
                <a:cs typeface="Trebuchet MS"/>
              </a:rPr>
              <a:t>44-ФЗ</a:t>
            </a:r>
            <a:endParaRPr sz="900">
              <a:latin typeface="Trebuchet MS"/>
              <a:cs typeface="Trebuchet MS"/>
            </a:endParaRPr>
          </a:p>
        </p:txBody>
      </p:sp>
      <p:sp>
        <p:nvSpPr>
          <p:cNvPr id="12" name="object 11"/>
          <p:cNvSpPr txBox="1"/>
          <p:nvPr/>
        </p:nvSpPr>
        <p:spPr>
          <a:xfrm>
            <a:off x="1669859" y="753019"/>
            <a:ext cx="1332230" cy="13657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b="1" spc="-140" dirty="0" smtClean="0">
                <a:solidFill>
                  <a:srgbClr val="F14842"/>
                </a:solidFill>
                <a:latin typeface="Trebuchet MS"/>
                <a:cs typeface="Trebuchet MS"/>
              </a:rPr>
              <a:t>1</a:t>
            </a:r>
            <a:r>
              <a:rPr sz="800" b="1" spc="-45" dirty="0" smtClean="0">
                <a:solidFill>
                  <a:srgbClr val="F14842"/>
                </a:solidFill>
                <a:latin typeface="Trebuchet MS"/>
                <a:cs typeface="Trebuchet MS"/>
              </a:rPr>
              <a:t> </a:t>
            </a:r>
            <a:r>
              <a:rPr sz="800" b="1" spc="-55" dirty="0">
                <a:solidFill>
                  <a:srgbClr val="F14842"/>
                </a:solidFill>
                <a:latin typeface="Trebuchet MS"/>
                <a:cs typeface="Trebuchet MS"/>
              </a:rPr>
              <a:t>р</a:t>
            </a:r>
            <a:r>
              <a:rPr sz="800" b="1" spc="-40" dirty="0">
                <a:solidFill>
                  <a:srgbClr val="F14842"/>
                </a:solidFill>
                <a:latin typeface="Trebuchet MS"/>
                <a:cs typeface="Trebuchet MS"/>
              </a:rPr>
              <a:t>.</a:t>
            </a:r>
            <a:r>
              <a:rPr sz="800" b="1" spc="-35" dirty="0">
                <a:solidFill>
                  <a:srgbClr val="F14842"/>
                </a:solidFill>
                <a:latin typeface="Trebuchet MS"/>
                <a:cs typeface="Trebuchet MS"/>
              </a:rPr>
              <a:t>д</a:t>
            </a:r>
            <a:r>
              <a:rPr sz="800" b="1" spc="-90" dirty="0">
                <a:solidFill>
                  <a:srgbClr val="F14842"/>
                </a:solidFill>
                <a:latin typeface="Trebuchet MS"/>
                <a:cs typeface="Trebuchet MS"/>
              </a:rPr>
              <a:t>.</a:t>
            </a:r>
            <a:r>
              <a:rPr sz="800" b="1" spc="-55" dirty="0">
                <a:solidFill>
                  <a:srgbClr val="F14842"/>
                </a:solidFill>
                <a:latin typeface="Trebuchet MS"/>
                <a:cs typeface="Trebuchet MS"/>
              </a:rPr>
              <a:t> </a:t>
            </a:r>
            <a:r>
              <a:rPr sz="800" b="1" spc="180" dirty="0">
                <a:solidFill>
                  <a:srgbClr val="F14842"/>
                </a:solidFill>
                <a:latin typeface="Trebuchet MS"/>
                <a:cs typeface="Trebuchet MS"/>
              </a:rPr>
              <a:t>–</a:t>
            </a:r>
            <a:r>
              <a:rPr sz="800" b="1" spc="-50" dirty="0">
                <a:solidFill>
                  <a:srgbClr val="F14842"/>
                </a:solidFill>
                <a:latin typeface="Trebuchet MS"/>
                <a:cs typeface="Trebuchet MS"/>
              </a:rPr>
              <a:t> </a:t>
            </a:r>
            <a:r>
              <a:rPr sz="800" b="1" spc="-35" dirty="0">
                <a:solidFill>
                  <a:srgbClr val="F14842"/>
                </a:solidFill>
                <a:latin typeface="Trebuchet MS"/>
                <a:cs typeface="Trebuchet MS"/>
              </a:rPr>
              <a:t>д</a:t>
            </a:r>
            <a:r>
              <a:rPr sz="800" b="1" spc="-5" dirty="0">
                <a:solidFill>
                  <a:srgbClr val="F14842"/>
                </a:solidFill>
                <a:latin typeface="Trebuchet MS"/>
                <a:cs typeface="Trebuchet MS"/>
              </a:rPr>
              <a:t>ля</a:t>
            </a:r>
            <a:r>
              <a:rPr sz="800" b="1" dirty="0">
                <a:solidFill>
                  <a:srgbClr val="F14842"/>
                </a:solidFill>
                <a:latin typeface="Trebuchet MS"/>
                <a:cs typeface="Trebuchet MS"/>
              </a:rPr>
              <a:t> </a:t>
            </a:r>
            <a:r>
              <a:rPr sz="800" b="1" spc="-80" dirty="0">
                <a:solidFill>
                  <a:srgbClr val="F14842"/>
                </a:solidFill>
                <a:latin typeface="Trebuchet MS"/>
                <a:cs typeface="Trebuchet MS"/>
              </a:rPr>
              <a:t> </a:t>
            </a:r>
            <a:r>
              <a:rPr sz="800" b="1" spc="30" dirty="0">
                <a:solidFill>
                  <a:srgbClr val="F14842"/>
                </a:solidFill>
                <a:latin typeface="Trebuchet MS"/>
                <a:cs typeface="Trebuchet MS"/>
              </a:rPr>
              <a:t>ЭЗК</a:t>
            </a:r>
            <a:endParaRPr sz="800" dirty="0">
              <a:latin typeface="Trebuchet MS"/>
              <a:cs typeface="Trebuchet MS"/>
            </a:endParaRPr>
          </a:p>
        </p:txBody>
      </p:sp>
      <p:sp>
        <p:nvSpPr>
          <p:cNvPr id="13" name="object 12"/>
          <p:cNvSpPr/>
          <p:nvPr/>
        </p:nvSpPr>
        <p:spPr>
          <a:xfrm>
            <a:off x="367284" y="1005839"/>
            <a:ext cx="3434079" cy="76200"/>
          </a:xfrm>
          <a:custGeom>
            <a:avLst/>
            <a:gdLst/>
            <a:ahLst/>
            <a:cxnLst/>
            <a:rect l="l" t="t" r="r" b="b"/>
            <a:pathLst>
              <a:path w="3434079" h="76200">
                <a:moveTo>
                  <a:pt x="0" y="76200"/>
                </a:moveTo>
                <a:lnTo>
                  <a:pt x="10686" y="61352"/>
                </a:lnTo>
                <a:lnTo>
                  <a:pt x="39828" y="49244"/>
                </a:lnTo>
                <a:lnTo>
                  <a:pt x="83051" y="41088"/>
                </a:lnTo>
                <a:lnTo>
                  <a:pt x="135978" y="38100"/>
                </a:lnTo>
                <a:lnTo>
                  <a:pt x="1580768" y="38100"/>
                </a:lnTo>
                <a:lnTo>
                  <a:pt x="1633739" y="35111"/>
                </a:lnTo>
                <a:lnTo>
                  <a:pt x="1676971" y="26955"/>
                </a:lnTo>
                <a:lnTo>
                  <a:pt x="1706106" y="14847"/>
                </a:lnTo>
                <a:lnTo>
                  <a:pt x="1716786" y="0"/>
                </a:lnTo>
                <a:lnTo>
                  <a:pt x="1727465" y="14847"/>
                </a:lnTo>
                <a:lnTo>
                  <a:pt x="1756600" y="26955"/>
                </a:lnTo>
                <a:lnTo>
                  <a:pt x="1799832" y="35111"/>
                </a:lnTo>
                <a:lnTo>
                  <a:pt x="1852802" y="38100"/>
                </a:lnTo>
                <a:lnTo>
                  <a:pt x="3297554" y="38100"/>
                </a:lnTo>
                <a:lnTo>
                  <a:pt x="3350525" y="41088"/>
                </a:lnTo>
                <a:lnTo>
                  <a:pt x="3393757" y="49244"/>
                </a:lnTo>
                <a:lnTo>
                  <a:pt x="3422892" y="61352"/>
                </a:lnTo>
                <a:lnTo>
                  <a:pt x="3433571" y="76200"/>
                </a:lnTo>
              </a:path>
            </a:pathLst>
          </a:custGeom>
          <a:ln w="12192">
            <a:solidFill>
              <a:srgbClr val="F1484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3"/>
          <p:cNvSpPr txBox="1"/>
          <p:nvPr/>
        </p:nvSpPr>
        <p:spPr>
          <a:xfrm>
            <a:off x="7627111" y="6245453"/>
            <a:ext cx="89408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spc="-10" dirty="0">
                <a:solidFill>
                  <a:srgbClr val="343846"/>
                </a:solidFill>
                <a:latin typeface="Trebuchet MS"/>
                <a:cs typeface="Trebuchet MS"/>
              </a:rPr>
              <a:t>ч</a:t>
            </a:r>
            <a:r>
              <a:rPr sz="900" b="1" spc="-105" dirty="0">
                <a:solidFill>
                  <a:srgbClr val="343846"/>
                </a:solidFill>
                <a:latin typeface="Trebuchet MS"/>
                <a:cs typeface="Trebuchet MS"/>
              </a:rPr>
              <a:t>.</a:t>
            </a:r>
            <a:r>
              <a:rPr sz="900" b="1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b="1" spc="15" dirty="0">
                <a:solidFill>
                  <a:srgbClr val="343846"/>
                </a:solidFill>
                <a:latin typeface="Trebuchet MS"/>
                <a:cs typeface="Trebuchet MS"/>
              </a:rPr>
              <a:t>6</a:t>
            </a:r>
            <a:r>
              <a:rPr sz="900" b="1" spc="-4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b="1" spc="-30" dirty="0">
                <a:solidFill>
                  <a:srgbClr val="343846"/>
                </a:solidFill>
                <a:latin typeface="Trebuchet MS"/>
                <a:cs typeface="Trebuchet MS"/>
              </a:rPr>
              <a:t>с</a:t>
            </a:r>
            <a:r>
              <a:rPr sz="900" b="1" spc="-55" dirty="0">
                <a:solidFill>
                  <a:srgbClr val="343846"/>
                </a:solidFill>
                <a:latin typeface="Trebuchet MS"/>
                <a:cs typeface="Trebuchet MS"/>
              </a:rPr>
              <a:t>т</a:t>
            </a:r>
            <a:r>
              <a:rPr sz="900" b="1" spc="-105" dirty="0">
                <a:solidFill>
                  <a:srgbClr val="343846"/>
                </a:solidFill>
                <a:latin typeface="Trebuchet MS"/>
                <a:cs typeface="Trebuchet MS"/>
              </a:rPr>
              <a:t>.</a:t>
            </a:r>
            <a:r>
              <a:rPr sz="900" b="1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b="1" spc="15" dirty="0">
                <a:solidFill>
                  <a:srgbClr val="343846"/>
                </a:solidFill>
                <a:latin typeface="Trebuchet MS"/>
                <a:cs typeface="Trebuchet MS"/>
              </a:rPr>
              <a:t>5</a:t>
            </a:r>
            <a:r>
              <a:rPr sz="900" b="1" spc="-160" dirty="0">
                <a:solidFill>
                  <a:srgbClr val="343846"/>
                </a:solidFill>
                <a:latin typeface="Trebuchet MS"/>
                <a:cs typeface="Trebuchet MS"/>
              </a:rPr>
              <a:t>1</a:t>
            </a:r>
            <a:r>
              <a:rPr sz="900" b="1" spc="-4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b="1" spc="10" dirty="0">
                <a:solidFill>
                  <a:srgbClr val="343846"/>
                </a:solidFill>
                <a:latin typeface="Trebuchet MS"/>
                <a:cs typeface="Trebuchet MS"/>
              </a:rPr>
              <a:t>4</a:t>
            </a:r>
            <a:r>
              <a:rPr sz="900" b="1" spc="15" dirty="0">
                <a:solidFill>
                  <a:srgbClr val="343846"/>
                </a:solidFill>
                <a:latin typeface="Trebuchet MS"/>
                <a:cs typeface="Trebuchet MS"/>
              </a:rPr>
              <a:t>4</a:t>
            </a:r>
            <a:r>
              <a:rPr sz="900" b="1" spc="-75" dirty="0">
                <a:solidFill>
                  <a:srgbClr val="343846"/>
                </a:solidFill>
                <a:latin typeface="Trebuchet MS"/>
                <a:cs typeface="Trebuchet MS"/>
              </a:rPr>
              <a:t>-</a:t>
            </a:r>
            <a:r>
              <a:rPr sz="900" b="1" spc="45" dirty="0">
                <a:solidFill>
                  <a:srgbClr val="343846"/>
                </a:solidFill>
                <a:latin typeface="Trebuchet MS"/>
                <a:cs typeface="Trebuchet MS"/>
              </a:rPr>
              <a:t>ФЗ</a:t>
            </a:r>
            <a:endParaRPr sz="900">
              <a:latin typeface="Trebuchet MS"/>
              <a:cs typeface="Trebuchet MS"/>
            </a:endParaRPr>
          </a:p>
        </p:txBody>
      </p:sp>
      <p:sp>
        <p:nvSpPr>
          <p:cNvPr id="15" name="object 14"/>
          <p:cNvSpPr/>
          <p:nvPr/>
        </p:nvSpPr>
        <p:spPr>
          <a:xfrm>
            <a:off x="3840479" y="6249923"/>
            <a:ext cx="2887980" cy="180340"/>
          </a:xfrm>
          <a:custGeom>
            <a:avLst/>
            <a:gdLst/>
            <a:ahLst/>
            <a:cxnLst/>
            <a:rect l="l" t="t" r="r" b="b"/>
            <a:pathLst>
              <a:path w="2887979" h="180339">
                <a:moveTo>
                  <a:pt x="2887979" y="0"/>
                </a:moveTo>
                <a:lnTo>
                  <a:pt x="0" y="0"/>
                </a:lnTo>
                <a:lnTo>
                  <a:pt x="0" y="179831"/>
                </a:lnTo>
                <a:lnTo>
                  <a:pt x="2887979" y="179831"/>
                </a:lnTo>
                <a:lnTo>
                  <a:pt x="2887979" y="0"/>
                </a:lnTo>
                <a:close/>
              </a:path>
            </a:pathLst>
          </a:custGeom>
          <a:solidFill>
            <a:srgbClr val="F5F6F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5"/>
          <p:cNvSpPr txBox="1"/>
          <p:nvPr/>
        </p:nvSpPr>
        <p:spPr>
          <a:xfrm>
            <a:off x="4839080" y="6245453"/>
            <a:ext cx="89090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spc="-10" dirty="0">
                <a:solidFill>
                  <a:srgbClr val="343846"/>
                </a:solidFill>
                <a:latin typeface="Trebuchet MS"/>
                <a:cs typeface="Trebuchet MS"/>
              </a:rPr>
              <a:t>ч</a:t>
            </a:r>
            <a:r>
              <a:rPr sz="900" b="1" spc="-105" dirty="0">
                <a:solidFill>
                  <a:srgbClr val="343846"/>
                </a:solidFill>
                <a:latin typeface="Trebuchet MS"/>
                <a:cs typeface="Trebuchet MS"/>
              </a:rPr>
              <a:t>.</a:t>
            </a:r>
            <a:r>
              <a:rPr sz="900" b="1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b="1" dirty="0">
                <a:solidFill>
                  <a:srgbClr val="343846"/>
                </a:solidFill>
                <a:latin typeface="Trebuchet MS"/>
                <a:cs typeface="Trebuchet MS"/>
              </a:rPr>
              <a:t>3</a:t>
            </a:r>
            <a:r>
              <a:rPr sz="900" b="1" spc="-4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b="1" spc="-30" dirty="0">
                <a:solidFill>
                  <a:srgbClr val="343846"/>
                </a:solidFill>
                <a:latin typeface="Trebuchet MS"/>
                <a:cs typeface="Trebuchet MS"/>
              </a:rPr>
              <a:t>с</a:t>
            </a:r>
            <a:r>
              <a:rPr sz="900" b="1" spc="-55" dirty="0">
                <a:solidFill>
                  <a:srgbClr val="343846"/>
                </a:solidFill>
                <a:latin typeface="Trebuchet MS"/>
                <a:cs typeface="Trebuchet MS"/>
              </a:rPr>
              <a:t>т</a:t>
            </a:r>
            <a:r>
              <a:rPr sz="900" b="1" spc="-105" dirty="0">
                <a:solidFill>
                  <a:srgbClr val="343846"/>
                </a:solidFill>
                <a:latin typeface="Trebuchet MS"/>
                <a:cs typeface="Trebuchet MS"/>
              </a:rPr>
              <a:t>.</a:t>
            </a:r>
            <a:r>
              <a:rPr sz="900" b="1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b="1" spc="15" dirty="0">
                <a:solidFill>
                  <a:srgbClr val="343846"/>
                </a:solidFill>
                <a:latin typeface="Trebuchet MS"/>
                <a:cs typeface="Trebuchet MS"/>
              </a:rPr>
              <a:t>5</a:t>
            </a:r>
            <a:r>
              <a:rPr sz="900" b="1" spc="-160" dirty="0">
                <a:solidFill>
                  <a:srgbClr val="343846"/>
                </a:solidFill>
                <a:latin typeface="Trebuchet MS"/>
                <a:cs typeface="Trebuchet MS"/>
              </a:rPr>
              <a:t>1</a:t>
            </a:r>
            <a:r>
              <a:rPr sz="900" b="1" spc="-4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b="1" spc="10" dirty="0">
                <a:solidFill>
                  <a:srgbClr val="343846"/>
                </a:solidFill>
                <a:latin typeface="Trebuchet MS"/>
                <a:cs typeface="Trebuchet MS"/>
              </a:rPr>
              <a:t>4</a:t>
            </a:r>
            <a:r>
              <a:rPr sz="900" b="1" spc="15" dirty="0">
                <a:solidFill>
                  <a:srgbClr val="343846"/>
                </a:solidFill>
                <a:latin typeface="Trebuchet MS"/>
                <a:cs typeface="Trebuchet MS"/>
              </a:rPr>
              <a:t>4</a:t>
            </a:r>
            <a:r>
              <a:rPr sz="900" b="1" spc="-75" dirty="0">
                <a:solidFill>
                  <a:srgbClr val="343846"/>
                </a:solidFill>
                <a:latin typeface="Trebuchet MS"/>
                <a:cs typeface="Trebuchet MS"/>
              </a:rPr>
              <a:t>-</a:t>
            </a:r>
            <a:r>
              <a:rPr sz="900" b="1" spc="45" dirty="0">
                <a:solidFill>
                  <a:srgbClr val="343846"/>
                </a:solidFill>
                <a:latin typeface="Trebuchet MS"/>
                <a:cs typeface="Trebuchet MS"/>
              </a:rPr>
              <a:t>ФЗ</a:t>
            </a:r>
            <a:endParaRPr sz="900">
              <a:latin typeface="Trebuchet MS"/>
              <a:cs typeface="Trebuchet MS"/>
            </a:endParaRPr>
          </a:p>
        </p:txBody>
      </p:sp>
      <p:sp>
        <p:nvSpPr>
          <p:cNvPr id="17" name="object 16"/>
          <p:cNvSpPr txBox="1"/>
          <p:nvPr/>
        </p:nvSpPr>
        <p:spPr>
          <a:xfrm>
            <a:off x="367284" y="1719072"/>
            <a:ext cx="1572895" cy="1135380"/>
          </a:xfrm>
          <a:prstGeom prst="rect">
            <a:avLst/>
          </a:prstGeom>
        </p:spPr>
        <p:txBody>
          <a:bodyPr vert="horz" wrap="square" lIns="0" tIns="64769" rIns="0" bIns="0" rtlCol="0">
            <a:spAutoFit/>
          </a:bodyPr>
          <a:lstStyle/>
          <a:p>
            <a:pPr marL="34925" marR="55880">
              <a:lnSpc>
                <a:spcPct val="90100"/>
              </a:lnSpc>
              <a:spcBef>
                <a:spcPts val="509"/>
              </a:spcBef>
            </a:pP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Протокола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подведения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итогов определения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поставщика </a:t>
            </a:r>
            <a:r>
              <a:rPr sz="900" spc="-20" dirty="0">
                <a:solidFill>
                  <a:srgbClr val="343846"/>
                </a:solidFill>
                <a:latin typeface="Trebuchet MS"/>
                <a:cs typeface="Trebuchet MS"/>
              </a:rPr>
              <a:t>(подрядчика, 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25" dirty="0">
                <a:solidFill>
                  <a:srgbClr val="343846"/>
                </a:solidFill>
                <a:latin typeface="Trebuchet MS"/>
                <a:cs typeface="Trebuchet MS"/>
              </a:rPr>
              <a:t>и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с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п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о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л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н</a:t>
            </a:r>
            <a:r>
              <a:rPr sz="900" spc="-25" dirty="0">
                <a:solidFill>
                  <a:srgbClr val="343846"/>
                </a:solidFill>
                <a:latin typeface="Trebuchet MS"/>
                <a:cs typeface="Trebuchet MS"/>
              </a:rPr>
              <a:t>и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т</a:t>
            </a:r>
            <a:r>
              <a:rPr sz="900" spc="-25" dirty="0">
                <a:solidFill>
                  <a:srgbClr val="343846"/>
                </a:solidFill>
                <a:latin typeface="Trebuchet MS"/>
                <a:cs typeface="Trebuchet MS"/>
              </a:rPr>
              <a:t>е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л</a:t>
            </a:r>
            <a:r>
              <a:rPr sz="900" spc="-45" dirty="0">
                <a:solidFill>
                  <a:srgbClr val="343846"/>
                </a:solidFill>
                <a:latin typeface="Trebuchet MS"/>
                <a:cs typeface="Trebuchet MS"/>
              </a:rPr>
              <a:t>я)</a:t>
            </a:r>
            <a:r>
              <a:rPr sz="900" spc="1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110" dirty="0">
                <a:solidFill>
                  <a:srgbClr val="343846"/>
                </a:solidFill>
                <a:latin typeface="Trebuchet MS"/>
                <a:cs typeface="Trebuchet MS"/>
              </a:rPr>
              <a:t>(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э</a:t>
            </a:r>
            <a:r>
              <a:rPr sz="900" spc="-20" dirty="0">
                <a:solidFill>
                  <a:srgbClr val="343846"/>
                </a:solidFill>
                <a:latin typeface="Trebuchet MS"/>
                <a:cs typeface="Trebuchet MS"/>
              </a:rPr>
              <a:t>л</a:t>
            </a:r>
            <a:r>
              <a:rPr sz="900" spc="-125" dirty="0">
                <a:solidFill>
                  <a:srgbClr val="343846"/>
                </a:solidFill>
                <a:latin typeface="Trebuchet MS"/>
                <a:cs typeface="Trebuchet MS"/>
              </a:rPr>
              <a:t>.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к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о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н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к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у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рс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ы</a:t>
            </a:r>
            <a:r>
              <a:rPr sz="900" spc="-110" dirty="0">
                <a:solidFill>
                  <a:srgbClr val="343846"/>
                </a:solidFill>
                <a:latin typeface="Trebuchet MS"/>
                <a:cs typeface="Trebuchet MS"/>
              </a:rPr>
              <a:t>,  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э</a:t>
            </a:r>
            <a:r>
              <a:rPr sz="900" spc="-20" dirty="0">
                <a:solidFill>
                  <a:srgbClr val="343846"/>
                </a:solidFill>
                <a:latin typeface="Trebuchet MS"/>
                <a:cs typeface="Trebuchet MS"/>
              </a:rPr>
              <a:t>л</a:t>
            </a:r>
            <a:r>
              <a:rPr sz="900" spc="-125" dirty="0">
                <a:solidFill>
                  <a:srgbClr val="343846"/>
                </a:solidFill>
                <a:latin typeface="Trebuchet MS"/>
                <a:cs typeface="Trebuchet MS"/>
              </a:rPr>
              <a:t>.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а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у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кц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и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о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н</a:t>
            </a:r>
            <a:r>
              <a:rPr sz="900" spc="-125" dirty="0">
                <a:solidFill>
                  <a:srgbClr val="343846"/>
                </a:solidFill>
                <a:latin typeface="Trebuchet MS"/>
                <a:cs typeface="Trebuchet MS"/>
              </a:rPr>
              <a:t>,</a:t>
            </a:r>
            <a:r>
              <a:rPr sz="900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э</a:t>
            </a:r>
            <a:r>
              <a:rPr sz="900" spc="-20" dirty="0">
                <a:solidFill>
                  <a:srgbClr val="343846"/>
                </a:solidFill>
                <a:latin typeface="Trebuchet MS"/>
                <a:cs typeface="Trebuchet MS"/>
              </a:rPr>
              <a:t>л</a:t>
            </a:r>
            <a:r>
              <a:rPr sz="900" spc="-125" dirty="0">
                <a:solidFill>
                  <a:srgbClr val="343846"/>
                </a:solidFill>
                <a:latin typeface="Trebuchet MS"/>
                <a:cs typeface="Trebuchet MS"/>
              </a:rPr>
              <a:t>.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50" dirty="0">
                <a:solidFill>
                  <a:srgbClr val="343846"/>
                </a:solidFill>
                <a:latin typeface="Trebuchet MS"/>
                <a:cs typeface="Trebuchet MS"/>
              </a:rPr>
              <a:t>з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а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п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рос  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котировок)</a:t>
            </a:r>
            <a:endParaRPr sz="9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050">
              <a:latin typeface="Trebuchet MS"/>
              <a:cs typeface="Trebuchet MS"/>
            </a:endParaRPr>
          </a:p>
          <a:p>
            <a:pPr marL="379095">
              <a:lnSpc>
                <a:spcPct val="100000"/>
              </a:lnSpc>
            </a:pPr>
            <a:r>
              <a:rPr sz="900" b="1" spc="-10" dirty="0">
                <a:solidFill>
                  <a:srgbClr val="343846"/>
                </a:solidFill>
                <a:latin typeface="Trebuchet MS"/>
                <a:cs typeface="Trebuchet MS"/>
              </a:rPr>
              <a:t>ч</a:t>
            </a:r>
            <a:r>
              <a:rPr sz="900" b="1" spc="-130" dirty="0">
                <a:solidFill>
                  <a:srgbClr val="343846"/>
                </a:solidFill>
                <a:latin typeface="Trebuchet MS"/>
                <a:cs typeface="Trebuchet MS"/>
              </a:rPr>
              <a:t>.1</a:t>
            </a:r>
            <a:r>
              <a:rPr sz="900" b="1" spc="-4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b="1" spc="-30" dirty="0">
                <a:solidFill>
                  <a:srgbClr val="343846"/>
                </a:solidFill>
                <a:latin typeface="Trebuchet MS"/>
                <a:cs typeface="Trebuchet MS"/>
              </a:rPr>
              <a:t>с</a:t>
            </a:r>
            <a:r>
              <a:rPr sz="900" b="1" spc="-55" dirty="0">
                <a:solidFill>
                  <a:srgbClr val="343846"/>
                </a:solidFill>
                <a:latin typeface="Trebuchet MS"/>
                <a:cs typeface="Trebuchet MS"/>
              </a:rPr>
              <a:t>т</a:t>
            </a:r>
            <a:r>
              <a:rPr sz="900" b="1" spc="-105" dirty="0">
                <a:solidFill>
                  <a:srgbClr val="343846"/>
                </a:solidFill>
                <a:latin typeface="Trebuchet MS"/>
                <a:cs typeface="Trebuchet MS"/>
              </a:rPr>
              <a:t>.</a:t>
            </a:r>
            <a:r>
              <a:rPr sz="900" b="1" spc="-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b="1" spc="15" dirty="0">
                <a:solidFill>
                  <a:srgbClr val="343846"/>
                </a:solidFill>
                <a:latin typeface="Trebuchet MS"/>
                <a:cs typeface="Trebuchet MS"/>
              </a:rPr>
              <a:t>5</a:t>
            </a:r>
            <a:r>
              <a:rPr sz="900" b="1" spc="-160" dirty="0">
                <a:solidFill>
                  <a:srgbClr val="343846"/>
                </a:solidFill>
                <a:latin typeface="Trebuchet MS"/>
                <a:cs typeface="Trebuchet MS"/>
              </a:rPr>
              <a:t>1</a:t>
            </a:r>
            <a:r>
              <a:rPr sz="900" b="1" spc="-4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b="1" spc="10" dirty="0">
                <a:solidFill>
                  <a:srgbClr val="343846"/>
                </a:solidFill>
                <a:latin typeface="Trebuchet MS"/>
                <a:cs typeface="Trebuchet MS"/>
              </a:rPr>
              <a:t>4</a:t>
            </a:r>
            <a:r>
              <a:rPr sz="900" b="1" spc="15" dirty="0">
                <a:solidFill>
                  <a:srgbClr val="343846"/>
                </a:solidFill>
                <a:latin typeface="Trebuchet MS"/>
                <a:cs typeface="Trebuchet MS"/>
              </a:rPr>
              <a:t>4</a:t>
            </a:r>
            <a:r>
              <a:rPr sz="900" b="1" spc="-75" dirty="0">
                <a:solidFill>
                  <a:srgbClr val="343846"/>
                </a:solidFill>
                <a:latin typeface="Trebuchet MS"/>
                <a:cs typeface="Trebuchet MS"/>
              </a:rPr>
              <a:t>-</a:t>
            </a:r>
            <a:r>
              <a:rPr sz="900" b="1" spc="45" dirty="0">
                <a:solidFill>
                  <a:srgbClr val="343846"/>
                </a:solidFill>
                <a:latin typeface="Trebuchet MS"/>
                <a:cs typeface="Trebuchet MS"/>
              </a:rPr>
              <a:t>ФЗ</a:t>
            </a:r>
            <a:endParaRPr sz="900">
              <a:latin typeface="Trebuchet MS"/>
              <a:cs typeface="Trebuchet MS"/>
            </a:endParaRPr>
          </a:p>
        </p:txBody>
      </p:sp>
      <p:sp>
        <p:nvSpPr>
          <p:cNvPr id="18" name="object 17"/>
          <p:cNvSpPr txBox="1"/>
          <p:nvPr/>
        </p:nvSpPr>
        <p:spPr>
          <a:xfrm>
            <a:off x="2440304" y="6245453"/>
            <a:ext cx="89217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spc="-10" dirty="0">
                <a:solidFill>
                  <a:srgbClr val="343846"/>
                </a:solidFill>
                <a:latin typeface="Trebuchet MS"/>
                <a:cs typeface="Trebuchet MS"/>
              </a:rPr>
              <a:t>ч</a:t>
            </a:r>
            <a:r>
              <a:rPr sz="900" b="1" spc="-105" dirty="0">
                <a:solidFill>
                  <a:srgbClr val="343846"/>
                </a:solidFill>
                <a:latin typeface="Trebuchet MS"/>
                <a:cs typeface="Trebuchet MS"/>
              </a:rPr>
              <a:t>.</a:t>
            </a:r>
            <a:r>
              <a:rPr sz="900" b="1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b="1" spc="10" dirty="0">
                <a:solidFill>
                  <a:srgbClr val="343846"/>
                </a:solidFill>
                <a:latin typeface="Trebuchet MS"/>
                <a:cs typeface="Trebuchet MS"/>
              </a:rPr>
              <a:t>2</a:t>
            </a:r>
            <a:r>
              <a:rPr sz="900" b="1" spc="-4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b="1" spc="-30" dirty="0">
                <a:solidFill>
                  <a:srgbClr val="343846"/>
                </a:solidFill>
                <a:latin typeface="Trebuchet MS"/>
                <a:cs typeface="Trebuchet MS"/>
              </a:rPr>
              <a:t>с</a:t>
            </a:r>
            <a:r>
              <a:rPr sz="900" b="1" spc="-55" dirty="0">
                <a:solidFill>
                  <a:srgbClr val="343846"/>
                </a:solidFill>
                <a:latin typeface="Trebuchet MS"/>
                <a:cs typeface="Trebuchet MS"/>
              </a:rPr>
              <a:t>т</a:t>
            </a:r>
            <a:r>
              <a:rPr sz="900" b="1" spc="-105" dirty="0">
                <a:solidFill>
                  <a:srgbClr val="343846"/>
                </a:solidFill>
                <a:latin typeface="Trebuchet MS"/>
                <a:cs typeface="Trebuchet MS"/>
              </a:rPr>
              <a:t>.</a:t>
            </a:r>
            <a:r>
              <a:rPr sz="900" b="1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b="1" spc="15" dirty="0">
                <a:solidFill>
                  <a:srgbClr val="343846"/>
                </a:solidFill>
                <a:latin typeface="Trebuchet MS"/>
                <a:cs typeface="Trebuchet MS"/>
              </a:rPr>
              <a:t>5</a:t>
            </a:r>
            <a:r>
              <a:rPr sz="900" b="1" spc="-160" dirty="0">
                <a:solidFill>
                  <a:srgbClr val="343846"/>
                </a:solidFill>
                <a:latin typeface="Trebuchet MS"/>
                <a:cs typeface="Trebuchet MS"/>
              </a:rPr>
              <a:t>1</a:t>
            </a:r>
            <a:r>
              <a:rPr sz="900" b="1" spc="-4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b="1" spc="10" dirty="0">
                <a:solidFill>
                  <a:srgbClr val="343846"/>
                </a:solidFill>
                <a:latin typeface="Trebuchet MS"/>
                <a:cs typeface="Trebuchet MS"/>
              </a:rPr>
              <a:t>4</a:t>
            </a:r>
            <a:r>
              <a:rPr sz="900" b="1" spc="15" dirty="0">
                <a:solidFill>
                  <a:srgbClr val="343846"/>
                </a:solidFill>
                <a:latin typeface="Trebuchet MS"/>
                <a:cs typeface="Trebuchet MS"/>
              </a:rPr>
              <a:t>4</a:t>
            </a:r>
            <a:r>
              <a:rPr sz="900" b="1" spc="-75" dirty="0">
                <a:solidFill>
                  <a:srgbClr val="343846"/>
                </a:solidFill>
                <a:latin typeface="Trebuchet MS"/>
                <a:cs typeface="Trebuchet MS"/>
              </a:rPr>
              <a:t>-</a:t>
            </a:r>
            <a:r>
              <a:rPr sz="900" b="1" spc="45" dirty="0">
                <a:solidFill>
                  <a:srgbClr val="343846"/>
                </a:solidFill>
                <a:latin typeface="Trebuchet MS"/>
                <a:cs typeface="Trebuchet MS"/>
              </a:rPr>
              <a:t>ФЗ</a:t>
            </a:r>
            <a:endParaRPr sz="900">
              <a:latin typeface="Trebuchet MS"/>
              <a:cs typeface="Trebuchet MS"/>
            </a:endParaRPr>
          </a:p>
        </p:txBody>
      </p:sp>
      <p:grpSp>
        <p:nvGrpSpPr>
          <p:cNvPr id="19" name="object 18"/>
          <p:cNvGrpSpPr/>
          <p:nvPr/>
        </p:nvGrpSpPr>
        <p:grpSpPr>
          <a:xfrm>
            <a:off x="3770121" y="1121410"/>
            <a:ext cx="3051810" cy="598170"/>
            <a:chOff x="3770121" y="1121410"/>
            <a:chExt cx="3051810" cy="598170"/>
          </a:xfrm>
        </p:grpSpPr>
        <p:pic>
          <p:nvPicPr>
            <p:cNvPr id="20" name="object 1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776471" y="1127760"/>
              <a:ext cx="3038855" cy="585215"/>
            </a:xfrm>
            <a:prstGeom prst="rect">
              <a:avLst/>
            </a:prstGeom>
          </p:spPr>
        </p:pic>
        <p:sp>
          <p:nvSpPr>
            <p:cNvPr id="21" name="object 20"/>
            <p:cNvSpPr/>
            <p:nvPr/>
          </p:nvSpPr>
          <p:spPr>
            <a:xfrm>
              <a:off x="3776471" y="1127760"/>
              <a:ext cx="3039110" cy="585470"/>
            </a:xfrm>
            <a:custGeom>
              <a:avLst/>
              <a:gdLst/>
              <a:ahLst/>
              <a:cxnLst/>
              <a:rect l="l" t="t" r="r" b="b"/>
              <a:pathLst>
                <a:path w="3039109" h="585469">
                  <a:moveTo>
                    <a:pt x="0" y="0"/>
                  </a:moveTo>
                  <a:lnTo>
                    <a:pt x="2964053" y="0"/>
                  </a:lnTo>
                  <a:lnTo>
                    <a:pt x="3038855" y="292607"/>
                  </a:lnTo>
                  <a:lnTo>
                    <a:pt x="2964053" y="585215"/>
                  </a:lnTo>
                  <a:lnTo>
                    <a:pt x="0" y="585215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1"/>
          <p:cNvSpPr txBox="1"/>
          <p:nvPr/>
        </p:nvSpPr>
        <p:spPr>
          <a:xfrm>
            <a:off x="4246626" y="1247648"/>
            <a:ext cx="2096135" cy="314960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748665" marR="5080" indent="-736600">
              <a:lnSpc>
                <a:spcPts val="1080"/>
              </a:lnSpc>
              <a:spcBef>
                <a:spcPts val="229"/>
              </a:spcBef>
            </a:pPr>
            <a:r>
              <a:rPr sz="1000" b="1" spc="60" dirty="0">
                <a:solidFill>
                  <a:srgbClr val="FFFFFF"/>
                </a:solidFill>
                <a:latin typeface="Trebuchet MS"/>
                <a:cs typeface="Trebuchet MS"/>
              </a:rPr>
              <a:t>П</a:t>
            </a:r>
            <a:r>
              <a:rPr sz="1000" b="1" dirty="0">
                <a:solidFill>
                  <a:srgbClr val="FFFFFF"/>
                </a:solidFill>
                <a:latin typeface="Trebuchet MS"/>
                <a:cs typeface="Trebuchet MS"/>
              </a:rPr>
              <a:t>о</a:t>
            </a:r>
            <a:r>
              <a:rPr sz="1000" b="1" spc="-45" dirty="0">
                <a:solidFill>
                  <a:srgbClr val="FFFFFF"/>
                </a:solidFill>
                <a:latin typeface="Trebuchet MS"/>
                <a:cs typeface="Trebuchet MS"/>
              </a:rPr>
              <a:t>д</a:t>
            </a:r>
            <a:r>
              <a:rPr sz="1000" b="1" spc="-15" dirty="0">
                <a:solidFill>
                  <a:srgbClr val="FFFFFF"/>
                </a:solidFill>
                <a:latin typeface="Trebuchet MS"/>
                <a:cs typeface="Trebuchet MS"/>
              </a:rPr>
              <a:t>п</a:t>
            </a:r>
            <a:r>
              <a:rPr sz="1000" b="1" spc="-25" dirty="0">
                <a:solidFill>
                  <a:srgbClr val="FFFFFF"/>
                </a:solidFill>
                <a:latin typeface="Trebuchet MS"/>
                <a:cs typeface="Trebuchet MS"/>
              </a:rPr>
              <a:t>ис</a:t>
            </a:r>
            <a:r>
              <a:rPr sz="1000" b="1" spc="-15" dirty="0">
                <a:solidFill>
                  <a:srgbClr val="FFFFFF"/>
                </a:solidFill>
                <a:latin typeface="Trebuchet MS"/>
                <a:cs typeface="Trebuchet MS"/>
              </a:rPr>
              <a:t>ан</a:t>
            </a:r>
            <a:r>
              <a:rPr sz="1000" b="1" spc="-20" dirty="0">
                <a:solidFill>
                  <a:srgbClr val="FFFFFF"/>
                </a:solidFill>
                <a:latin typeface="Trebuchet MS"/>
                <a:cs typeface="Trebuchet MS"/>
              </a:rPr>
              <a:t>и</a:t>
            </a:r>
            <a:r>
              <a:rPr sz="1000" b="1" spc="-30" dirty="0">
                <a:solidFill>
                  <a:srgbClr val="FFFFFF"/>
                </a:solidFill>
                <a:latin typeface="Trebuchet MS"/>
                <a:cs typeface="Trebuchet MS"/>
              </a:rPr>
              <a:t>е</a:t>
            </a:r>
            <a:r>
              <a:rPr sz="1000" b="1" spc="-6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b="1" spc="-5" dirty="0">
                <a:solidFill>
                  <a:srgbClr val="FFFFFF"/>
                </a:solidFill>
                <a:latin typeface="Trebuchet MS"/>
                <a:cs typeface="Trebuchet MS"/>
              </a:rPr>
              <a:t>поб</a:t>
            </a:r>
            <a:r>
              <a:rPr sz="1000" b="1" spc="-35" dirty="0">
                <a:solidFill>
                  <a:srgbClr val="FFFFFF"/>
                </a:solidFill>
                <a:latin typeface="Trebuchet MS"/>
                <a:cs typeface="Trebuchet MS"/>
              </a:rPr>
              <a:t>едителем</a:t>
            </a:r>
            <a:r>
              <a:rPr sz="1000" b="1" spc="-5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b="1" spc="-10" dirty="0">
                <a:solidFill>
                  <a:srgbClr val="FFFFFF"/>
                </a:solidFill>
                <a:latin typeface="Trebuchet MS"/>
                <a:cs typeface="Trebuchet MS"/>
              </a:rPr>
              <a:t>п</a:t>
            </a:r>
            <a:r>
              <a:rPr sz="1000" b="1" spc="-20" dirty="0">
                <a:solidFill>
                  <a:srgbClr val="FFFFFF"/>
                </a:solidFill>
                <a:latin typeface="Trebuchet MS"/>
                <a:cs typeface="Trebuchet MS"/>
              </a:rPr>
              <a:t>р</a:t>
            </a:r>
            <a:r>
              <a:rPr sz="1000" b="1" dirty="0">
                <a:solidFill>
                  <a:srgbClr val="FFFFFF"/>
                </a:solidFill>
                <a:latin typeface="Trebuchet MS"/>
                <a:cs typeface="Trebuchet MS"/>
              </a:rPr>
              <a:t>о</a:t>
            </a:r>
            <a:r>
              <a:rPr sz="1000" b="1" spc="-25" dirty="0">
                <a:solidFill>
                  <a:srgbClr val="FFFFFF"/>
                </a:solidFill>
                <a:latin typeface="Trebuchet MS"/>
                <a:cs typeface="Trebuchet MS"/>
              </a:rPr>
              <a:t>ек</a:t>
            </a:r>
            <a:r>
              <a:rPr sz="1000" b="1" spc="-20" dirty="0">
                <a:solidFill>
                  <a:srgbClr val="FFFFFF"/>
                </a:solidFill>
                <a:latin typeface="Trebuchet MS"/>
                <a:cs typeface="Trebuchet MS"/>
              </a:rPr>
              <a:t>та  контракта</a:t>
            </a:r>
            <a:endParaRPr sz="1000">
              <a:latin typeface="Trebuchet MS"/>
              <a:cs typeface="Trebuchet MS"/>
            </a:endParaRPr>
          </a:p>
        </p:txBody>
      </p:sp>
      <p:grpSp>
        <p:nvGrpSpPr>
          <p:cNvPr id="23" name="object 22"/>
          <p:cNvGrpSpPr/>
          <p:nvPr/>
        </p:nvGrpSpPr>
        <p:grpSpPr>
          <a:xfrm>
            <a:off x="1933701" y="1121410"/>
            <a:ext cx="1962150" cy="598170"/>
            <a:chOff x="1933701" y="1121410"/>
            <a:chExt cx="1962150" cy="598170"/>
          </a:xfrm>
        </p:grpSpPr>
        <p:pic>
          <p:nvPicPr>
            <p:cNvPr id="24" name="object 2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40051" y="1127760"/>
              <a:ext cx="1949196" cy="585215"/>
            </a:xfrm>
            <a:prstGeom prst="rect">
              <a:avLst/>
            </a:prstGeom>
          </p:spPr>
        </p:pic>
        <p:sp>
          <p:nvSpPr>
            <p:cNvPr id="25" name="object 24"/>
            <p:cNvSpPr/>
            <p:nvPr/>
          </p:nvSpPr>
          <p:spPr>
            <a:xfrm>
              <a:off x="1940051" y="1127760"/>
              <a:ext cx="1949450" cy="585470"/>
            </a:xfrm>
            <a:custGeom>
              <a:avLst/>
              <a:gdLst/>
              <a:ahLst/>
              <a:cxnLst/>
              <a:rect l="l" t="t" r="r" b="b"/>
              <a:pathLst>
                <a:path w="1949450" h="585469">
                  <a:moveTo>
                    <a:pt x="0" y="0"/>
                  </a:moveTo>
                  <a:lnTo>
                    <a:pt x="1874393" y="0"/>
                  </a:lnTo>
                  <a:lnTo>
                    <a:pt x="1949196" y="292607"/>
                  </a:lnTo>
                  <a:lnTo>
                    <a:pt x="1874393" y="585215"/>
                  </a:lnTo>
                  <a:lnTo>
                    <a:pt x="0" y="585215"/>
                  </a:lnTo>
                  <a:lnTo>
                    <a:pt x="0" y="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5"/>
          <p:cNvSpPr txBox="1"/>
          <p:nvPr/>
        </p:nvSpPr>
        <p:spPr>
          <a:xfrm>
            <a:off x="2133345" y="1247648"/>
            <a:ext cx="1524635" cy="314960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204470" marR="5080" indent="-192405">
              <a:lnSpc>
                <a:spcPts val="1080"/>
              </a:lnSpc>
              <a:spcBef>
                <a:spcPts val="229"/>
              </a:spcBef>
            </a:pPr>
            <a:r>
              <a:rPr sz="1000" b="1" spc="15" dirty="0">
                <a:solidFill>
                  <a:srgbClr val="FFFFFF"/>
                </a:solidFill>
                <a:latin typeface="Trebuchet MS"/>
                <a:cs typeface="Trebuchet MS"/>
              </a:rPr>
              <a:t>Раз</a:t>
            </a:r>
            <a:r>
              <a:rPr sz="1000" b="1" spc="-30" dirty="0">
                <a:solidFill>
                  <a:srgbClr val="FFFFFF"/>
                </a:solidFill>
                <a:latin typeface="Trebuchet MS"/>
                <a:cs typeface="Trebuchet MS"/>
              </a:rPr>
              <a:t>ме</a:t>
            </a:r>
            <a:r>
              <a:rPr sz="1000" b="1" spc="5" dirty="0">
                <a:solidFill>
                  <a:srgbClr val="FFFFFF"/>
                </a:solidFill>
                <a:latin typeface="Trebuchet MS"/>
                <a:cs typeface="Trebuchet MS"/>
              </a:rPr>
              <a:t>щ</a:t>
            </a:r>
            <a:r>
              <a:rPr sz="1000" b="1" spc="-25" dirty="0">
                <a:solidFill>
                  <a:srgbClr val="FFFFFF"/>
                </a:solidFill>
                <a:latin typeface="Trebuchet MS"/>
                <a:cs typeface="Trebuchet MS"/>
              </a:rPr>
              <a:t>ение</a:t>
            </a:r>
            <a:r>
              <a:rPr sz="1000" b="1" spc="-5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b="1" dirty="0">
                <a:solidFill>
                  <a:srgbClr val="FFFFFF"/>
                </a:solidFill>
                <a:latin typeface="Trebuchet MS"/>
                <a:cs typeface="Trebuchet MS"/>
              </a:rPr>
              <a:t>за</a:t>
            </a:r>
            <a:r>
              <a:rPr sz="1000" b="1" spc="-5" dirty="0">
                <a:solidFill>
                  <a:srgbClr val="FFFFFF"/>
                </a:solidFill>
                <a:latin typeface="Trebuchet MS"/>
                <a:cs typeface="Trebuchet MS"/>
              </a:rPr>
              <a:t>к</a:t>
            </a:r>
            <a:r>
              <a:rPr sz="1000" b="1" spc="5" dirty="0">
                <a:solidFill>
                  <a:srgbClr val="FFFFFF"/>
                </a:solidFill>
                <a:latin typeface="Trebuchet MS"/>
                <a:cs typeface="Trebuchet MS"/>
              </a:rPr>
              <a:t>азч</a:t>
            </a:r>
            <a:r>
              <a:rPr sz="1000" b="1" spc="-20" dirty="0">
                <a:solidFill>
                  <a:srgbClr val="FFFFFF"/>
                </a:solidFill>
                <a:latin typeface="Trebuchet MS"/>
                <a:cs typeface="Trebuchet MS"/>
              </a:rPr>
              <a:t>и</a:t>
            </a:r>
            <a:r>
              <a:rPr sz="1000" b="1" spc="-30" dirty="0">
                <a:solidFill>
                  <a:srgbClr val="FFFFFF"/>
                </a:solidFill>
                <a:latin typeface="Trebuchet MS"/>
                <a:cs typeface="Trebuchet MS"/>
              </a:rPr>
              <a:t>к</a:t>
            </a:r>
            <a:r>
              <a:rPr sz="1000" b="1" dirty="0">
                <a:solidFill>
                  <a:srgbClr val="FFFFFF"/>
                </a:solidFill>
                <a:latin typeface="Trebuchet MS"/>
                <a:cs typeface="Trebuchet MS"/>
              </a:rPr>
              <a:t>о</a:t>
            </a:r>
            <a:r>
              <a:rPr sz="1000" b="1" spc="-20" dirty="0">
                <a:solidFill>
                  <a:srgbClr val="FFFFFF"/>
                </a:solidFill>
                <a:latin typeface="Trebuchet MS"/>
                <a:cs typeface="Trebuchet MS"/>
              </a:rPr>
              <a:t>м  проекта</a:t>
            </a:r>
            <a:r>
              <a:rPr sz="1000" b="1" spc="-5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b="1" spc="-20" dirty="0">
                <a:solidFill>
                  <a:srgbClr val="FFFFFF"/>
                </a:solidFill>
                <a:latin typeface="Trebuchet MS"/>
                <a:cs typeface="Trebuchet MS"/>
              </a:rPr>
              <a:t>контракта</a:t>
            </a:r>
            <a:endParaRPr sz="1000">
              <a:latin typeface="Trebuchet MS"/>
              <a:cs typeface="Trebuchet MS"/>
            </a:endParaRPr>
          </a:p>
        </p:txBody>
      </p:sp>
      <p:grpSp>
        <p:nvGrpSpPr>
          <p:cNvPr id="27" name="object 26"/>
          <p:cNvGrpSpPr/>
          <p:nvPr/>
        </p:nvGrpSpPr>
        <p:grpSpPr>
          <a:xfrm>
            <a:off x="360934" y="1121410"/>
            <a:ext cx="1638935" cy="598170"/>
            <a:chOff x="360934" y="1121410"/>
            <a:chExt cx="1638935" cy="598170"/>
          </a:xfrm>
        </p:grpSpPr>
        <p:pic>
          <p:nvPicPr>
            <p:cNvPr id="28" name="object 2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67284" y="1127760"/>
              <a:ext cx="1626108" cy="585215"/>
            </a:xfrm>
            <a:prstGeom prst="rect">
              <a:avLst/>
            </a:prstGeom>
          </p:spPr>
        </p:pic>
        <p:sp>
          <p:nvSpPr>
            <p:cNvPr id="29" name="object 28"/>
            <p:cNvSpPr/>
            <p:nvPr/>
          </p:nvSpPr>
          <p:spPr>
            <a:xfrm>
              <a:off x="367284" y="1127760"/>
              <a:ext cx="1626235" cy="585470"/>
            </a:xfrm>
            <a:custGeom>
              <a:avLst/>
              <a:gdLst/>
              <a:ahLst/>
              <a:cxnLst/>
              <a:rect l="l" t="t" r="r" b="b"/>
              <a:pathLst>
                <a:path w="1626235" h="585469">
                  <a:moveTo>
                    <a:pt x="0" y="0"/>
                  </a:moveTo>
                  <a:lnTo>
                    <a:pt x="1551305" y="0"/>
                  </a:lnTo>
                  <a:lnTo>
                    <a:pt x="1626108" y="292607"/>
                  </a:lnTo>
                  <a:lnTo>
                    <a:pt x="1551305" y="585215"/>
                  </a:lnTo>
                  <a:lnTo>
                    <a:pt x="0" y="585215"/>
                  </a:lnTo>
                  <a:lnTo>
                    <a:pt x="0" y="0"/>
                  </a:lnTo>
                  <a:close/>
                </a:path>
              </a:pathLst>
            </a:custGeom>
            <a:ln w="12191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object 29"/>
          <p:cNvSpPr txBox="1"/>
          <p:nvPr/>
        </p:nvSpPr>
        <p:spPr>
          <a:xfrm>
            <a:off x="572211" y="1316228"/>
            <a:ext cx="117856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15" dirty="0">
                <a:solidFill>
                  <a:srgbClr val="FFFFFF"/>
                </a:solidFill>
                <a:latin typeface="Trebuchet MS"/>
                <a:cs typeface="Trebuchet MS"/>
              </a:rPr>
              <a:t>Раз</a:t>
            </a:r>
            <a:r>
              <a:rPr sz="1000" b="1" spc="-30" dirty="0">
                <a:solidFill>
                  <a:srgbClr val="FFFFFF"/>
                </a:solidFill>
                <a:latin typeface="Trebuchet MS"/>
                <a:cs typeface="Trebuchet MS"/>
              </a:rPr>
              <a:t>ме</a:t>
            </a:r>
            <a:r>
              <a:rPr sz="1000" b="1" spc="5" dirty="0">
                <a:solidFill>
                  <a:srgbClr val="FFFFFF"/>
                </a:solidFill>
                <a:latin typeface="Trebuchet MS"/>
                <a:cs typeface="Trebuchet MS"/>
              </a:rPr>
              <a:t>щ</a:t>
            </a:r>
            <a:r>
              <a:rPr sz="1000" b="1" spc="-25" dirty="0">
                <a:solidFill>
                  <a:srgbClr val="FFFFFF"/>
                </a:solidFill>
                <a:latin typeface="Trebuchet MS"/>
                <a:cs typeface="Trebuchet MS"/>
              </a:rPr>
              <a:t>ение</a:t>
            </a:r>
            <a:r>
              <a:rPr sz="1000" b="1" spc="-5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b="1" spc="35" dirty="0">
                <a:solidFill>
                  <a:srgbClr val="FFFFFF"/>
                </a:solidFill>
                <a:latin typeface="Trebuchet MS"/>
                <a:cs typeface="Trebuchet MS"/>
              </a:rPr>
              <a:t>в</a:t>
            </a:r>
            <a:r>
              <a:rPr sz="1000" b="1" spc="-4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000" b="1" spc="-10" dirty="0">
                <a:solidFill>
                  <a:srgbClr val="FFFFFF"/>
                </a:solidFill>
                <a:latin typeface="Trebuchet MS"/>
                <a:cs typeface="Trebuchet MS"/>
              </a:rPr>
              <a:t>Е</a:t>
            </a:r>
            <a:r>
              <a:rPr sz="1000" b="1" spc="25" dirty="0">
                <a:solidFill>
                  <a:srgbClr val="FFFFFF"/>
                </a:solidFill>
                <a:latin typeface="Trebuchet MS"/>
                <a:cs typeface="Trebuchet MS"/>
              </a:rPr>
              <a:t>И</a:t>
            </a:r>
            <a:r>
              <a:rPr sz="1000" b="1" spc="70" dirty="0">
                <a:solidFill>
                  <a:srgbClr val="FFFFFF"/>
                </a:solidFill>
                <a:latin typeface="Trebuchet MS"/>
                <a:cs typeface="Trebuchet MS"/>
              </a:rPr>
              <a:t>С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31" name="object 30"/>
          <p:cNvSpPr txBox="1"/>
          <p:nvPr/>
        </p:nvSpPr>
        <p:spPr>
          <a:xfrm>
            <a:off x="4830149" y="750138"/>
            <a:ext cx="1334135" cy="13657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b="1" spc="-50" dirty="0" smtClean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800" b="1" spc="-140" dirty="0">
                <a:solidFill>
                  <a:srgbClr val="F14842"/>
                </a:solidFill>
                <a:latin typeface="Trebuchet MS"/>
                <a:cs typeface="Trebuchet MS"/>
              </a:rPr>
              <a:t>1</a:t>
            </a:r>
            <a:r>
              <a:rPr sz="800" b="1" spc="-45" dirty="0">
                <a:solidFill>
                  <a:srgbClr val="F14842"/>
                </a:solidFill>
                <a:latin typeface="Trebuchet MS"/>
                <a:cs typeface="Trebuchet MS"/>
              </a:rPr>
              <a:t> </a:t>
            </a:r>
            <a:r>
              <a:rPr sz="800" b="1" spc="-55" dirty="0">
                <a:solidFill>
                  <a:srgbClr val="F14842"/>
                </a:solidFill>
                <a:latin typeface="Trebuchet MS"/>
                <a:cs typeface="Trebuchet MS"/>
              </a:rPr>
              <a:t>р</a:t>
            </a:r>
            <a:r>
              <a:rPr sz="800" b="1" spc="-40" dirty="0">
                <a:solidFill>
                  <a:srgbClr val="F14842"/>
                </a:solidFill>
                <a:latin typeface="Trebuchet MS"/>
                <a:cs typeface="Trebuchet MS"/>
              </a:rPr>
              <a:t>.</a:t>
            </a:r>
            <a:r>
              <a:rPr sz="800" b="1" spc="-35" dirty="0">
                <a:solidFill>
                  <a:srgbClr val="F14842"/>
                </a:solidFill>
                <a:latin typeface="Trebuchet MS"/>
                <a:cs typeface="Trebuchet MS"/>
              </a:rPr>
              <a:t>д</a:t>
            </a:r>
            <a:r>
              <a:rPr sz="800" b="1" spc="-90" dirty="0">
                <a:solidFill>
                  <a:srgbClr val="F14842"/>
                </a:solidFill>
                <a:latin typeface="Trebuchet MS"/>
                <a:cs typeface="Trebuchet MS"/>
              </a:rPr>
              <a:t>.</a:t>
            </a:r>
            <a:r>
              <a:rPr sz="800" b="1" spc="-55" dirty="0">
                <a:solidFill>
                  <a:srgbClr val="F14842"/>
                </a:solidFill>
                <a:latin typeface="Trebuchet MS"/>
                <a:cs typeface="Trebuchet MS"/>
              </a:rPr>
              <a:t> </a:t>
            </a:r>
            <a:r>
              <a:rPr sz="800" b="1" spc="180" dirty="0">
                <a:solidFill>
                  <a:srgbClr val="F14842"/>
                </a:solidFill>
                <a:latin typeface="Trebuchet MS"/>
                <a:cs typeface="Trebuchet MS"/>
              </a:rPr>
              <a:t>–</a:t>
            </a:r>
            <a:r>
              <a:rPr sz="800" b="1" spc="-50" dirty="0">
                <a:solidFill>
                  <a:srgbClr val="F14842"/>
                </a:solidFill>
                <a:latin typeface="Trebuchet MS"/>
                <a:cs typeface="Trebuchet MS"/>
              </a:rPr>
              <a:t> </a:t>
            </a:r>
            <a:r>
              <a:rPr sz="800" b="1" spc="-35" dirty="0">
                <a:solidFill>
                  <a:srgbClr val="F14842"/>
                </a:solidFill>
                <a:latin typeface="Trebuchet MS"/>
                <a:cs typeface="Trebuchet MS"/>
              </a:rPr>
              <a:t>д</a:t>
            </a:r>
            <a:r>
              <a:rPr sz="800" b="1" spc="-5" dirty="0">
                <a:solidFill>
                  <a:srgbClr val="F14842"/>
                </a:solidFill>
                <a:latin typeface="Trebuchet MS"/>
                <a:cs typeface="Trebuchet MS"/>
              </a:rPr>
              <a:t>ля</a:t>
            </a:r>
            <a:r>
              <a:rPr sz="800" b="1" dirty="0">
                <a:solidFill>
                  <a:srgbClr val="F14842"/>
                </a:solidFill>
                <a:latin typeface="Trebuchet MS"/>
                <a:cs typeface="Trebuchet MS"/>
              </a:rPr>
              <a:t> </a:t>
            </a:r>
            <a:r>
              <a:rPr sz="800" b="1" spc="-80" dirty="0">
                <a:solidFill>
                  <a:srgbClr val="F14842"/>
                </a:solidFill>
                <a:latin typeface="Trebuchet MS"/>
                <a:cs typeface="Trebuchet MS"/>
              </a:rPr>
              <a:t> </a:t>
            </a:r>
            <a:r>
              <a:rPr sz="800" b="1" spc="30" dirty="0">
                <a:solidFill>
                  <a:srgbClr val="F14842"/>
                </a:solidFill>
                <a:latin typeface="Trebuchet MS"/>
                <a:cs typeface="Trebuchet MS"/>
              </a:rPr>
              <a:t>ЭЗК</a:t>
            </a:r>
            <a:endParaRPr sz="800" dirty="0">
              <a:latin typeface="Trebuchet MS"/>
              <a:cs typeface="Trebuchet MS"/>
            </a:endParaRPr>
          </a:p>
        </p:txBody>
      </p:sp>
      <p:grpSp>
        <p:nvGrpSpPr>
          <p:cNvPr id="32" name="object 31"/>
          <p:cNvGrpSpPr/>
          <p:nvPr/>
        </p:nvGrpSpPr>
        <p:grpSpPr>
          <a:xfrm>
            <a:off x="3823461" y="973582"/>
            <a:ext cx="7995284" cy="2096135"/>
            <a:chOff x="3823461" y="973582"/>
            <a:chExt cx="7995284" cy="2096135"/>
          </a:xfrm>
        </p:grpSpPr>
        <p:sp>
          <p:nvSpPr>
            <p:cNvPr id="33" name="object 32"/>
            <p:cNvSpPr/>
            <p:nvPr/>
          </p:nvSpPr>
          <p:spPr>
            <a:xfrm>
              <a:off x="3829811" y="979932"/>
              <a:ext cx="5532120" cy="106680"/>
            </a:xfrm>
            <a:custGeom>
              <a:avLst/>
              <a:gdLst/>
              <a:ahLst/>
              <a:cxnLst/>
              <a:rect l="l" t="t" r="r" b="b"/>
              <a:pathLst>
                <a:path w="5532120" h="106680">
                  <a:moveTo>
                    <a:pt x="0" y="102107"/>
                  </a:moveTo>
                  <a:lnTo>
                    <a:pt x="14313" y="82236"/>
                  </a:lnTo>
                  <a:lnTo>
                    <a:pt x="53355" y="66008"/>
                  </a:lnTo>
                  <a:lnTo>
                    <a:pt x="111281" y="55066"/>
                  </a:lnTo>
                  <a:lnTo>
                    <a:pt x="182245" y="51053"/>
                  </a:lnTo>
                  <a:lnTo>
                    <a:pt x="1257935" y="51053"/>
                  </a:lnTo>
                  <a:lnTo>
                    <a:pt x="1328898" y="47041"/>
                  </a:lnTo>
                  <a:lnTo>
                    <a:pt x="1386824" y="36099"/>
                  </a:lnTo>
                  <a:lnTo>
                    <a:pt x="1425866" y="19871"/>
                  </a:lnTo>
                  <a:lnTo>
                    <a:pt x="1440179" y="0"/>
                  </a:lnTo>
                  <a:lnTo>
                    <a:pt x="1454493" y="19871"/>
                  </a:lnTo>
                  <a:lnTo>
                    <a:pt x="1493535" y="36099"/>
                  </a:lnTo>
                  <a:lnTo>
                    <a:pt x="1551461" y="47041"/>
                  </a:lnTo>
                  <a:lnTo>
                    <a:pt x="1622425" y="51053"/>
                  </a:lnTo>
                  <a:lnTo>
                    <a:pt x="2698115" y="51053"/>
                  </a:lnTo>
                  <a:lnTo>
                    <a:pt x="2769078" y="55066"/>
                  </a:lnTo>
                  <a:lnTo>
                    <a:pt x="2827004" y="66008"/>
                  </a:lnTo>
                  <a:lnTo>
                    <a:pt x="2866046" y="82236"/>
                  </a:lnTo>
                  <a:lnTo>
                    <a:pt x="2880360" y="102107"/>
                  </a:lnTo>
                </a:path>
                <a:path w="5532120" h="106680">
                  <a:moveTo>
                    <a:pt x="2912364" y="106679"/>
                  </a:moveTo>
                  <a:lnTo>
                    <a:pt x="2926897" y="86528"/>
                  </a:lnTo>
                  <a:lnTo>
                    <a:pt x="2966529" y="70056"/>
                  </a:lnTo>
                  <a:lnTo>
                    <a:pt x="3025306" y="58941"/>
                  </a:lnTo>
                  <a:lnTo>
                    <a:pt x="3097276" y="54863"/>
                  </a:lnTo>
                  <a:lnTo>
                    <a:pt x="4037330" y="54863"/>
                  </a:lnTo>
                  <a:lnTo>
                    <a:pt x="4109299" y="50786"/>
                  </a:lnTo>
                  <a:lnTo>
                    <a:pt x="4168076" y="39671"/>
                  </a:lnTo>
                  <a:lnTo>
                    <a:pt x="4207708" y="23199"/>
                  </a:lnTo>
                  <a:lnTo>
                    <a:pt x="4222242" y="3047"/>
                  </a:lnTo>
                  <a:lnTo>
                    <a:pt x="4236775" y="23199"/>
                  </a:lnTo>
                  <a:lnTo>
                    <a:pt x="4276407" y="39671"/>
                  </a:lnTo>
                  <a:lnTo>
                    <a:pt x="4335184" y="50786"/>
                  </a:lnTo>
                  <a:lnTo>
                    <a:pt x="4407154" y="54863"/>
                  </a:lnTo>
                  <a:lnTo>
                    <a:pt x="5347208" y="54863"/>
                  </a:lnTo>
                  <a:lnTo>
                    <a:pt x="5419177" y="58941"/>
                  </a:lnTo>
                  <a:lnTo>
                    <a:pt x="5477954" y="70056"/>
                  </a:lnTo>
                  <a:lnTo>
                    <a:pt x="5517586" y="86528"/>
                  </a:lnTo>
                  <a:lnTo>
                    <a:pt x="5532120" y="106679"/>
                  </a:lnTo>
                </a:path>
              </a:pathLst>
            </a:custGeom>
            <a:ln w="12192">
              <a:solidFill>
                <a:srgbClr val="F1484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3"/>
            <p:cNvSpPr/>
            <p:nvPr/>
          </p:nvSpPr>
          <p:spPr>
            <a:xfrm>
              <a:off x="9401555" y="1712976"/>
              <a:ext cx="2417445" cy="1356360"/>
            </a:xfrm>
            <a:custGeom>
              <a:avLst/>
              <a:gdLst/>
              <a:ahLst/>
              <a:cxnLst/>
              <a:rect l="l" t="t" r="r" b="b"/>
              <a:pathLst>
                <a:path w="2417445" h="1356360">
                  <a:moveTo>
                    <a:pt x="2417063" y="0"/>
                  </a:moveTo>
                  <a:lnTo>
                    <a:pt x="0" y="0"/>
                  </a:lnTo>
                  <a:lnTo>
                    <a:pt x="0" y="1356360"/>
                  </a:lnTo>
                  <a:lnTo>
                    <a:pt x="2417063" y="1356360"/>
                  </a:lnTo>
                  <a:lnTo>
                    <a:pt x="2417063" y="0"/>
                  </a:lnTo>
                  <a:close/>
                </a:path>
              </a:pathLst>
            </a:custGeom>
            <a:solidFill>
              <a:srgbClr val="F5F6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5" name="object 34"/>
          <p:cNvSpPr txBox="1"/>
          <p:nvPr/>
        </p:nvSpPr>
        <p:spPr>
          <a:xfrm>
            <a:off x="7806308" y="756665"/>
            <a:ext cx="501650" cy="147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b="1" dirty="0">
                <a:solidFill>
                  <a:srgbClr val="343846"/>
                </a:solidFill>
                <a:latin typeface="Trebuchet MS"/>
                <a:cs typeface="Trebuchet MS"/>
              </a:rPr>
              <a:t>m</a:t>
            </a:r>
            <a:r>
              <a:rPr sz="800" b="1" spc="-10" dirty="0">
                <a:solidFill>
                  <a:srgbClr val="343846"/>
                </a:solidFill>
                <a:latin typeface="Trebuchet MS"/>
                <a:cs typeface="Trebuchet MS"/>
              </a:rPr>
              <a:t>a</a:t>
            </a:r>
            <a:r>
              <a:rPr sz="800" b="1" spc="-40" dirty="0">
                <a:solidFill>
                  <a:srgbClr val="343846"/>
                </a:solidFill>
                <a:latin typeface="Trebuchet MS"/>
                <a:cs typeface="Trebuchet MS"/>
              </a:rPr>
              <a:t>x</a:t>
            </a:r>
            <a:r>
              <a:rPr sz="800" b="1" spc="-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800" b="1" spc="10" dirty="0">
                <a:solidFill>
                  <a:srgbClr val="343846"/>
                </a:solidFill>
                <a:latin typeface="Trebuchet MS"/>
                <a:cs typeface="Trebuchet MS"/>
              </a:rPr>
              <a:t>2</a:t>
            </a:r>
            <a:r>
              <a:rPr sz="800" b="1" spc="-55" dirty="0">
                <a:solidFill>
                  <a:srgbClr val="343846"/>
                </a:solidFill>
                <a:latin typeface="Trebuchet MS"/>
                <a:cs typeface="Trebuchet MS"/>
              </a:rPr>
              <a:t> р</a:t>
            </a:r>
            <a:r>
              <a:rPr sz="800" b="1" spc="-40" dirty="0">
                <a:solidFill>
                  <a:srgbClr val="343846"/>
                </a:solidFill>
                <a:latin typeface="Trebuchet MS"/>
                <a:cs typeface="Trebuchet MS"/>
              </a:rPr>
              <a:t>.</a:t>
            </a:r>
            <a:r>
              <a:rPr sz="800" b="1" spc="-35" dirty="0">
                <a:solidFill>
                  <a:srgbClr val="343846"/>
                </a:solidFill>
                <a:latin typeface="Trebuchet MS"/>
                <a:cs typeface="Trebuchet MS"/>
              </a:rPr>
              <a:t>д</a:t>
            </a:r>
            <a:r>
              <a:rPr sz="800" b="1" spc="-90" dirty="0">
                <a:solidFill>
                  <a:srgbClr val="343846"/>
                </a:solidFill>
                <a:latin typeface="Trebuchet MS"/>
                <a:cs typeface="Trebuchet MS"/>
              </a:rPr>
              <a:t>.</a:t>
            </a:r>
            <a:endParaRPr sz="800">
              <a:latin typeface="Trebuchet MS"/>
              <a:cs typeface="Trebuchet MS"/>
            </a:endParaRPr>
          </a:p>
        </p:txBody>
      </p:sp>
      <p:sp>
        <p:nvSpPr>
          <p:cNvPr id="36" name="object 35"/>
          <p:cNvSpPr txBox="1"/>
          <p:nvPr/>
        </p:nvSpPr>
        <p:spPr>
          <a:xfrm>
            <a:off x="9401556" y="1712976"/>
            <a:ext cx="2417445" cy="1356360"/>
          </a:xfrm>
          <a:prstGeom prst="rect">
            <a:avLst/>
          </a:prstGeom>
          <a:ln w="12192">
            <a:solidFill>
              <a:srgbClr val="F14842"/>
            </a:solidFill>
          </a:ln>
        </p:spPr>
        <p:txBody>
          <a:bodyPr vert="horz" wrap="square" lIns="0" tIns="66675" rIns="0" bIns="0" rtlCol="0">
            <a:spAutoFit/>
          </a:bodyPr>
          <a:lstStyle/>
          <a:p>
            <a:pPr marL="36195" marR="91440">
              <a:lnSpc>
                <a:spcPts val="969"/>
              </a:lnSpc>
              <a:spcBef>
                <a:spcPts val="525"/>
              </a:spcBef>
            </a:pP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Контракт считается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заключенным </a:t>
            </a:r>
            <a:r>
              <a:rPr sz="900" spc="30" dirty="0">
                <a:solidFill>
                  <a:srgbClr val="343846"/>
                </a:solidFill>
                <a:latin typeface="Trebuchet MS"/>
                <a:cs typeface="Trebuchet MS"/>
              </a:rPr>
              <a:t>в 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день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размещения </a:t>
            </a:r>
            <a:r>
              <a:rPr sz="900" spc="-20" dirty="0">
                <a:solidFill>
                  <a:srgbClr val="343846"/>
                </a:solidFill>
                <a:latin typeface="Trebuchet MS"/>
                <a:cs typeface="Trebuchet MS"/>
              </a:rPr>
              <a:t>контракта,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подписанного </a:t>
            </a:r>
            <a:r>
              <a:rPr sz="900" spc="60" dirty="0">
                <a:solidFill>
                  <a:srgbClr val="343846"/>
                </a:solidFill>
                <a:latin typeface="Trebuchet MS"/>
                <a:cs typeface="Trebuchet MS"/>
              </a:rPr>
              <a:t>УЭП </a:t>
            </a:r>
            <a:r>
              <a:rPr sz="900" spc="-26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30" dirty="0">
                <a:solidFill>
                  <a:srgbClr val="343846"/>
                </a:solidFill>
                <a:latin typeface="Trebuchet MS"/>
                <a:cs typeface="Trebuchet MS"/>
              </a:rPr>
              <a:t>лица,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имеющего </a:t>
            </a:r>
            <a:r>
              <a:rPr sz="900" spc="15" dirty="0">
                <a:solidFill>
                  <a:srgbClr val="343846"/>
                </a:solidFill>
                <a:latin typeface="Trebuchet MS"/>
                <a:cs typeface="Trebuchet MS"/>
              </a:rPr>
              <a:t>право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действовать 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от 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20" dirty="0">
                <a:solidFill>
                  <a:srgbClr val="343846"/>
                </a:solidFill>
                <a:latin typeface="Trebuchet MS"/>
                <a:cs typeface="Trebuchet MS"/>
              </a:rPr>
              <a:t>имени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заказчика,</a:t>
            </a:r>
            <a:r>
              <a:rPr sz="900" spc="-6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30" dirty="0">
                <a:solidFill>
                  <a:srgbClr val="343846"/>
                </a:solidFill>
                <a:latin typeface="Trebuchet MS"/>
                <a:cs typeface="Trebuchet MS"/>
              </a:rPr>
              <a:t>в</a:t>
            </a:r>
            <a:r>
              <a:rPr sz="900" spc="-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ЕИС.</a:t>
            </a:r>
            <a:endParaRPr sz="900">
              <a:latin typeface="Trebuchet MS"/>
              <a:cs typeface="Trebuchet MS"/>
            </a:endParaRPr>
          </a:p>
          <a:p>
            <a:pPr marL="36195" marR="271780">
              <a:lnSpc>
                <a:spcPts val="969"/>
              </a:lnSpc>
              <a:spcBef>
                <a:spcPts val="310"/>
              </a:spcBef>
            </a:pPr>
            <a:r>
              <a:rPr sz="900" spc="55" dirty="0">
                <a:solidFill>
                  <a:srgbClr val="343846"/>
                </a:solidFill>
                <a:latin typeface="Trebuchet MS"/>
                <a:cs typeface="Trebuchet MS"/>
              </a:rPr>
              <a:t>В</a:t>
            </a:r>
            <a:r>
              <a:rPr sz="900" spc="-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с</a:t>
            </a:r>
            <a:r>
              <a:rPr sz="900" spc="-20" dirty="0">
                <a:solidFill>
                  <a:srgbClr val="343846"/>
                </a:solidFill>
                <a:latin typeface="Trebuchet MS"/>
                <a:cs typeface="Trebuchet MS"/>
              </a:rPr>
              <a:t>л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у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ч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а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я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х</a:t>
            </a:r>
            <a:r>
              <a:rPr sz="900" spc="-125" dirty="0">
                <a:solidFill>
                  <a:srgbClr val="343846"/>
                </a:solidFill>
                <a:latin typeface="Trebuchet MS"/>
                <a:cs typeface="Trebuchet MS"/>
              </a:rPr>
              <a:t>,</a:t>
            </a:r>
            <a:r>
              <a:rPr sz="900" spc="-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п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редус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м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отре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н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н</a:t>
            </a:r>
            <a:r>
              <a:rPr sz="900" spc="15" dirty="0">
                <a:solidFill>
                  <a:srgbClr val="343846"/>
                </a:solidFill>
                <a:latin typeface="Trebuchet MS"/>
                <a:cs typeface="Trebuchet MS"/>
              </a:rPr>
              <a:t>ы</a:t>
            </a:r>
            <a:r>
              <a:rPr sz="900" spc="-25" dirty="0">
                <a:solidFill>
                  <a:srgbClr val="343846"/>
                </a:solidFill>
                <a:latin typeface="Trebuchet MS"/>
                <a:cs typeface="Trebuchet MS"/>
              </a:rPr>
              <a:t>х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ч</a:t>
            </a:r>
            <a:r>
              <a:rPr sz="900" spc="-125" dirty="0">
                <a:solidFill>
                  <a:srgbClr val="343846"/>
                </a:solidFill>
                <a:latin typeface="Trebuchet MS"/>
                <a:cs typeface="Trebuchet MS"/>
              </a:rPr>
              <a:t>.</a:t>
            </a:r>
            <a:r>
              <a:rPr sz="900" spc="-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55" dirty="0">
                <a:solidFill>
                  <a:srgbClr val="343846"/>
                </a:solidFill>
                <a:latin typeface="Trebuchet MS"/>
                <a:cs typeface="Trebuchet MS"/>
              </a:rPr>
              <a:t>5</a:t>
            </a:r>
            <a:r>
              <a:rPr sz="900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25" dirty="0">
                <a:solidFill>
                  <a:srgbClr val="343846"/>
                </a:solidFill>
                <a:latin typeface="Trebuchet MS"/>
                <a:cs typeface="Trebuchet MS"/>
              </a:rPr>
              <a:t>с</a:t>
            </a:r>
            <a:r>
              <a:rPr sz="900" spc="-30" dirty="0">
                <a:solidFill>
                  <a:srgbClr val="343846"/>
                </a:solidFill>
                <a:latin typeface="Trebuchet MS"/>
                <a:cs typeface="Trebuchet MS"/>
              </a:rPr>
              <a:t>т</a:t>
            </a:r>
            <a:r>
              <a:rPr sz="900" spc="-125" dirty="0">
                <a:solidFill>
                  <a:srgbClr val="343846"/>
                </a:solidFill>
                <a:latin typeface="Trebuchet MS"/>
                <a:cs typeface="Trebuchet MS"/>
              </a:rPr>
              <a:t>.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180" dirty="0">
                <a:solidFill>
                  <a:srgbClr val="343846"/>
                </a:solidFill>
                <a:latin typeface="Trebuchet MS"/>
                <a:cs typeface="Trebuchet MS"/>
              </a:rPr>
              <a:t>1</a:t>
            </a:r>
            <a:r>
              <a:rPr sz="900" spc="40" dirty="0">
                <a:solidFill>
                  <a:srgbClr val="343846"/>
                </a:solidFill>
                <a:latin typeface="Trebuchet MS"/>
                <a:cs typeface="Trebuchet MS"/>
              </a:rPr>
              <a:t>03  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44-ФЗ, такой подписанный 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контракт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не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 размещается</a:t>
            </a:r>
            <a:r>
              <a:rPr sz="900" spc="-5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на</a:t>
            </a:r>
            <a:r>
              <a:rPr sz="900" spc="-4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официальном</a:t>
            </a:r>
            <a:r>
              <a:rPr sz="900" spc="-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30" dirty="0">
                <a:solidFill>
                  <a:srgbClr val="343846"/>
                </a:solidFill>
                <a:latin typeface="Trebuchet MS"/>
                <a:cs typeface="Trebuchet MS"/>
              </a:rPr>
              <a:t>сайте.</a:t>
            </a:r>
            <a:endParaRPr sz="9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450">
              <a:latin typeface="Trebuchet MS"/>
              <a:cs typeface="Trebuchet MS"/>
            </a:endParaRPr>
          </a:p>
          <a:p>
            <a:pPr marL="758190">
              <a:lnSpc>
                <a:spcPct val="100000"/>
              </a:lnSpc>
            </a:pPr>
            <a:r>
              <a:rPr sz="900" b="1" spc="-10" dirty="0">
                <a:solidFill>
                  <a:srgbClr val="343846"/>
                </a:solidFill>
                <a:latin typeface="Trebuchet MS"/>
                <a:cs typeface="Trebuchet MS"/>
              </a:rPr>
              <a:t>ч</a:t>
            </a:r>
            <a:r>
              <a:rPr sz="900" b="1" spc="-105" dirty="0">
                <a:solidFill>
                  <a:srgbClr val="343846"/>
                </a:solidFill>
                <a:latin typeface="Trebuchet MS"/>
                <a:cs typeface="Trebuchet MS"/>
              </a:rPr>
              <a:t>.</a:t>
            </a:r>
            <a:r>
              <a:rPr sz="900" b="1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b="1" spc="15" dirty="0">
                <a:solidFill>
                  <a:srgbClr val="343846"/>
                </a:solidFill>
                <a:latin typeface="Trebuchet MS"/>
                <a:cs typeface="Trebuchet MS"/>
              </a:rPr>
              <a:t>5</a:t>
            </a:r>
            <a:r>
              <a:rPr sz="900" b="1" spc="-4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b="1" spc="-30" dirty="0">
                <a:solidFill>
                  <a:srgbClr val="343846"/>
                </a:solidFill>
                <a:latin typeface="Trebuchet MS"/>
                <a:cs typeface="Trebuchet MS"/>
              </a:rPr>
              <a:t>с</a:t>
            </a:r>
            <a:r>
              <a:rPr sz="900" b="1" spc="-55" dirty="0">
                <a:solidFill>
                  <a:srgbClr val="343846"/>
                </a:solidFill>
                <a:latin typeface="Trebuchet MS"/>
                <a:cs typeface="Trebuchet MS"/>
              </a:rPr>
              <a:t>т</a:t>
            </a:r>
            <a:r>
              <a:rPr sz="900" b="1" spc="-105" dirty="0">
                <a:solidFill>
                  <a:srgbClr val="343846"/>
                </a:solidFill>
                <a:latin typeface="Trebuchet MS"/>
                <a:cs typeface="Trebuchet MS"/>
              </a:rPr>
              <a:t>.</a:t>
            </a:r>
            <a:r>
              <a:rPr sz="900" b="1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b="1" spc="15" dirty="0">
                <a:solidFill>
                  <a:srgbClr val="343846"/>
                </a:solidFill>
                <a:latin typeface="Trebuchet MS"/>
                <a:cs typeface="Trebuchet MS"/>
              </a:rPr>
              <a:t>5</a:t>
            </a:r>
            <a:r>
              <a:rPr sz="900" b="1" spc="-160" dirty="0">
                <a:solidFill>
                  <a:srgbClr val="343846"/>
                </a:solidFill>
                <a:latin typeface="Trebuchet MS"/>
                <a:cs typeface="Trebuchet MS"/>
              </a:rPr>
              <a:t>1</a:t>
            </a:r>
            <a:r>
              <a:rPr sz="900" b="1" spc="-4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b="1" spc="10" dirty="0">
                <a:solidFill>
                  <a:srgbClr val="343846"/>
                </a:solidFill>
                <a:latin typeface="Trebuchet MS"/>
                <a:cs typeface="Trebuchet MS"/>
              </a:rPr>
              <a:t>4</a:t>
            </a:r>
            <a:r>
              <a:rPr sz="900" b="1" spc="15" dirty="0">
                <a:solidFill>
                  <a:srgbClr val="343846"/>
                </a:solidFill>
                <a:latin typeface="Trebuchet MS"/>
                <a:cs typeface="Trebuchet MS"/>
              </a:rPr>
              <a:t>4</a:t>
            </a:r>
            <a:r>
              <a:rPr sz="900" b="1" spc="-75" dirty="0">
                <a:solidFill>
                  <a:srgbClr val="343846"/>
                </a:solidFill>
                <a:latin typeface="Trebuchet MS"/>
                <a:cs typeface="Trebuchet MS"/>
              </a:rPr>
              <a:t>-</a:t>
            </a:r>
            <a:r>
              <a:rPr sz="900" b="1" spc="45" dirty="0">
                <a:solidFill>
                  <a:srgbClr val="343846"/>
                </a:solidFill>
                <a:latin typeface="Trebuchet MS"/>
                <a:cs typeface="Trebuchet MS"/>
              </a:rPr>
              <a:t>ФЗ</a:t>
            </a:r>
            <a:endParaRPr sz="900">
              <a:latin typeface="Trebuchet MS"/>
              <a:cs typeface="Trebuchet MS"/>
            </a:endParaRPr>
          </a:p>
        </p:txBody>
      </p:sp>
      <p:grpSp>
        <p:nvGrpSpPr>
          <p:cNvPr id="37" name="object 36"/>
          <p:cNvGrpSpPr/>
          <p:nvPr/>
        </p:nvGrpSpPr>
        <p:grpSpPr>
          <a:xfrm>
            <a:off x="367284" y="2659126"/>
            <a:ext cx="11403965" cy="3758565"/>
            <a:chOff x="367284" y="2659126"/>
            <a:chExt cx="11403965" cy="3758565"/>
          </a:xfrm>
        </p:grpSpPr>
        <p:sp>
          <p:nvSpPr>
            <p:cNvPr id="38" name="object 37"/>
            <p:cNvSpPr/>
            <p:nvPr/>
          </p:nvSpPr>
          <p:spPr>
            <a:xfrm>
              <a:off x="431292" y="2665476"/>
              <a:ext cx="11333480" cy="3580129"/>
            </a:xfrm>
            <a:custGeom>
              <a:avLst/>
              <a:gdLst/>
              <a:ahLst/>
              <a:cxnLst/>
              <a:rect l="l" t="t" r="r" b="b"/>
              <a:pathLst>
                <a:path w="11333480" h="3580129">
                  <a:moveTo>
                    <a:pt x="0" y="0"/>
                  </a:moveTo>
                  <a:lnTo>
                    <a:pt x="1417701" y="0"/>
                  </a:lnTo>
                </a:path>
                <a:path w="11333480" h="3580129">
                  <a:moveTo>
                    <a:pt x="1601724" y="3579876"/>
                  </a:moveTo>
                  <a:lnTo>
                    <a:pt x="3319399" y="3579876"/>
                  </a:lnTo>
                </a:path>
                <a:path w="11333480" h="3580129">
                  <a:moveTo>
                    <a:pt x="3471672" y="3576828"/>
                  </a:moveTo>
                  <a:lnTo>
                    <a:pt x="6249797" y="3576828"/>
                  </a:lnTo>
                </a:path>
                <a:path w="11333480" h="3580129">
                  <a:moveTo>
                    <a:pt x="6405372" y="3576828"/>
                  </a:moveTo>
                  <a:lnTo>
                    <a:pt x="8870696" y="3576828"/>
                  </a:lnTo>
                </a:path>
                <a:path w="11333480" h="3580129">
                  <a:moveTo>
                    <a:pt x="9020556" y="216408"/>
                  </a:moveTo>
                  <a:lnTo>
                    <a:pt x="11333480" y="216408"/>
                  </a:lnTo>
                </a:path>
              </a:pathLst>
            </a:custGeom>
            <a:ln w="12192">
              <a:solidFill>
                <a:srgbClr val="F1484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8"/>
            <p:cNvSpPr/>
            <p:nvPr/>
          </p:nvSpPr>
          <p:spPr>
            <a:xfrm>
              <a:off x="367284" y="3031236"/>
              <a:ext cx="1572895" cy="3386454"/>
            </a:xfrm>
            <a:custGeom>
              <a:avLst/>
              <a:gdLst/>
              <a:ahLst/>
              <a:cxnLst/>
              <a:rect l="l" t="t" r="r" b="b"/>
              <a:pathLst>
                <a:path w="1572895" h="3386454">
                  <a:moveTo>
                    <a:pt x="1572767" y="0"/>
                  </a:moveTo>
                  <a:lnTo>
                    <a:pt x="0" y="0"/>
                  </a:lnTo>
                  <a:lnTo>
                    <a:pt x="0" y="3386328"/>
                  </a:lnTo>
                  <a:lnTo>
                    <a:pt x="1572767" y="3386328"/>
                  </a:lnTo>
                  <a:lnTo>
                    <a:pt x="1572767" y="0"/>
                  </a:lnTo>
                  <a:close/>
                </a:path>
              </a:pathLst>
            </a:custGeom>
            <a:solidFill>
              <a:srgbClr val="FCED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40" name="object 3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0" y="6606539"/>
            <a:ext cx="12192000" cy="251460"/>
          </a:xfrm>
          <a:prstGeom prst="rect">
            <a:avLst/>
          </a:prstGeom>
        </p:spPr>
      </p:pic>
      <p:sp>
        <p:nvSpPr>
          <p:cNvPr id="41" name="object 40"/>
          <p:cNvSpPr txBox="1"/>
          <p:nvPr/>
        </p:nvSpPr>
        <p:spPr>
          <a:xfrm>
            <a:off x="5650229" y="6616395"/>
            <a:ext cx="89281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75" dirty="0">
                <a:solidFill>
                  <a:srgbClr val="FFFFFF"/>
                </a:solidFill>
                <a:latin typeface="Trebuchet MS"/>
                <a:cs typeface="Trebuchet MS"/>
              </a:rPr>
              <a:t>ст.</a:t>
            </a:r>
            <a:r>
              <a:rPr sz="1200" b="1" spc="-5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200" b="1" spc="-95" dirty="0">
                <a:solidFill>
                  <a:srgbClr val="FFFFFF"/>
                </a:solidFill>
                <a:latin typeface="Trebuchet MS"/>
                <a:cs typeface="Trebuchet MS"/>
              </a:rPr>
              <a:t>51</a:t>
            </a:r>
            <a:r>
              <a:rPr sz="1200" b="1" spc="-6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200" b="1" spc="10" dirty="0">
                <a:solidFill>
                  <a:srgbClr val="FFFFFF"/>
                </a:solidFill>
                <a:latin typeface="Trebuchet MS"/>
                <a:cs typeface="Trebuchet MS"/>
              </a:rPr>
              <a:t>4</a:t>
            </a:r>
            <a:r>
              <a:rPr sz="1200" b="1" spc="15" dirty="0">
                <a:solidFill>
                  <a:srgbClr val="FFFFFF"/>
                </a:solidFill>
                <a:latin typeface="Trebuchet MS"/>
                <a:cs typeface="Trebuchet MS"/>
              </a:rPr>
              <a:t>4</a:t>
            </a:r>
            <a:r>
              <a:rPr sz="1200" b="1" spc="-85" dirty="0">
                <a:solidFill>
                  <a:srgbClr val="FFFFFF"/>
                </a:solidFill>
                <a:latin typeface="Trebuchet MS"/>
                <a:cs typeface="Trebuchet MS"/>
              </a:rPr>
              <a:t>-</a:t>
            </a:r>
            <a:r>
              <a:rPr sz="1200" b="1" spc="75" dirty="0">
                <a:solidFill>
                  <a:srgbClr val="FFFFFF"/>
                </a:solidFill>
                <a:latin typeface="Trebuchet MS"/>
                <a:cs typeface="Trebuchet MS"/>
              </a:rPr>
              <a:t>Ф</a:t>
            </a:r>
            <a:r>
              <a:rPr sz="1200" b="1" spc="60" dirty="0">
                <a:solidFill>
                  <a:srgbClr val="FFFFFF"/>
                </a:solidFill>
                <a:latin typeface="Trebuchet MS"/>
                <a:cs typeface="Trebuchet MS"/>
              </a:rPr>
              <a:t>З</a:t>
            </a:r>
            <a:endParaRPr sz="1200">
              <a:latin typeface="Trebuchet MS"/>
              <a:cs typeface="Trebuchet MS"/>
            </a:endParaRPr>
          </a:p>
        </p:txBody>
      </p:sp>
      <p:sp>
        <p:nvSpPr>
          <p:cNvPr id="42" name="object 41"/>
          <p:cNvSpPr txBox="1"/>
          <p:nvPr/>
        </p:nvSpPr>
        <p:spPr>
          <a:xfrm>
            <a:off x="402640" y="3079445"/>
            <a:ext cx="1506220" cy="26327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>
              <a:lnSpc>
                <a:spcPct val="100000"/>
              </a:lnSpc>
              <a:spcBef>
                <a:spcPts val="100"/>
              </a:spcBef>
            </a:pPr>
            <a:r>
              <a:rPr sz="900" spc="45" dirty="0">
                <a:solidFill>
                  <a:srgbClr val="343846"/>
                </a:solidFill>
                <a:latin typeface="Trebuchet MS"/>
                <a:cs typeface="Trebuchet MS"/>
              </a:rPr>
              <a:t>По 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результатам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электронной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процедуры 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b="1" spc="-20" dirty="0">
                <a:solidFill>
                  <a:srgbClr val="343846"/>
                </a:solidFill>
                <a:latin typeface="Trebuchet MS"/>
                <a:cs typeface="Trebuchet MS"/>
              </a:rPr>
              <a:t>контракт </a:t>
            </a:r>
            <a:r>
              <a:rPr sz="900" b="1" spc="-10" dirty="0">
                <a:solidFill>
                  <a:srgbClr val="343846"/>
                </a:solidFill>
                <a:latin typeface="Trebuchet MS"/>
                <a:cs typeface="Trebuchet MS"/>
              </a:rPr>
              <a:t>заключается </a:t>
            </a:r>
            <a:r>
              <a:rPr sz="900" b="1" spc="-20" dirty="0">
                <a:solidFill>
                  <a:srgbClr val="343846"/>
                </a:solidFill>
                <a:latin typeface="Trebuchet MS"/>
                <a:cs typeface="Trebuchet MS"/>
              </a:rPr>
              <a:t>с </a:t>
            </a:r>
            <a:r>
              <a:rPr sz="900" b="1" spc="-1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b="1" spc="-30" dirty="0">
                <a:solidFill>
                  <a:srgbClr val="343846"/>
                </a:solidFill>
                <a:latin typeface="Trebuchet MS"/>
                <a:cs typeface="Trebuchet MS"/>
              </a:rPr>
              <a:t>победителем </a:t>
            </a:r>
            <a:r>
              <a:rPr sz="900" b="1" spc="-25" dirty="0">
                <a:solidFill>
                  <a:srgbClr val="343846"/>
                </a:solidFill>
                <a:latin typeface="Trebuchet MS"/>
                <a:cs typeface="Trebuchet MS"/>
              </a:rPr>
              <a:t>закупки</a:t>
            </a:r>
            <a:r>
              <a:rPr sz="900" spc="-25" dirty="0">
                <a:solidFill>
                  <a:srgbClr val="343846"/>
                </a:solidFill>
                <a:latin typeface="Trebuchet MS"/>
                <a:cs typeface="Trebuchet MS"/>
              </a:rPr>
              <a:t>, 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а </a:t>
            </a:r>
            <a:r>
              <a:rPr sz="900" spc="30" dirty="0">
                <a:solidFill>
                  <a:srgbClr val="343846"/>
                </a:solidFill>
                <a:latin typeface="Trebuchet MS"/>
                <a:cs typeface="Trebuchet MS"/>
              </a:rPr>
              <a:t>в </a:t>
            </a:r>
            <a:r>
              <a:rPr sz="900" spc="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с</a:t>
            </a:r>
            <a:r>
              <a:rPr sz="900" spc="-20" dirty="0">
                <a:solidFill>
                  <a:srgbClr val="343846"/>
                </a:solidFill>
                <a:latin typeface="Trebuchet MS"/>
                <a:cs typeface="Trebuchet MS"/>
              </a:rPr>
              <a:t>л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у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ч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а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я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х</a:t>
            </a:r>
            <a:r>
              <a:rPr sz="900" spc="-125" dirty="0">
                <a:solidFill>
                  <a:srgbClr val="343846"/>
                </a:solidFill>
                <a:latin typeface="Trebuchet MS"/>
                <a:cs typeface="Trebuchet MS"/>
              </a:rPr>
              <a:t>,</a:t>
            </a:r>
            <a:r>
              <a:rPr sz="900" spc="-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п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редус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м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отре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н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н</a:t>
            </a:r>
            <a:r>
              <a:rPr sz="900" spc="15" dirty="0">
                <a:solidFill>
                  <a:srgbClr val="343846"/>
                </a:solidFill>
                <a:latin typeface="Trebuchet MS"/>
                <a:cs typeface="Trebuchet MS"/>
              </a:rPr>
              <a:t>ы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х  </a:t>
            </a:r>
            <a:r>
              <a:rPr sz="900" spc="30" dirty="0">
                <a:solidFill>
                  <a:srgbClr val="343846"/>
                </a:solidFill>
                <a:latin typeface="Trebuchet MS"/>
                <a:cs typeface="Trebuchet MS"/>
              </a:rPr>
              <a:t>44</a:t>
            </a:r>
            <a:r>
              <a:rPr sz="900" spc="-75" dirty="0">
                <a:solidFill>
                  <a:srgbClr val="343846"/>
                </a:solidFill>
                <a:latin typeface="Trebuchet MS"/>
                <a:cs typeface="Trebuchet MS"/>
              </a:rPr>
              <a:t>-</a:t>
            </a:r>
            <a:r>
              <a:rPr sz="900" spc="55" dirty="0">
                <a:solidFill>
                  <a:srgbClr val="343846"/>
                </a:solidFill>
                <a:latin typeface="Trebuchet MS"/>
                <a:cs typeface="Trebuchet MS"/>
              </a:rPr>
              <a:t>Ф</a:t>
            </a:r>
            <a:r>
              <a:rPr sz="900" spc="-40" dirty="0">
                <a:solidFill>
                  <a:srgbClr val="343846"/>
                </a:solidFill>
                <a:latin typeface="Trebuchet MS"/>
                <a:cs typeface="Trebuchet MS"/>
              </a:rPr>
              <a:t>З,</a:t>
            </a:r>
            <a:r>
              <a:rPr sz="900" spc="-2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b="1" spc="-20" dirty="0">
                <a:solidFill>
                  <a:srgbClr val="343846"/>
                </a:solidFill>
                <a:latin typeface="Trebuchet MS"/>
                <a:cs typeface="Trebuchet MS"/>
              </a:rPr>
              <a:t>с</a:t>
            </a:r>
            <a:r>
              <a:rPr sz="900" b="1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b="1" spc="-30" dirty="0">
                <a:solidFill>
                  <a:srgbClr val="343846"/>
                </a:solidFill>
                <a:latin typeface="Trebuchet MS"/>
                <a:cs typeface="Trebuchet MS"/>
              </a:rPr>
              <a:t>и</a:t>
            </a:r>
            <a:r>
              <a:rPr sz="900" b="1" spc="-25" dirty="0">
                <a:solidFill>
                  <a:srgbClr val="343846"/>
                </a:solidFill>
                <a:latin typeface="Trebuchet MS"/>
                <a:cs typeface="Trebuchet MS"/>
              </a:rPr>
              <a:t>н</a:t>
            </a:r>
            <a:r>
              <a:rPr sz="900" b="1" dirty="0">
                <a:solidFill>
                  <a:srgbClr val="343846"/>
                </a:solidFill>
                <a:latin typeface="Trebuchet MS"/>
                <a:cs typeface="Trebuchet MS"/>
              </a:rPr>
              <a:t>ым</a:t>
            </a:r>
            <a:r>
              <a:rPr sz="900" b="1" spc="-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b="1" spc="15" dirty="0">
                <a:solidFill>
                  <a:srgbClr val="343846"/>
                </a:solidFill>
                <a:latin typeface="Trebuchet MS"/>
                <a:cs typeface="Trebuchet MS"/>
              </a:rPr>
              <a:t>У</a:t>
            </a:r>
            <a:r>
              <a:rPr sz="900" b="1" spc="45" dirty="0">
                <a:solidFill>
                  <a:srgbClr val="343846"/>
                </a:solidFill>
                <a:latin typeface="Trebuchet MS"/>
                <a:cs typeface="Trebuchet MS"/>
              </a:rPr>
              <a:t>З</a:t>
            </a:r>
            <a:r>
              <a:rPr sz="900" b="1" spc="-5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н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е</a:t>
            </a:r>
            <a:r>
              <a:rPr sz="900" spc="-2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р</a:t>
            </a:r>
            <a:r>
              <a:rPr sz="900" spc="15" dirty="0">
                <a:solidFill>
                  <a:srgbClr val="343846"/>
                </a:solidFill>
                <a:latin typeface="Trebuchet MS"/>
                <a:cs typeface="Trebuchet MS"/>
              </a:rPr>
              <a:t>а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н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е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е 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че</a:t>
            </a:r>
            <a:r>
              <a:rPr sz="900" spc="-40" dirty="0">
                <a:solidFill>
                  <a:srgbClr val="343846"/>
                </a:solidFill>
                <a:latin typeface="Trebuchet MS"/>
                <a:cs typeface="Trebuchet MS"/>
              </a:rPr>
              <a:t>м</a:t>
            </a:r>
            <a:r>
              <a:rPr sz="900" spc="-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че</a:t>
            </a:r>
            <a:r>
              <a:rPr sz="900" spc="25" dirty="0">
                <a:solidFill>
                  <a:srgbClr val="343846"/>
                </a:solidFill>
                <a:latin typeface="Trebuchet MS"/>
                <a:cs typeface="Trebuchet MS"/>
              </a:rPr>
              <a:t>рез</a:t>
            </a:r>
            <a:r>
              <a:rPr sz="900" spc="-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180" dirty="0">
                <a:solidFill>
                  <a:srgbClr val="343846"/>
                </a:solidFill>
                <a:latin typeface="Trebuchet MS"/>
                <a:cs typeface="Trebuchet MS"/>
              </a:rPr>
              <a:t>1</a:t>
            </a:r>
            <a:r>
              <a:rPr sz="900" spc="75" dirty="0">
                <a:solidFill>
                  <a:srgbClr val="343846"/>
                </a:solidFill>
                <a:latin typeface="Trebuchet MS"/>
                <a:cs typeface="Trebuchet MS"/>
              </a:rPr>
              <a:t>0</a:t>
            </a:r>
            <a:r>
              <a:rPr sz="900" spc="-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д</a:t>
            </a:r>
            <a:r>
              <a:rPr sz="900" spc="-25" dirty="0">
                <a:solidFill>
                  <a:srgbClr val="343846"/>
                </a:solidFill>
                <a:latin typeface="Trebuchet MS"/>
                <a:cs typeface="Trebuchet MS"/>
              </a:rPr>
              <a:t>н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е</a:t>
            </a:r>
            <a:r>
              <a:rPr sz="900" spc="-20" dirty="0">
                <a:solidFill>
                  <a:srgbClr val="343846"/>
                </a:solidFill>
                <a:latin typeface="Trebuchet MS"/>
                <a:cs typeface="Trebuchet MS"/>
              </a:rPr>
              <a:t>й</a:t>
            </a:r>
            <a:r>
              <a:rPr sz="900" spc="-2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110" dirty="0">
                <a:solidFill>
                  <a:srgbClr val="343846"/>
                </a:solidFill>
                <a:latin typeface="Trebuchet MS"/>
                <a:cs typeface="Trebuchet MS"/>
              </a:rPr>
              <a:t>(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е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с</a:t>
            </a:r>
            <a:r>
              <a:rPr sz="900" spc="-20" dirty="0">
                <a:solidFill>
                  <a:srgbClr val="343846"/>
                </a:solidFill>
                <a:latin typeface="Trebuchet MS"/>
                <a:cs typeface="Trebuchet MS"/>
              </a:rPr>
              <a:t>ли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30" dirty="0">
                <a:solidFill>
                  <a:srgbClr val="343846"/>
                </a:solidFill>
                <a:latin typeface="Trebuchet MS"/>
                <a:cs typeface="Trebuchet MS"/>
              </a:rPr>
              <a:t>4</a:t>
            </a:r>
            <a:r>
              <a:rPr sz="900" spc="40" dirty="0">
                <a:solidFill>
                  <a:srgbClr val="343846"/>
                </a:solidFill>
                <a:latin typeface="Trebuchet MS"/>
                <a:cs typeface="Trebuchet MS"/>
              </a:rPr>
              <a:t>4</a:t>
            </a:r>
            <a:r>
              <a:rPr sz="900" spc="-55" dirty="0">
                <a:solidFill>
                  <a:srgbClr val="343846"/>
                </a:solidFill>
                <a:latin typeface="Trebuchet MS"/>
                <a:cs typeface="Trebuchet MS"/>
              </a:rPr>
              <a:t>-  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ФЗ) с 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даты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размещения </a:t>
            </a:r>
            <a:r>
              <a:rPr sz="900" spc="30" dirty="0">
                <a:solidFill>
                  <a:srgbClr val="343846"/>
                </a:solidFill>
                <a:latin typeface="Trebuchet MS"/>
                <a:cs typeface="Trebuchet MS"/>
              </a:rPr>
              <a:t>в </a:t>
            </a:r>
            <a:r>
              <a:rPr sz="900" spc="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40" dirty="0">
                <a:solidFill>
                  <a:srgbClr val="343846"/>
                </a:solidFill>
                <a:latin typeface="Trebuchet MS"/>
                <a:cs typeface="Trebuchet MS"/>
              </a:rPr>
              <a:t>ЕИС  </a:t>
            </a:r>
            <a:r>
              <a:rPr sz="900" b="1" spc="-15" dirty="0">
                <a:solidFill>
                  <a:srgbClr val="343846"/>
                </a:solidFill>
                <a:latin typeface="Trebuchet MS"/>
                <a:cs typeface="Trebuchet MS"/>
              </a:rPr>
              <a:t>протокола </a:t>
            </a:r>
            <a:r>
              <a:rPr sz="900" b="1" spc="-1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b="1" spc="-15" dirty="0">
                <a:solidFill>
                  <a:srgbClr val="343846"/>
                </a:solidFill>
                <a:latin typeface="Trebuchet MS"/>
                <a:cs typeface="Trebuchet MS"/>
              </a:rPr>
              <a:t>подведения </a:t>
            </a:r>
            <a:r>
              <a:rPr sz="900" b="1" spc="-10" dirty="0">
                <a:solidFill>
                  <a:srgbClr val="343846"/>
                </a:solidFill>
                <a:latin typeface="Trebuchet MS"/>
                <a:cs typeface="Trebuchet MS"/>
              </a:rPr>
              <a:t>итогов </a:t>
            </a:r>
            <a:r>
              <a:rPr sz="900" b="1" spc="-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определения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ППИ, 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п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рото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ко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л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а</a:t>
            </a:r>
            <a:r>
              <a:rPr sz="900" spc="-125" dirty="0">
                <a:solidFill>
                  <a:srgbClr val="343846"/>
                </a:solidFill>
                <a:latin typeface="Trebuchet MS"/>
                <a:cs typeface="Trebuchet MS"/>
              </a:rPr>
              <a:t>,</a:t>
            </a:r>
            <a:r>
              <a:rPr sz="900" spc="-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п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редус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м</a:t>
            </a:r>
            <a:r>
              <a:rPr sz="900" spc="-125" dirty="0">
                <a:solidFill>
                  <a:srgbClr val="343846"/>
                </a:solidFill>
                <a:latin typeface="Trebuchet MS"/>
                <a:cs typeface="Trebuchet MS"/>
              </a:rPr>
              <a:t>.</a:t>
            </a:r>
            <a:r>
              <a:rPr sz="900" spc="-2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пп</a:t>
            </a:r>
            <a:r>
              <a:rPr sz="900" spc="-125" dirty="0">
                <a:solidFill>
                  <a:srgbClr val="343846"/>
                </a:solidFill>
                <a:latin typeface="Trebuchet MS"/>
                <a:cs typeface="Trebuchet MS"/>
              </a:rPr>
              <a:t>.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u="sng" spc="-35" dirty="0">
                <a:solidFill>
                  <a:srgbClr val="E11E31"/>
                </a:solidFill>
                <a:uFill>
                  <a:solidFill>
                    <a:srgbClr val="E11E31"/>
                  </a:solidFill>
                </a:uFill>
                <a:latin typeface="Trebuchet MS"/>
                <a:cs typeface="Trebuchet MS"/>
              </a:rPr>
              <a:t>«</a:t>
            </a:r>
            <a:r>
              <a:rPr sz="900" u="sng" spc="-30" dirty="0">
                <a:solidFill>
                  <a:srgbClr val="E11E31"/>
                </a:solidFill>
                <a:uFill>
                  <a:solidFill>
                    <a:srgbClr val="E11E31"/>
                  </a:solidFill>
                </a:uFill>
                <a:latin typeface="Trebuchet MS"/>
                <a:cs typeface="Trebuchet MS"/>
              </a:rPr>
              <a:t>а</a:t>
            </a:r>
            <a:r>
              <a:rPr sz="900" u="sng" spc="-65" dirty="0">
                <a:solidFill>
                  <a:srgbClr val="E11E31"/>
                </a:solidFill>
                <a:uFill>
                  <a:solidFill>
                    <a:srgbClr val="E11E31"/>
                  </a:solidFill>
                </a:uFill>
                <a:latin typeface="Trebuchet MS"/>
                <a:cs typeface="Trebuchet MS"/>
              </a:rPr>
              <a:t>» </a:t>
            </a:r>
            <a:r>
              <a:rPr sz="900" spc="-45" dirty="0">
                <a:solidFill>
                  <a:srgbClr val="E11E31"/>
                </a:solidFill>
                <a:latin typeface="Trebuchet MS"/>
                <a:cs typeface="Trebuchet MS"/>
              </a:rPr>
              <a:t> </a:t>
            </a:r>
            <a:r>
              <a:rPr sz="900" u="sng" dirty="0">
                <a:solidFill>
                  <a:srgbClr val="E11E31"/>
                </a:solidFill>
                <a:uFill>
                  <a:solidFill>
                    <a:srgbClr val="E11E31"/>
                  </a:solidFill>
                </a:uFill>
                <a:latin typeface="Trebuchet MS"/>
                <a:cs typeface="Trebuchet MS"/>
                <a:hlinkClick r:id="rId7"/>
              </a:rPr>
              <a:t>п</a:t>
            </a:r>
            <a:r>
              <a:rPr sz="900" u="sng" spc="-125" dirty="0">
                <a:solidFill>
                  <a:srgbClr val="E11E31"/>
                </a:solidFill>
                <a:uFill>
                  <a:solidFill>
                    <a:srgbClr val="E11E31"/>
                  </a:solidFill>
                </a:uFill>
                <a:latin typeface="Trebuchet MS"/>
                <a:cs typeface="Trebuchet MS"/>
                <a:hlinkClick r:id="rId7"/>
              </a:rPr>
              <a:t>.</a:t>
            </a:r>
            <a:r>
              <a:rPr sz="900" u="sng" spc="-25" dirty="0">
                <a:solidFill>
                  <a:srgbClr val="E11E31"/>
                </a:solidFill>
                <a:uFill>
                  <a:solidFill>
                    <a:srgbClr val="E11E31"/>
                  </a:solidFill>
                </a:uFill>
                <a:latin typeface="Trebuchet MS"/>
                <a:cs typeface="Trebuchet MS"/>
                <a:hlinkClick r:id="rId7"/>
              </a:rPr>
              <a:t> </a:t>
            </a:r>
            <a:r>
              <a:rPr sz="900" u="sng" spc="55" dirty="0">
                <a:solidFill>
                  <a:srgbClr val="E11E31"/>
                </a:solidFill>
                <a:uFill>
                  <a:solidFill>
                    <a:srgbClr val="E11E31"/>
                  </a:solidFill>
                </a:uFill>
                <a:latin typeface="Trebuchet MS"/>
                <a:cs typeface="Trebuchet MS"/>
                <a:hlinkClick r:id="rId7"/>
              </a:rPr>
              <a:t>2</a:t>
            </a:r>
            <a:r>
              <a:rPr sz="900" u="sng" spc="-35" dirty="0">
                <a:solidFill>
                  <a:srgbClr val="E11E31"/>
                </a:solidFill>
                <a:uFill>
                  <a:solidFill>
                    <a:srgbClr val="E11E31"/>
                  </a:solidFill>
                </a:uFill>
                <a:latin typeface="Trebuchet MS"/>
                <a:cs typeface="Trebuchet MS"/>
                <a:hlinkClick r:id="rId7"/>
              </a:rPr>
              <a:t> </a:t>
            </a:r>
            <a:r>
              <a:rPr sz="900" u="sng" spc="5" dirty="0">
                <a:solidFill>
                  <a:srgbClr val="E11E31"/>
                </a:solidFill>
                <a:uFill>
                  <a:solidFill>
                    <a:srgbClr val="E11E31"/>
                  </a:solidFill>
                </a:uFill>
                <a:latin typeface="Trebuchet MS"/>
                <a:cs typeface="Trebuchet MS"/>
                <a:hlinkClick r:id="rId7"/>
              </a:rPr>
              <a:t>ч</a:t>
            </a:r>
            <a:r>
              <a:rPr sz="900" u="sng" spc="-125" dirty="0">
                <a:solidFill>
                  <a:srgbClr val="E11E31"/>
                </a:solidFill>
                <a:uFill>
                  <a:solidFill>
                    <a:srgbClr val="E11E31"/>
                  </a:solidFill>
                </a:uFill>
                <a:latin typeface="Trebuchet MS"/>
                <a:cs typeface="Trebuchet MS"/>
                <a:hlinkClick r:id="rId7"/>
              </a:rPr>
              <a:t>.</a:t>
            </a:r>
            <a:r>
              <a:rPr sz="900" u="sng" spc="-35" dirty="0">
                <a:solidFill>
                  <a:srgbClr val="E11E31"/>
                </a:solidFill>
                <a:uFill>
                  <a:solidFill>
                    <a:srgbClr val="E11E31"/>
                  </a:solidFill>
                </a:uFill>
                <a:latin typeface="Trebuchet MS"/>
                <a:cs typeface="Trebuchet MS"/>
                <a:hlinkClick r:id="rId7"/>
              </a:rPr>
              <a:t> </a:t>
            </a:r>
            <a:r>
              <a:rPr sz="900" u="sng" spc="55" dirty="0">
                <a:solidFill>
                  <a:srgbClr val="E11E31"/>
                </a:solidFill>
                <a:uFill>
                  <a:solidFill>
                    <a:srgbClr val="E11E31"/>
                  </a:solidFill>
                </a:uFill>
                <a:latin typeface="Trebuchet MS"/>
                <a:cs typeface="Trebuchet MS"/>
                <a:hlinkClick r:id="rId7"/>
              </a:rPr>
              <a:t>6</a:t>
            </a:r>
            <a:r>
              <a:rPr sz="900" u="sng" spc="-40" dirty="0">
                <a:solidFill>
                  <a:srgbClr val="E11E31"/>
                </a:solidFill>
                <a:uFill>
                  <a:solidFill>
                    <a:srgbClr val="E11E31"/>
                  </a:solidFill>
                </a:uFill>
                <a:latin typeface="Trebuchet MS"/>
                <a:cs typeface="Trebuchet MS"/>
                <a:hlinkClick r:id="rId7"/>
              </a:rPr>
              <a:t> </a:t>
            </a:r>
            <a:r>
              <a:rPr sz="900" u="sng" spc="-25" dirty="0">
                <a:solidFill>
                  <a:srgbClr val="E11E31"/>
                </a:solidFill>
                <a:uFill>
                  <a:solidFill>
                    <a:srgbClr val="E11E31"/>
                  </a:solidFill>
                </a:uFill>
                <a:latin typeface="Trebuchet MS"/>
                <a:cs typeface="Trebuchet MS"/>
                <a:hlinkClick r:id="rId7"/>
              </a:rPr>
              <a:t>с</a:t>
            </a:r>
            <a:r>
              <a:rPr sz="900" u="sng" spc="-30" dirty="0">
                <a:solidFill>
                  <a:srgbClr val="E11E31"/>
                </a:solidFill>
                <a:uFill>
                  <a:solidFill>
                    <a:srgbClr val="E11E31"/>
                  </a:solidFill>
                </a:uFill>
                <a:latin typeface="Trebuchet MS"/>
                <a:cs typeface="Trebuchet MS"/>
                <a:hlinkClick r:id="rId7"/>
              </a:rPr>
              <a:t>т</a:t>
            </a:r>
            <a:r>
              <a:rPr sz="900" u="sng" spc="-125" dirty="0">
                <a:solidFill>
                  <a:srgbClr val="E11E31"/>
                </a:solidFill>
                <a:uFill>
                  <a:solidFill>
                    <a:srgbClr val="E11E31"/>
                  </a:solidFill>
                </a:uFill>
                <a:latin typeface="Trebuchet MS"/>
                <a:cs typeface="Trebuchet MS"/>
                <a:hlinkClick r:id="rId7"/>
              </a:rPr>
              <a:t>.</a:t>
            </a:r>
            <a:r>
              <a:rPr sz="900" u="sng" spc="-15" dirty="0">
                <a:solidFill>
                  <a:srgbClr val="E11E31"/>
                </a:solidFill>
                <a:uFill>
                  <a:solidFill>
                    <a:srgbClr val="E11E31"/>
                  </a:solidFill>
                </a:uFill>
                <a:latin typeface="Trebuchet MS"/>
                <a:cs typeface="Trebuchet MS"/>
                <a:hlinkClick r:id="rId7"/>
              </a:rPr>
              <a:t> </a:t>
            </a:r>
            <a:r>
              <a:rPr sz="900" u="sng" spc="50" dirty="0">
                <a:solidFill>
                  <a:srgbClr val="E11E31"/>
                </a:solidFill>
                <a:uFill>
                  <a:solidFill>
                    <a:srgbClr val="E11E31"/>
                  </a:solidFill>
                </a:uFill>
                <a:latin typeface="Trebuchet MS"/>
                <a:cs typeface="Trebuchet MS"/>
                <a:hlinkClick r:id="rId7"/>
              </a:rPr>
              <a:t>5</a:t>
            </a:r>
            <a:r>
              <a:rPr sz="900" u="sng" spc="-170" dirty="0">
                <a:solidFill>
                  <a:srgbClr val="E11E31"/>
                </a:solidFill>
                <a:uFill>
                  <a:solidFill>
                    <a:srgbClr val="E11E31"/>
                  </a:solidFill>
                </a:uFill>
                <a:latin typeface="Trebuchet MS"/>
                <a:cs typeface="Trebuchet MS"/>
                <a:hlinkClick r:id="rId7"/>
              </a:rPr>
              <a:t>1</a:t>
            </a:r>
            <a:r>
              <a:rPr sz="900" spc="-45" dirty="0">
                <a:solidFill>
                  <a:srgbClr val="E11E31"/>
                </a:solidFill>
                <a:latin typeface="Trebuchet MS"/>
                <a:cs typeface="Trebuchet MS"/>
                <a:hlinkClick r:id="rId7"/>
              </a:rPr>
              <a:t> </a:t>
            </a:r>
            <a:r>
              <a:rPr sz="900" spc="-110" dirty="0">
                <a:solidFill>
                  <a:srgbClr val="343846"/>
                </a:solidFill>
                <a:latin typeface="Trebuchet MS"/>
                <a:cs typeface="Trebuchet MS"/>
                <a:hlinkClick r:id="rId7"/>
              </a:rPr>
              <a:t>(</a:t>
            </a:r>
            <a:r>
              <a:rPr sz="900" b="1" spc="-15" dirty="0">
                <a:solidFill>
                  <a:srgbClr val="343846"/>
                </a:solidFill>
                <a:latin typeface="Trebuchet MS"/>
                <a:cs typeface="Trebuchet MS"/>
                <a:hlinkClick r:id="rId7"/>
              </a:rPr>
              <a:t>п</a:t>
            </a:r>
            <a:r>
              <a:rPr sz="900" b="1" spc="-5" dirty="0">
                <a:solidFill>
                  <a:srgbClr val="343846"/>
                </a:solidFill>
                <a:latin typeface="Trebuchet MS"/>
                <a:cs typeface="Trebuchet MS"/>
                <a:hlinkClick r:id="rId7"/>
              </a:rPr>
              <a:t>р</a:t>
            </a:r>
            <a:r>
              <a:rPr sz="900" b="1" spc="-25" dirty="0">
                <a:solidFill>
                  <a:srgbClr val="343846"/>
                </a:solidFill>
                <a:latin typeface="Trebuchet MS"/>
                <a:cs typeface="Trebuchet MS"/>
                <a:hlinkClick r:id="rId7"/>
              </a:rPr>
              <a:t>о</a:t>
            </a:r>
            <a:r>
              <a:rPr sz="900" b="1" spc="-35" dirty="0">
                <a:solidFill>
                  <a:srgbClr val="343846"/>
                </a:solidFill>
                <a:latin typeface="Trebuchet MS"/>
                <a:cs typeface="Trebuchet MS"/>
                <a:hlinkClick r:id="rId7"/>
              </a:rPr>
              <a:t>т</a:t>
            </a:r>
            <a:r>
              <a:rPr sz="900" b="1" spc="-5" dirty="0">
                <a:solidFill>
                  <a:srgbClr val="343846"/>
                </a:solidFill>
                <a:latin typeface="Trebuchet MS"/>
                <a:cs typeface="Trebuchet MS"/>
                <a:hlinkClick r:id="rId7"/>
              </a:rPr>
              <a:t>окол</a:t>
            </a:r>
            <a:r>
              <a:rPr sz="900" b="1" spc="-45" dirty="0">
                <a:solidFill>
                  <a:srgbClr val="343846"/>
                </a:solidFill>
                <a:latin typeface="Trebuchet MS"/>
                <a:cs typeface="Trebuchet MS"/>
                <a:hlinkClick r:id="rId7"/>
              </a:rPr>
              <a:t> </a:t>
            </a:r>
            <a:r>
              <a:rPr sz="900" b="1" spc="-5" dirty="0">
                <a:solidFill>
                  <a:srgbClr val="343846"/>
                </a:solidFill>
                <a:latin typeface="Trebuchet MS"/>
                <a:cs typeface="Trebuchet MS"/>
                <a:hlinkClick r:id="rId7"/>
              </a:rPr>
              <a:t>об </a:t>
            </a:r>
            <a:r>
              <a:rPr sz="900" b="1" spc="-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b="1" spc="-25" dirty="0">
                <a:solidFill>
                  <a:srgbClr val="343846"/>
                </a:solidFill>
                <a:latin typeface="Trebuchet MS"/>
                <a:cs typeface="Trebuchet MS"/>
              </a:rPr>
              <a:t>уклонении </a:t>
            </a:r>
            <a:r>
              <a:rPr sz="900" b="1" spc="30" dirty="0">
                <a:solidFill>
                  <a:srgbClr val="343846"/>
                </a:solidFill>
                <a:latin typeface="Trebuchet MS"/>
                <a:cs typeface="Trebuchet MS"/>
              </a:rPr>
              <a:t>УЗ </a:t>
            </a:r>
            <a:r>
              <a:rPr sz="900" b="1" spc="-30" dirty="0">
                <a:solidFill>
                  <a:srgbClr val="343846"/>
                </a:solidFill>
                <a:latin typeface="Trebuchet MS"/>
                <a:cs typeface="Trebuchet MS"/>
              </a:rPr>
              <a:t>от </a:t>
            </a:r>
            <a:r>
              <a:rPr sz="900" b="1" spc="-2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b="1" spc="-5" dirty="0">
                <a:solidFill>
                  <a:srgbClr val="343846"/>
                </a:solidFill>
                <a:latin typeface="Trebuchet MS"/>
                <a:cs typeface="Trebuchet MS"/>
              </a:rPr>
              <a:t>заключения </a:t>
            </a:r>
            <a:r>
              <a:rPr sz="900" b="1" spc="-35" dirty="0">
                <a:solidFill>
                  <a:srgbClr val="343846"/>
                </a:solidFill>
                <a:latin typeface="Trebuchet MS"/>
                <a:cs typeface="Trebuchet MS"/>
              </a:rPr>
              <a:t>контракта</a:t>
            </a:r>
            <a:r>
              <a:rPr sz="900" spc="-35" dirty="0">
                <a:solidFill>
                  <a:srgbClr val="343846"/>
                </a:solidFill>
                <a:latin typeface="Trebuchet MS"/>
                <a:cs typeface="Trebuchet MS"/>
              </a:rPr>
              <a:t>), </a:t>
            </a:r>
            <a:r>
              <a:rPr sz="900" spc="-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после</a:t>
            </a:r>
            <a:r>
              <a:rPr sz="900" spc="-3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предоставления</a:t>
            </a:r>
            <a:r>
              <a:rPr sz="900" spc="-1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УЗ,</a:t>
            </a:r>
            <a:r>
              <a:rPr sz="900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5" dirty="0">
                <a:solidFill>
                  <a:srgbClr val="343846"/>
                </a:solidFill>
                <a:latin typeface="Trebuchet MS"/>
                <a:cs typeface="Trebuchet MS"/>
              </a:rPr>
              <a:t>с </a:t>
            </a:r>
            <a:r>
              <a:rPr sz="900" spc="-254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которым </a:t>
            </a:r>
            <a:r>
              <a:rPr sz="900" spc="5" dirty="0">
                <a:solidFill>
                  <a:srgbClr val="343846"/>
                </a:solidFill>
                <a:latin typeface="Trebuchet MS"/>
                <a:cs typeface="Trebuchet MS"/>
              </a:rPr>
              <a:t>заключается 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20" dirty="0">
                <a:solidFill>
                  <a:srgbClr val="343846"/>
                </a:solidFill>
                <a:latin typeface="Trebuchet MS"/>
                <a:cs typeface="Trebuchet MS"/>
              </a:rPr>
              <a:t>контракт, </a:t>
            </a:r>
            <a:r>
              <a:rPr sz="900" spc="30" dirty="0">
                <a:solidFill>
                  <a:srgbClr val="343846"/>
                </a:solidFill>
                <a:latin typeface="Trebuchet MS"/>
                <a:cs typeface="Trebuchet MS"/>
              </a:rPr>
              <a:t>ОИК </a:t>
            </a:r>
            <a:r>
              <a:rPr sz="900" spc="-30" dirty="0">
                <a:solidFill>
                  <a:srgbClr val="343846"/>
                </a:solidFill>
                <a:latin typeface="Trebuchet MS"/>
                <a:cs typeface="Trebuchet MS"/>
              </a:rPr>
              <a:t>(если </a:t>
            </a:r>
            <a:r>
              <a:rPr sz="900" spc="10" dirty="0">
                <a:solidFill>
                  <a:srgbClr val="343846"/>
                </a:solidFill>
                <a:latin typeface="Trebuchet MS"/>
                <a:cs typeface="Trebuchet MS"/>
              </a:rPr>
              <a:t>было </a:t>
            </a:r>
            <a:r>
              <a:rPr sz="900" spc="1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343846"/>
                </a:solidFill>
                <a:latin typeface="Trebuchet MS"/>
                <a:cs typeface="Trebuchet MS"/>
              </a:rPr>
              <a:t>установлено</a:t>
            </a:r>
            <a:r>
              <a:rPr sz="900" spc="-3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spc="-10" dirty="0">
                <a:solidFill>
                  <a:srgbClr val="343846"/>
                </a:solidFill>
                <a:latin typeface="Trebuchet MS"/>
                <a:cs typeface="Trebuchet MS"/>
              </a:rPr>
              <a:t>требование)</a:t>
            </a:r>
            <a:endParaRPr sz="900">
              <a:latin typeface="Trebuchet MS"/>
              <a:cs typeface="Trebuchet MS"/>
            </a:endParaRPr>
          </a:p>
        </p:txBody>
      </p:sp>
      <p:sp>
        <p:nvSpPr>
          <p:cNvPr id="43" name="object 42"/>
          <p:cNvSpPr txBox="1"/>
          <p:nvPr/>
        </p:nvSpPr>
        <p:spPr>
          <a:xfrm>
            <a:off x="732739" y="6236614"/>
            <a:ext cx="858519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900" b="1" spc="-10" dirty="0">
                <a:solidFill>
                  <a:srgbClr val="343846"/>
                </a:solidFill>
                <a:latin typeface="Trebuchet MS"/>
                <a:cs typeface="Trebuchet MS"/>
              </a:rPr>
              <a:t>ч</a:t>
            </a:r>
            <a:r>
              <a:rPr sz="900" b="1" spc="-105" dirty="0">
                <a:solidFill>
                  <a:srgbClr val="343846"/>
                </a:solidFill>
                <a:latin typeface="Trebuchet MS"/>
                <a:cs typeface="Trebuchet MS"/>
              </a:rPr>
              <a:t>.</a:t>
            </a:r>
            <a:r>
              <a:rPr sz="900" b="1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b="1" spc="-160" dirty="0">
                <a:solidFill>
                  <a:srgbClr val="343846"/>
                </a:solidFill>
                <a:latin typeface="Trebuchet MS"/>
                <a:cs typeface="Trebuchet MS"/>
              </a:rPr>
              <a:t>1</a:t>
            </a:r>
            <a:r>
              <a:rPr sz="900" b="1" spc="-4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b="1" spc="-30" dirty="0">
                <a:solidFill>
                  <a:srgbClr val="343846"/>
                </a:solidFill>
                <a:latin typeface="Trebuchet MS"/>
                <a:cs typeface="Trebuchet MS"/>
              </a:rPr>
              <a:t>с</a:t>
            </a:r>
            <a:r>
              <a:rPr sz="900" b="1" spc="-55" dirty="0">
                <a:solidFill>
                  <a:srgbClr val="343846"/>
                </a:solidFill>
                <a:latin typeface="Trebuchet MS"/>
                <a:cs typeface="Trebuchet MS"/>
              </a:rPr>
              <a:t>т</a:t>
            </a:r>
            <a:r>
              <a:rPr sz="900" b="1" spc="-105" dirty="0">
                <a:solidFill>
                  <a:srgbClr val="343846"/>
                </a:solidFill>
                <a:latin typeface="Trebuchet MS"/>
                <a:cs typeface="Trebuchet MS"/>
              </a:rPr>
              <a:t>.</a:t>
            </a:r>
            <a:r>
              <a:rPr sz="900" b="1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b="1" spc="15" dirty="0">
                <a:solidFill>
                  <a:srgbClr val="343846"/>
                </a:solidFill>
                <a:latin typeface="Trebuchet MS"/>
                <a:cs typeface="Trebuchet MS"/>
              </a:rPr>
              <a:t>5</a:t>
            </a:r>
            <a:r>
              <a:rPr sz="900" b="1" spc="-160" dirty="0">
                <a:solidFill>
                  <a:srgbClr val="343846"/>
                </a:solidFill>
                <a:latin typeface="Trebuchet MS"/>
                <a:cs typeface="Trebuchet MS"/>
              </a:rPr>
              <a:t>1</a:t>
            </a:r>
            <a:r>
              <a:rPr sz="900" b="1" spc="-4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b="1" spc="10" dirty="0">
                <a:solidFill>
                  <a:srgbClr val="343846"/>
                </a:solidFill>
                <a:latin typeface="Trebuchet MS"/>
                <a:cs typeface="Trebuchet MS"/>
              </a:rPr>
              <a:t>4</a:t>
            </a:r>
            <a:r>
              <a:rPr sz="900" b="1" spc="15" dirty="0">
                <a:solidFill>
                  <a:srgbClr val="343846"/>
                </a:solidFill>
                <a:latin typeface="Trebuchet MS"/>
                <a:cs typeface="Trebuchet MS"/>
              </a:rPr>
              <a:t>4</a:t>
            </a:r>
            <a:r>
              <a:rPr sz="900" b="1" spc="-75" dirty="0">
                <a:solidFill>
                  <a:srgbClr val="343846"/>
                </a:solidFill>
                <a:latin typeface="Trebuchet MS"/>
                <a:cs typeface="Trebuchet MS"/>
              </a:rPr>
              <a:t>-</a:t>
            </a:r>
            <a:r>
              <a:rPr sz="900" b="1" spc="45" dirty="0">
                <a:solidFill>
                  <a:srgbClr val="343846"/>
                </a:solidFill>
                <a:latin typeface="Trebuchet MS"/>
                <a:cs typeface="Trebuchet MS"/>
              </a:rPr>
              <a:t>ФЗ</a:t>
            </a:r>
            <a:endParaRPr sz="900">
              <a:latin typeface="Trebuchet MS"/>
              <a:cs typeface="Trebuchet MS"/>
            </a:endParaRPr>
          </a:p>
        </p:txBody>
      </p:sp>
      <p:grpSp>
        <p:nvGrpSpPr>
          <p:cNvPr id="44" name="object 43"/>
          <p:cNvGrpSpPr/>
          <p:nvPr/>
        </p:nvGrpSpPr>
        <p:grpSpPr>
          <a:xfrm>
            <a:off x="424941" y="3208020"/>
            <a:ext cx="11393805" cy="3030220"/>
            <a:chOff x="424941" y="3208020"/>
            <a:chExt cx="11393805" cy="3030220"/>
          </a:xfrm>
        </p:grpSpPr>
        <p:sp>
          <p:nvSpPr>
            <p:cNvPr id="45" name="object 44"/>
            <p:cNvSpPr/>
            <p:nvPr/>
          </p:nvSpPr>
          <p:spPr>
            <a:xfrm>
              <a:off x="431291" y="6231636"/>
              <a:ext cx="1417955" cy="0"/>
            </a:xfrm>
            <a:custGeom>
              <a:avLst/>
              <a:gdLst/>
              <a:ahLst/>
              <a:cxnLst/>
              <a:rect l="l" t="t" r="r" b="b"/>
              <a:pathLst>
                <a:path w="1417955">
                  <a:moveTo>
                    <a:pt x="0" y="0"/>
                  </a:moveTo>
                  <a:lnTo>
                    <a:pt x="1417701" y="0"/>
                  </a:lnTo>
                </a:path>
              </a:pathLst>
            </a:custGeom>
            <a:ln w="12192">
              <a:solidFill>
                <a:srgbClr val="F1484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5"/>
            <p:cNvSpPr/>
            <p:nvPr/>
          </p:nvSpPr>
          <p:spPr>
            <a:xfrm>
              <a:off x="9401556" y="3208020"/>
              <a:ext cx="2417445" cy="1100455"/>
            </a:xfrm>
            <a:custGeom>
              <a:avLst/>
              <a:gdLst/>
              <a:ahLst/>
              <a:cxnLst/>
              <a:rect l="l" t="t" r="r" b="b"/>
              <a:pathLst>
                <a:path w="2417445" h="1100454">
                  <a:moveTo>
                    <a:pt x="2417063" y="0"/>
                  </a:moveTo>
                  <a:lnTo>
                    <a:pt x="0" y="0"/>
                  </a:lnTo>
                  <a:lnTo>
                    <a:pt x="0" y="1100327"/>
                  </a:lnTo>
                  <a:lnTo>
                    <a:pt x="2417063" y="1100327"/>
                  </a:lnTo>
                  <a:lnTo>
                    <a:pt x="2417063" y="0"/>
                  </a:lnTo>
                  <a:close/>
                </a:path>
              </a:pathLst>
            </a:custGeom>
            <a:solidFill>
              <a:srgbClr val="FCED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7" name="object 46"/>
          <p:cNvSpPr txBox="1"/>
          <p:nvPr/>
        </p:nvSpPr>
        <p:spPr>
          <a:xfrm>
            <a:off x="9401556" y="3257803"/>
            <a:ext cx="2417445" cy="10293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6195" marR="376555">
              <a:lnSpc>
                <a:spcPct val="100000"/>
              </a:lnSpc>
              <a:spcBef>
                <a:spcPts val="100"/>
              </a:spcBef>
            </a:pPr>
            <a:r>
              <a:rPr sz="900" b="1" spc="-20" dirty="0">
                <a:solidFill>
                  <a:srgbClr val="1A1C22"/>
                </a:solidFill>
                <a:latin typeface="Trebuchet MS"/>
                <a:cs typeface="Trebuchet MS"/>
              </a:rPr>
              <a:t>Контракт </a:t>
            </a:r>
            <a:r>
              <a:rPr sz="900" b="1" spc="-10" dirty="0">
                <a:solidFill>
                  <a:srgbClr val="1A1C22"/>
                </a:solidFill>
                <a:latin typeface="Trebuchet MS"/>
                <a:cs typeface="Trebuchet MS"/>
              </a:rPr>
              <a:t>заключается </a:t>
            </a:r>
            <a:r>
              <a:rPr sz="900" b="1" spc="-25" dirty="0">
                <a:solidFill>
                  <a:srgbClr val="1A1C22"/>
                </a:solidFill>
                <a:latin typeface="Trebuchet MS"/>
                <a:cs typeface="Trebuchet MS"/>
              </a:rPr>
              <a:t>не </a:t>
            </a:r>
            <a:r>
              <a:rPr sz="900" b="1" spc="-35" dirty="0">
                <a:solidFill>
                  <a:srgbClr val="1A1C22"/>
                </a:solidFill>
                <a:latin typeface="Trebuchet MS"/>
                <a:cs typeface="Trebuchet MS"/>
              </a:rPr>
              <a:t>ранее, </a:t>
            </a:r>
            <a:r>
              <a:rPr sz="900" b="1" spc="-25" dirty="0">
                <a:solidFill>
                  <a:srgbClr val="1A1C22"/>
                </a:solidFill>
                <a:latin typeface="Trebuchet MS"/>
                <a:cs typeface="Trebuchet MS"/>
              </a:rPr>
              <a:t>чем </a:t>
            </a:r>
            <a:r>
              <a:rPr sz="900" b="1" spc="-260" dirty="0">
                <a:solidFill>
                  <a:srgbClr val="1A1C22"/>
                </a:solidFill>
                <a:latin typeface="Trebuchet MS"/>
                <a:cs typeface="Trebuchet MS"/>
              </a:rPr>
              <a:t> </a:t>
            </a:r>
            <a:r>
              <a:rPr sz="900" b="1" spc="-30" dirty="0">
                <a:solidFill>
                  <a:srgbClr val="1A1C22"/>
                </a:solidFill>
                <a:latin typeface="Trebuchet MS"/>
                <a:cs typeface="Trebuchet MS"/>
              </a:rPr>
              <a:t>через:</a:t>
            </a:r>
            <a:endParaRPr sz="900">
              <a:latin typeface="Trebuchet MS"/>
              <a:cs typeface="Trebuchet MS"/>
            </a:endParaRPr>
          </a:p>
          <a:p>
            <a:pPr marL="144780" indent="-109220">
              <a:lnSpc>
                <a:spcPct val="100000"/>
              </a:lnSpc>
              <a:spcBef>
                <a:spcPts val="300"/>
              </a:spcBef>
              <a:buClr>
                <a:srgbClr val="F14842"/>
              </a:buClr>
              <a:buFont typeface="Arial MT"/>
              <a:buChar char="•"/>
              <a:tabLst>
                <a:tab pos="145415" algn="l"/>
              </a:tabLst>
            </a:pPr>
            <a:r>
              <a:rPr sz="900" b="1" spc="-65" dirty="0">
                <a:solidFill>
                  <a:srgbClr val="1A1C22"/>
                </a:solidFill>
                <a:latin typeface="Trebuchet MS"/>
                <a:cs typeface="Trebuchet MS"/>
              </a:rPr>
              <a:t>10</a:t>
            </a:r>
            <a:r>
              <a:rPr sz="900" b="1" spc="-40" dirty="0">
                <a:solidFill>
                  <a:srgbClr val="1A1C22"/>
                </a:solidFill>
                <a:latin typeface="Trebuchet MS"/>
                <a:cs typeface="Trebuchet MS"/>
              </a:rPr>
              <a:t> </a:t>
            </a:r>
            <a:r>
              <a:rPr sz="900" b="1" spc="-70" dirty="0">
                <a:solidFill>
                  <a:srgbClr val="1A1C22"/>
                </a:solidFill>
                <a:latin typeface="Trebuchet MS"/>
                <a:cs typeface="Trebuchet MS"/>
              </a:rPr>
              <a:t>д.</a:t>
            </a:r>
            <a:r>
              <a:rPr sz="900" b="1" spc="-60" dirty="0">
                <a:solidFill>
                  <a:srgbClr val="1A1C22"/>
                </a:solidFill>
                <a:latin typeface="Trebuchet MS"/>
                <a:cs typeface="Trebuchet MS"/>
              </a:rPr>
              <a:t> </a:t>
            </a:r>
            <a:r>
              <a:rPr sz="900" b="1" spc="200" dirty="0">
                <a:solidFill>
                  <a:srgbClr val="1A1C22"/>
                </a:solidFill>
                <a:latin typeface="Trebuchet MS"/>
                <a:cs typeface="Trebuchet MS"/>
              </a:rPr>
              <a:t>–</a:t>
            </a:r>
            <a:r>
              <a:rPr sz="900" b="1" spc="-40" dirty="0">
                <a:solidFill>
                  <a:srgbClr val="1A1C22"/>
                </a:solidFill>
                <a:latin typeface="Trebuchet MS"/>
                <a:cs typeface="Trebuchet MS"/>
              </a:rPr>
              <a:t> </a:t>
            </a:r>
            <a:r>
              <a:rPr sz="900" b="1" spc="60" dirty="0">
                <a:solidFill>
                  <a:srgbClr val="1A1C22"/>
                </a:solidFill>
                <a:latin typeface="Trebuchet MS"/>
                <a:cs typeface="Trebuchet MS"/>
              </a:rPr>
              <a:t>Э</a:t>
            </a:r>
            <a:r>
              <a:rPr sz="900" b="1" spc="-5" dirty="0">
                <a:solidFill>
                  <a:srgbClr val="1A1C22"/>
                </a:solidFill>
                <a:latin typeface="Trebuchet MS"/>
                <a:cs typeface="Trebuchet MS"/>
              </a:rPr>
              <a:t>К</a:t>
            </a:r>
            <a:r>
              <a:rPr sz="900" b="1" spc="-105" dirty="0">
                <a:solidFill>
                  <a:srgbClr val="1A1C22"/>
                </a:solidFill>
                <a:latin typeface="Trebuchet MS"/>
                <a:cs typeface="Trebuchet MS"/>
              </a:rPr>
              <a:t>,</a:t>
            </a:r>
            <a:r>
              <a:rPr sz="900" b="1" spc="-70" dirty="0">
                <a:solidFill>
                  <a:srgbClr val="1A1C22"/>
                </a:solidFill>
                <a:latin typeface="Trebuchet MS"/>
                <a:cs typeface="Trebuchet MS"/>
              </a:rPr>
              <a:t> </a:t>
            </a:r>
            <a:r>
              <a:rPr sz="900" b="1" spc="60" dirty="0">
                <a:solidFill>
                  <a:srgbClr val="1A1C22"/>
                </a:solidFill>
                <a:latin typeface="Trebuchet MS"/>
                <a:cs typeface="Trebuchet MS"/>
              </a:rPr>
              <a:t>Э</a:t>
            </a:r>
            <a:r>
              <a:rPr sz="900" b="1" spc="35" dirty="0">
                <a:solidFill>
                  <a:srgbClr val="1A1C22"/>
                </a:solidFill>
                <a:latin typeface="Trebuchet MS"/>
                <a:cs typeface="Trebuchet MS"/>
              </a:rPr>
              <a:t>А</a:t>
            </a:r>
            <a:r>
              <a:rPr sz="900" b="1" spc="-105" dirty="0">
                <a:solidFill>
                  <a:srgbClr val="1A1C22"/>
                </a:solidFill>
                <a:latin typeface="Trebuchet MS"/>
                <a:cs typeface="Trebuchet MS"/>
              </a:rPr>
              <a:t>;</a:t>
            </a:r>
            <a:endParaRPr sz="900">
              <a:latin typeface="Trebuchet MS"/>
              <a:cs typeface="Trebuchet MS"/>
            </a:endParaRPr>
          </a:p>
          <a:p>
            <a:pPr marL="144780" indent="-109220">
              <a:lnSpc>
                <a:spcPct val="100000"/>
              </a:lnSpc>
              <a:spcBef>
                <a:spcPts val="300"/>
              </a:spcBef>
              <a:buClr>
                <a:srgbClr val="F14842"/>
              </a:buClr>
              <a:buFont typeface="Arial MT"/>
              <a:buChar char="•"/>
              <a:tabLst>
                <a:tab pos="145415" algn="l"/>
              </a:tabLst>
            </a:pPr>
            <a:r>
              <a:rPr sz="900" b="1" spc="10" dirty="0">
                <a:solidFill>
                  <a:srgbClr val="1A1C22"/>
                </a:solidFill>
                <a:latin typeface="Trebuchet MS"/>
                <a:cs typeface="Trebuchet MS"/>
              </a:rPr>
              <a:t>2</a:t>
            </a:r>
            <a:r>
              <a:rPr sz="900" b="1" spc="-45" dirty="0">
                <a:solidFill>
                  <a:srgbClr val="1A1C22"/>
                </a:solidFill>
                <a:latin typeface="Trebuchet MS"/>
                <a:cs typeface="Trebuchet MS"/>
              </a:rPr>
              <a:t> </a:t>
            </a:r>
            <a:r>
              <a:rPr sz="900" b="1" spc="-5" dirty="0">
                <a:solidFill>
                  <a:srgbClr val="1A1C22"/>
                </a:solidFill>
                <a:latin typeface="Trebuchet MS"/>
                <a:cs typeface="Trebuchet MS"/>
              </a:rPr>
              <a:t>р</a:t>
            </a:r>
            <a:r>
              <a:rPr sz="900" b="1" spc="-50" dirty="0">
                <a:solidFill>
                  <a:srgbClr val="1A1C22"/>
                </a:solidFill>
                <a:latin typeface="Trebuchet MS"/>
                <a:cs typeface="Trebuchet MS"/>
              </a:rPr>
              <a:t>.</a:t>
            </a:r>
            <a:r>
              <a:rPr sz="900" b="1" spc="-90" dirty="0">
                <a:solidFill>
                  <a:srgbClr val="1A1C22"/>
                </a:solidFill>
                <a:latin typeface="Trebuchet MS"/>
                <a:cs typeface="Trebuchet MS"/>
              </a:rPr>
              <a:t>д</a:t>
            </a:r>
            <a:r>
              <a:rPr sz="900" b="1" spc="-105" dirty="0">
                <a:solidFill>
                  <a:srgbClr val="1A1C22"/>
                </a:solidFill>
                <a:latin typeface="Trebuchet MS"/>
                <a:cs typeface="Trebuchet MS"/>
              </a:rPr>
              <a:t>.</a:t>
            </a:r>
            <a:r>
              <a:rPr sz="900" b="1" spc="-70" dirty="0">
                <a:solidFill>
                  <a:srgbClr val="1A1C22"/>
                </a:solidFill>
                <a:latin typeface="Trebuchet MS"/>
                <a:cs typeface="Trebuchet MS"/>
              </a:rPr>
              <a:t> </a:t>
            </a:r>
            <a:r>
              <a:rPr sz="900" b="1" spc="200" dirty="0">
                <a:solidFill>
                  <a:srgbClr val="1A1C22"/>
                </a:solidFill>
                <a:latin typeface="Trebuchet MS"/>
                <a:cs typeface="Trebuchet MS"/>
              </a:rPr>
              <a:t>–</a:t>
            </a:r>
            <a:r>
              <a:rPr sz="900" b="1" spc="-40" dirty="0">
                <a:solidFill>
                  <a:srgbClr val="1A1C22"/>
                </a:solidFill>
                <a:latin typeface="Trebuchet MS"/>
                <a:cs typeface="Trebuchet MS"/>
              </a:rPr>
              <a:t> </a:t>
            </a:r>
            <a:r>
              <a:rPr sz="900" b="1" spc="60" dirty="0">
                <a:solidFill>
                  <a:srgbClr val="1A1C22"/>
                </a:solidFill>
                <a:latin typeface="Trebuchet MS"/>
                <a:cs typeface="Trebuchet MS"/>
              </a:rPr>
              <a:t>Э</a:t>
            </a:r>
            <a:r>
              <a:rPr sz="900" b="1" spc="45" dirty="0">
                <a:solidFill>
                  <a:srgbClr val="1A1C22"/>
                </a:solidFill>
                <a:latin typeface="Trebuchet MS"/>
                <a:cs typeface="Trebuchet MS"/>
              </a:rPr>
              <a:t>З</a:t>
            </a:r>
            <a:r>
              <a:rPr sz="900" b="1" spc="-5" dirty="0">
                <a:solidFill>
                  <a:srgbClr val="1A1C22"/>
                </a:solidFill>
                <a:latin typeface="Trebuchet MS"/>
                <a:cs typeface="Trebuchet MS"/>
              </a:rPr>
              <a:t>К</a:t>
            </a:r>
            <a:endParaRPr sz="9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600">
              <a:latin typeface="Trebuchet MS"/>
              <a:cs typeface="Trebuchet MS"/>
            </a:endParaRPr>
          </a:p>
          <a:p>
            <a:pPr marL="768985">
              <a:lnSpc>
                <a:spcPct val="100000"/>
              </a:lnSpc>
            </a:pPr>
            <a:r>
              <a:rPr sz="900" b="1" spc="-10" dirty="0">
                <a:solidFill>
                  <a:srgbClr val="343846"/>
                </a:solidFill>
                <a:latin typeface="Trebuchet MS"/>
                <a:cs typeface="Trebuchet MS"/>
              </a:rPr>
              <a:t>ч</a:t>
            </a:r>
            <a:r>
              <a:rPr sz="900" b="1" spc="-105" dirty="0">
                <a:solidFill>
                  <a:srgbClr val="343846"/>
                </a:solidFill>
                <a:latin typeface="Trebuchet MS"/>
                <a:cs typeface="Trebuchet MS"/>
              </a:rPr>
              <a:t>.</a:t>
            </a:r>
            <a:r>
              <a:rPr sz="900" b="1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b="1" spc="-160" dirty="0">
                <a:solidFill>
                  <a:srgbClr val="343846"/>
                </a:solidFill>
                <a:latin typeface="Trebuchet MS"/>
                <a:cs typeface="Trebuchet MS"/>
              </a:rPr>
              <a:t>1</a:t>
            </a:r>
            <a:r>
              <a:rPr sz="900" b="1" spc="-4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b="1" spc="-30" dirty="0">
                <a:solidFill>
                  <a:srgbClr val="343846"/>
                </a:solidFill>
                <a:latin typeface="Trebuchet MS"/>
                <a:cs typeface="Trebuchet MS"/>
              </a:rPr>
              <a:t>с</a:t>
            </a:r>
            <a:r>
              <a:rPr sz="900" b="1" spc="-55" dirty="0">
                <a:solidFill>
                  <a:srgbClr val="343846"/>
                </a:solidFill>
                <a:latin typeface="Trebuchet MS"/>
                <a:cs typeface="Trebuchet MS"/>
              </a:rPr>
              <a:t>т</a:t>
            </a:r>
            <a:r>
              <a:rPr sz="900" b="1" spc="-105" dirty="0">
                <a:solidFill>
                  <a:srgbClr val="343846"/>
                </a:solidFill>
                <a:latin typeface="Trebuchet MS"/>
                <a:cs typeface="Trebuchet MS"/>
              </a:rPr>
              <a:t>.</a:t>
            </a:r>
            <a:r>
              <a:rPr sz="900" b="1" spc="-50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b="1" spc="15" dirty="0">
                <a:solidFill>
                  <a:srgbClr val="343846"/>
                </a:solidFill>
                <a:latin typeface="Trebuchet MS"/>
                <a:cs typeface="Trebuchet MS"/>
              </a:rPr>
              <a:t>5</a:t>
            </a:r>
            <a:r>
              <a:rPr sz="900" b="1" spc="-160" dirty="0">
                <a:solidFill>
                  <a:srgbClr val="343846"/>
                </a:solidFill>
                <a:latin typeface="Trebuchet MS"/>
                <a:cs typeface="Trebuchet MS"/>
              </a:rPr>
              <a:t>1</a:t>
            </a:r>
            <a:r>
              <a:rPr sz="900" b="1" spc="-45" dirty="0">
                <a:solidFill>
                  <a:srgbClr val="343846"/>
                </a:solidFill>
                <a:latin typeface="Trebuchet MS"/>
                <a:cs typeface="Trebuchet MS"/>
              </a:rPr>
              <a:t> </a:t>
            </a:r>
            <a:r>
              <a:rPr sz="900" b="1" spc="10" dirty="0">
                <a:solidFill>
                  <a:srgbClr val="343846"/>
                </a:solidFill>
                <a:latin typeface="Trebuchet MS"/>
                <a:cs typeface="Trebuchet MS"/>
              </a:rPr>
              <a:t>4</a:t>
            </a:r>
            <a:r>
              <a:rPr sz="900" b="1" spc="15" dirty="0">
                <a:solidFill>
                  <a:srgbClr val="343846"/>
                </a:solidFill>
                <a:latin typeface="Trebuchet MS"/>
                <a:cs typeface="Trebuchet MS"/>
              </a:rPr>
              <a:t>4</a:t>
            </a:r>
            <a:r>
              <a:rPr sz="900" b="1" spc="-75" dirty="0">
                <a:solidFill>
                  <a:srgbClr val="343846"/>
                </a:solidFill>
                <a:latin typeface="Trebuchet MS"/>
                <a:cs typeface="Trebuchet MS"/>
              </a:rPr>
              <a:t>-</a:t>
            </a:r>
            <a:r>
              <a:rPr sz="900" b="1" spc="45" dirty="0">
                <a:solidFill>
                  <a:srgbClr val="343846"/>
                </a:solidFill>
                <a:latin typeface="Trebuchet MS"/>
                <a:cs typeface="Trebuchet MS"/>
              </a:rPr>
              <a:t>ФЗ</a:t>
            </a:r>
            <a:endParaRPr sz="900">
              <a:latin typeface="Trebuchet MS"/>
              <a:cs typeface="Trebuchet MS"/>
            </a:endParaRPr>
          </a:p>
        </p:txBody>
      </p:sp>
      <p:sp>
        <p:nvSpPr>
          <p:cNvPr id="48" name="object 47"/>
          <p:cNvSpPr/>
          <p:nvPr/>
        </p:nvSpPr>
        <p:spPr>
          <a:xfrm>
            <a:off x="9451847" y="4120896"/>
            <a:ext cx="2313305" cy="0"/>
          </a:xfrm>
          <a:custGeom>
            <a:avLst/>
            <a:gdLst/>
            <a:ahLst/>
            <a:cxnLst/>
            <a:rect l="l" t="t" r="r" b="b"/>
            <a:pathLst>
              <a:path w="2313304">
                <a:moveTo>
                  <a:pt x="0" y="0"/>
                </a:moveTo>
                <a:lnTo>
                  <a:pt x="2312924" y="0"/>
                </a:lnTo>
              </a:path>
            </a:pathLst>
          </a:custGeom>
          <a:ln w="12192">
            <a:solidFill>
              <a:srgbClr val="F1484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TextBox 48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5377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ПРИМЕНЕНИЕ ЭЛЕКТРОННОГО АКТИРОВАНИЯ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0" name="Текст 2">
            <a:extLst>
              <a:ext uri="{FF2B5EF4-FFF2-40B4-BE49-F238E27FC236}">
                <a16:creationId xmlns="" xmlns:a16="http://schemas.microsoft.com/office/drawing/2014/main" id="{22FA4203-A774-4761-B957-D4D68E394AFF}"/>
              </a:ext>
            </a:extLst>
          </p:cNvPr>
          <p:cNvSpPr txBox="1">
            <a:spLocks/>
          </p:cNvSpPr>
          <p:nvPr/>
        </p:nvSpPr>
        <p:spPr>
          <a:xfrm>
            <a:off x="609600" y="1637389"/>
            <a:ext cx="11192969" cy="477690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spcBef>
                <a:spcPts val="0"/>
              </a:spcBef>
            </a:pPr>
            <a:endParaRPr lang="ru-RU" b="1" dirty="0" smtClean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b="1" dirty="0" smtClean="0"/>
              <a:t>Электронные способы закупок: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dirty="0" smtClean="0"/>
              <a:t>Аукцион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dirty="0" smtClean="0"/>
              <a:t>Конкурс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dirty="0" smtClean="0"/>
              <a:t>Запрос котировок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dirty="0" smtClean="0"/>
              <a:t>Закупка в соответствии с ч.12 ст.93 44-ФЗ</a:t>
            </a:r>
            <a:endParaRPr lang="ru-RU" sz="2400" dirty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37C67C4B-D610-45DD-927A-2D72CDE9C43F}"/>
              </a:ext>
            </a:extLst>
          </p:cNvPr>
          <p:cNvSpPr/>
          <p:nvPr/>
        </p:nvSpPr>
        <p:spPr>
          <a:xfrm>
            <a:off x="609600" y="2942896"/>
            <a:ext cx="10371515" cy="1544468"/>
          </a:xfrm>
          <a:prstGeom prst="rect">
            <a:avLst/>
          </a:prstGeom>
          <a:noFill/>
          <a:ln w="25400">
            <a:solidFill>
              <a:srgbClr val="E4465A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extLst>
              <a:ext uri="{FF2B5EF4-FFF2-40B4-BE49-F238E27FC236}">
                <a16:creationId xmlns="" xmlns:a16="http://schemas.microsoft.com/office/drawing/2014/main" id="{755B81DE-2185-4010-AD56-4E529C46841B}"/>
              </a:ext>
            </a:extLst>
          </p:cNvPr>
          <p:cNvSpPr/>
          <p:nvPr/>
        </p:nvSpPr>
        <p:spPr>
          <a:xfrm>
            <a:off x="609600" y="2230622"/>
            <a:ext cx="6387688" cy="2940468"/>
          </a:xfrm>
          <a:prstGeom prst="rect">
            <a:avLst/>
          </a:prstGeom>
          <a:noFill/>
          <a:ln w="25400">
            <a:solidFill>
              <a:srgbClr val="E446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Текст 2">
            <a:extLst>
              <a:ext uri="{FF2B5EF4-FFF2-40B4-BE49-F238E27FC236}">
                <a16:creationId xmlns="" xmlns:a16="http://schemas.microsoft.com/office/drawing/2014/main" id="{7ECF5C57-E713-4617-80EE-DC1780B9A5D2}"/>
              </a:ext>
            </a:extLst>
          </p:cNvPr>
          <p:cNvSpPr txBox="1">
            <a:spLocks/>
          </p:cNvSpPr>
          <p:nvPr/>
        </p:nvSpPr>
        <p:spPr>
          <a:xfrm>
            <a:off x="6997288" y="2756750"/>
            <a:ext cx="3834355" cy="154446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spcBef>
                <a:spcPts val="0"/>
              </a:spcBef>
            </a:pPr>
            <a:endParaRPr lang="ru-RU" b="1" dirty="0"/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ru-RU" sz="2400" b="1" dirty="0"/>
              <a:t>Конкурентные способы закупок</a:t>
            </a:r>
          </a:p>
        </p:txBody>
      </p:sp>
    </p:spTree>
    <p:extLst>
      <p:ext uri="{BB962C8B-B14F-4D97-AF65-F5344CB8AC3E}">
        <p14:creationId xmlns:p14="http://schemas.microsoft.com/office/powerpoint/2010/main" val="3361106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НЕЛЬЗЯ ЗАБЫВАТЬ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buClr>
                <a:srgbClr val="F45967"/>
              </a:buClr>
              <a:buFont typeface="Wingdings" panose="05000000000000000000" pitchFamily="2" charset="2"/>
              <a:buChar char="ü"/>
            </a:pPr>
            <a:r>
              <a:rPr lang="ru-RU" sz="2400" dirty="0" smtClean="0"/>
              <a:t>Требуется соответствие Единым требованиям</a:t>
            </a:r>
          </a:p>
          <a:p>
            <a:pPr>
              <a:lnSpc>
                <a:spcPct val="150000"/>
              </a:lnSpc>
              <a:buClr>
                <a:srgbClr val="F45967"/>
              </a:buClr>
              <a:buFont typeface="Wingdings" panose="05000000000000000000" pitchFamily="2" charset="2"/>
              <a:buChar char="ü"/>
            </a:pPr>
            <a:r>
              <a:rPr lang="ru-RU" sz="2400" dirty="0" smtClean="0"/>
              <a:t>Отсутствие в РНП (</a:t>
            </a:r>
            <a:r>
              <a:rPr lang="ru-RU" sz="2400" strike="sngStrike" dirty="0" smtClean="0">
                <a:solidFill>
                  <a:srgbClr val="FF0000"/>
                </a:solidFill>
              </a:rPr>
              <a:t>п.п. Б п.1 ПП РФ № 2571</a:t>
            </a:r>
            <a:r>
              <a:rPr lang="ru-RU" sz="2400" dirty="0" smtClean="0"/>
              <a:t>)</a:t>
            </a:r>
          </a:p>
          <a:p>
            <a:pPr>
              <a:lnSpc>
                <a:spcPct val="150000"/>
              </a:lnSpc>
              <a:buClr>
                <a:srgbClr val="F45967"/>
              </a:buClr>
              <a:buFont typeface="Wingdings" panose="05000000000000000000" pitchFamily="2" charset="2"/>
              <a:buChar char="ü"/>
            </a:pPr>
            <a:r>
              <a:rPr lang="ru-RU" sz="2400" dirty="0" smtClean="0"/>
              <a:t>Национальный режим</a:t>
            </a:r>
          </a:p>
          <a:p>
            <a:pPr>
              <a:lnSpc>
                <a:spcPct val="150000"/>
              </a:lnSpc>
              <a:buClr>
                <a:srgbClr val="F45967"/>
              </a:buClr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rgbClr val="FFC000"/>
                </a:solidFill>
              </a:rPr>
              <a:t>Дополнительные требования?</a:t>
            </a:r>
          </a:p>
          <a:p>
            <a:pPr>
              <a:lnSpc>
                <a:spcPct val="150000"/>
              </a:lnSpc>
              <a:buClr>
                <a:srgbClr val="F45967"/>
              </a:buClr>
              <a:buFont typeface="Wingdings" panose="05000000000000000000" pitchFamily="2" charset="2"/>
              <a:buChar char="ü"/>
            </a:pPr>
            <a:r>
              <a:rPr lang="ru-RU" sz="2400" dirty="0" smtClean="0"/>
              <a:t>Не предоставляются преимущества ПУИС, ОИ, СМП (кроме субподряда)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075715" y="6622529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245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НАЦИОНАЛЬНЫЙ РЕЖИМ + ч.12 ст.93</a:t>
            </a:r>
            <a:endParaRPr lang="ru-RU" dirty="0"/>
          </a:p>
        </p:txBody>
      </p:sp>
      <p:sp>
        <p:nvSpPr>
          <p:cNvPr id="4" name="object 3"/>
          <p:cNvSpPr txBox="1"/>
          <p:nvPr/>
        </p:nvSpPr>
        <p:spPr>
          <a:xfrm>
            <a:off x="349939" y="1713788"/>
            <a:ext cx="5401308" cy="1906291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53340" algn="ctr">
              <a:lnSpc>
                <a:spcPct val="100000"/>
              </a:lnSpc>
              <a:spcBef>
                <a:spcPts val="1200"/>
              </a:spcBef>
            </a:pPr>
            <a:r>
              <a:rPr sz="1800" b="1" spc="-5" dirty="0">
                <a:solidFill>
                  <a:schemeClr val="tx2"/>
                </a:solidFill>
                <a:cs typeface="Trebuchet MS"/>
              </a:rPr>
              <a:t>ЗАПРЕТ</a:t>
            </a:r>
            <a:endParaRPr lang="ru-RU" sz="1800" b="1" spc="-5" dirty="0">
              <a:solidFill>
                <a:schemeClr val="tx2"/>
              </a:solidFill>
              <a:cs typeface="Trebuchet MS"/>
            </a:endParaRPr>
          </a:p>
          <a:p>
            <a:pPr marL="252000" indent="-252000">
              <a:lnSpc>
                <a:spcPct val="100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ru-RU" sz="1600" dirty="0">
                <a:cs typeface="Trebuchet MS"/>
              </a:rPr>
              <a:t>Поставка иностранного программного обеспечения, аналоги которого есть в реестре  российских программ (ПП РФ №1236 от 16.11.2015</a:t>
            </a:r>
            <a:r>
              <a:rPr lang="ru-RU" sz="1600" dirty="0" smtClean="0">
                <a:cs typeface="Trebuchet MS"/>
              </a:rPr>
              <a:t>);</a:t>
            </a:r>
            <a:endParaRPr lang="ru-RU" sz="1600" dirty="0">
              <a:cs typeface="Trebuchet MS"/>
            </a:endParaRPr>
          </a:p>
          <a:p>
            <a:pPr marL="252000" indent="-252000">
              <a:lnSpc>
                <a:spcPct val="100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ru-RU" sz="1600" dirty="0">
                <a:cs typeface="Trebuchet MS"/>
              </a:rPr>
              <a:t>Промтовары, работы и услуги для обороны  и безопасности гос-ва </a:t>
            </a:r>
            <a:r>
              <a:rPr lang="ru-RU" sz="1600" i="1" dirty="0">
                <a:cs typeface="Trebuchet MS"/>
              </a:rPr>
              <a:t>(ПП РФ № 616 от 30.04.2020);</a:t>
            </a:r>
          </a:p>
        </p:txBody>
      </p:sp>
      <p:sp>
        <p:nvSpPr>
          <p:cNvPr id="5" name="object 4"/>
          <p:cNvSpPr txBox="1"/>
          <p:nvPr/>
        </p:nvSpPr>
        <p:spPr>
          <a:xfrm>
            <a:off x="5956166" y="1713788"/>
            <a:ext cx="5235909" cy="3869648"/>
          </a:xfrm>
          <a:prstGeom prst="rect">
            <a:avLst/>
          </a:prstGeom>
        </p:spPr>
        <p:txBody>
          <a:bodyPr vert="horz" wrap="square" lIns="0" tIns="113664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200"/>
              </a:spcBef>
            </a:pPr>
            <a:r>
              <a:rPr sz="1800" b="1" spc="-5" dirty="0">
                <a:solidFill>
                  <a:schemeClr val="tx2"/>
                </a:solidFill>
                <a:cs typeface="Trebuchet MS"/>
              </a:rPr>
              <a:t>ОГРАНИЧЕНИЕ</a:t>
            </a:r>
            <a:endParaRPr lang="ru-RU" sz="1800" b="1" spc="-5" dirty="0">
              <a:solidFill>
                <a:schemeClr val="tx2"/>
              </a:solidFill>
              <a:cs typeface="Trebuchet MS"/>
            </a:endParaRPr>
          </a:p>
          <a:p>
            <a:pPr marL="285750" indent="-285750">
              <a:lnSpc>
                <a:spcPct val="100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ru-RU" sz="1600" dirty="0">
                <a:cs typeface="Trebuchet MS"/>
              </a:rPr>
              <a:t>Медицинских изделий, включая хирургическое  оборудование, ортопедические приспособления  и другие товары (ПП РФ №102 от 05.02.2015);</a:t>
            </a:r>
          </a:p>
          <a:p>
            <a:pPr marL="285750" indent="-285750">
              <a:lnSpc>
                <a:spcPct val="100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ru-RU" sz="1600" dirty="0">
                <a:cs typeface="Trebuchet MS"/>
              </a:rPr>
              <a:t>Лекарственных средств, включенных в перечень жизненно необходимых и важнейших лекарственных препаратов (ПП РФ №1289  от 30.11.2015);</a:t>
            </a:r>
          </a:p>
          <a:p>
            <a:pPr marL="285750" indent="-285750">
              <a:lnSpc>
                <a:spcPct val="100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ru-RU" sz="1600" dirty="0">
                <a:cs typeface="Trebuchet MS"/>
              </a:rPr>
              <a:t>Отдельные виды радиоэлектронной продукции. (ПП № 878 от 10.07.2019).</a:t>
            </a:r>
          </a:p>
          <a:p>
            <a:pPr marL="285750" indent="-285750"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ru-RU" sz="1600" dirty="0">
                <a:cs typeface="Trebuchet MS"/>
              </a:rPr>
              <a:t>Промтовары </a:t>
            </a:r>
            <a:r>
              <a:rPr lang="ru-RU" sz="1600" i="1" dirty="0">
                <a:cs typeface="Trebuchet MS"/>
              </a:rPr>
              <a:t>(ПП РФ № 617 от 30.04.2020);</a:t>
            </a:r>
          </a:p>
          <a:p>
            <a:pPr marL="285750" indent="-285750">
              <a:lnSpc>
                <a:spcPct val="100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ru-RU" sz="1600" dirty="0" smtClean="0">
                <a:cs typeface="Trebuchet MS"/>
              </a:rPr>
              <a:t>Пищевые </a:t>
            </a:r>
            <a:r>
              <a:rPr lang="ru-RU" sz="1600" dirty="0">
                <a:cs typeface="Trebuchet MS"/>
              </a:rPr>
              <a:t>продукты (ПП №832 от 22.08.2016</a:t>
            </a:r>
            <a:r>
              <a:rPr lang="ru-RU" sz="1600" dirty="0" smtClean="0">
                <a:cs typeface="Trebuchet MS"/>
              </a:rPr>
              <a:t>);</a:t>
            </a:r>
            <a:endParaRPr lang="ru-RU" sz="1600" dirty="0">
              <a:cs typeface="Trebuchet M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169810" y="4224654"/>
            <a:ext cx="5118931" cy="1017727"/>
          </a:xfrm>
          <a:prstGeom prst="rect">
            <a:avLst/>
          </a:prstGeom>
          <a:solidFill>
            <a:schemeClr val="accent2">
              <a:lumMod val="40000"/>
              <a:lumOff val="60000"/>
              <a:alpha val="2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68030" y="873512"/>
            <a:ext cx="1165593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Формат применения</a:t>
            </a:r>
            <a:endParaRPr lang="ru-RU" sz="2000" b="1" dirty="0">
              <a:solidFill>
                <a:schemeClr val="tx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1888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ДОПОЛНИТЕЛЬНЫЕ ТРЕБОВАНИЯ ПП РФ №2571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7378742" y="6426437"/>
            <a:ext cx="2291205" cy="369332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b="1" u="sng" dirty="0" smtClean="0">
                <a:solidFill>
                  <a:srgbClr val="F24943"/>
                </a:solidFill>
                <a:hlinkClick r:id="rId2"/>
              </a:rPr>
              <a:t>ссылка на закупку</a:t>
            </a:r>
            <a:endParaRPr lang="ru-RU" b="1" u="sng" dirty="0">
              <a:solidFill>
                <a:srgbClr val="F24943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503" y="1134232"/>
            <a:ext cx="11858625" cy="166687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939" y="2455803"/>
            <a:ext cx="4707623" cy="405609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14587" y="2911646"/>
            <a:ext cx="6137794" cy="1702125"/>
          </a:xfrm>
          <a:prstGeom prst="rect">
            <a:avLst/>
          </a:prstGeom>
        </p:spPr>
      </p:pic>
      <p:cxnSp>
        <p:nvCxnSpPr>
          <p:cNvPr id="9" name="Прямая соединительная линия 8"/>
          <p:cNvCxnSpPr/>
          <p:nvPr/>
        </p:nvCxnSpPr>
        <p:spPr>
          <a:xfrm>
            <a:off x="5238572" y="2589376"/>
            <a:ext cx="0" cy="3725966"/>
          </a:xfrm>
          <a:prstGeom prst="line">
            <a:avLst/>
          </a:prstGeom>
          <a:ln w="41275">
            <a:solidFill>
              <a:srgbClr val="B6B6B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64481" y="834667"/>
            <a:ext cx="19988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B6B6B6"/>
                </a:solidFill>
              </a:rPr>
              <a:t>УСТАНОВЛЕНЫ</a:t>
            </a:r>
            <a:endParaRPr lang="ru-RU" b="1" dirty="0">
              <a:solidFill>
                <a:srgbClr val="B6B6B6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075715" y="6622529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663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ДОПОЛНИТЕЛЬНЫЕ ТРЕБОВАНИЯ ПП РФ №2571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7378742" y="6426437"/>
            <a:ext cx="2291205" cy="369332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b="1" u="sng" dirty="0" smtClean="0">
                <a:solidFill>
                  <a:srgbClr val="F24943"/>
                </a:solidFill>
                <a:hlinkClick r:id="rId2"/>
              </a:rPr>
              <a:t>ссылка на закупку</a:t>
            </a:r>
            <a:endParaRPr lang="ru-RU" b="1" u="sng" dirty="0">
              <a:solidFill>
                <a:srgbClr val="F24943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64481" y="834667"/>
            <a:ext cx="23835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B6B6B6"/>
                </a:solidFill>
              </a:rPr>
              <a:t>НЕ УСТАНОВЛЕНЫ</a:t>
            </a:r>
            <a:endParaRPr lang="ru-RU" b="1" dirty="0">
              <a:solidFill>
                <a:srgbClr val="B6B6B6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/>
          <a:srcRect b="8499"/>
          <a:stretch/>
        </p:blipFill>
        <p:spPr>
          <a:xfrm>
            <a:off x="264481" y="1118565"/>
            <a:ext cx="10763250" cy="180409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939" y="3021895"/>
            <a:ext cx="7086600" cy="284797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075715" y="6622529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5334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ДОПОЛНИТЕЛЬНЫЕ ТРЕБОВАНИЯ ПП РФ №2571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7378742" y="6426437"/>
            <a:ext cx="2291205" cy="369332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b="1" u="sng" dirty="0" smtClean="0">
                <a:solidFill>
                  <a:srgbClr val="F24943"/>
                </a:solidFill>
                <a:hlinkClick r:id="rId2"/>
              </a:rPr>
              <a:t>ссылка на закупку</a:t>
            </a:r>
            <a:endParaRPr lang="ru-RU" b="1" u="sng" dirty="0">
              <a:solidFill>
                <a:srgbClr val="F24943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64481" y="834667"/>
            <a:ext cx="32411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B6B6B6"/>
                </a:solidFill>
              </a:rPr>
              <a:t>САМЫЙ ЧАСТЫЙ ПОДХОД</a:t>
            </a:r>
            <a:endParaRPr lang="ru-RU" b="1" dirty="0">
              <a:solidFill>
                <a:srgbClr val="B6B6B6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075715" y="6622529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t="18266"/>
          <a:stretch/>
        </p:blipFill>
        <p:spPr>
          <a:xfrm>
            <a:off x="524503" y="1234550"/>
            <a:ext cx="10357244" cy="246017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4503" y="3176522"/>
            <a:ext cx="6686560" cy="312630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73359" y="3518842"/>
            <a:ext cx="2409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B6B6B6">
                    <a:alpha val="11000"/>
                  </a:srgbClr>
                </a:solidFill>
              </a:rPr>
              <a:t>РТС-тендер</a:t>
            </a:r>
            <a:endParaRPr lang="ru-RU" sz="2800" b="1" dirty="0">
              <a:solidFill>
                <a:srgbClr val="B6B6B6">
                  <a:alpha val="11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060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2251" y="3900852"/>
            <a:ext cx="11684770" cy="2531733"/>
          </a:xfrm>
          <a:prstGeom prst="rect">
            <a:avLst/>
          </a:prstGeom>
          <a:solidFill>
            <a:srgbClr val="33829B">
              <a:alpha val="1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2" name="Группа 21"/>
          <p:cNvGrpSpPr/>
          <p:nvPr/>
        </p:nvGrpSpPr>
        <p:grpSpPr>
          <a:xfrm>
            <a:off x="0" y="1019333"/>
            <a:ext cx="12192000" cy="1662413"/>
            <a:chOff x="0" y="1053893"/>
            <a:chExt cx="12192000" cy="1662413"/>
          </a:xfrm>
        </p:grpSpPr>
        <p:sp>
          <p:nvSpPr>
            <p:cNvPr id="23" name="Прямоугольник: скругленные верхние углы 43">
              <a:extLst>
                <a:ext uri="{FF2B5EF4-FFF2-40B4-BE49-F238E27FC236}">
                  <a16:creationId xmlns="" xmlns:a16="http://schemas.microsoft.com/office/drawing/2014/main" id="{CBA0A588-0084-42D8-AEB0-ED9F3FFFF209}"/>
                </a:ext>
              </a:extLst>
            </p:cNvPr>
            <p:cNvSpPr/>
            <p:nvPr/>
          </p:nvSpPr>
          <p:spPr>
            <a:xfrm rot="5400000">
              <a:off x="5602538" y="-4285533"/>
              <a:ext cx="986924" cy="12192000"/>
            </a:xfrm>
            <a:prstGeom prst="round2SameRect">
              <a:avLst>
                <a:gd name="adj1" fmla="val 4584"/>
                <a:gd name="adj2" fmla="val 0"/>
              </a:avLst>
            </a:prstGeom>
            <a:gradFill>
              <a:gsLst>
                <a:gs pos="52000">
                  <a:schemeClr val="tx2"/>
                </a:gs>
                <a:gs pos="0">
                  <a:srgbClr val="F45967"/>
                </a:gs>
                <a:gs pos="100000">
                  <a:schemeClr val="accent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Скругленный прямоугольник 23"/>
            <p:cNvSpPr/>
            <p:nvPr/>
          </p:nvSpPr>
          <p:spPr>
            <a:xfrm>
              <a:off x="349939" y="1053893"/>
              <a:ext cx="3513849" cy="1662413"/>
            </a:xfrm>
            <a:prstGeom prst="roundRect">
              <a:avLst>
                <a:gd name="adj" fmla="val 4279"/>
              </a:avLst>
            </a:prstGeom>
            <a:solidFill>
              <a:schemeClr val="bg1"/>
            </a:solidFill>
            <a:ln>
              <a:noFill/>
            </a:ln>
            <a:effectLst>
              <a:outerShdw blurRad="1651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5" name="Рисунок 24">
              <a:extLst>
                <a:ext uri="{FF2B5EF4-FFF2-40B4-BE49-F238E27FC236}">
                  <a16:creationId xmlns="" xmlns:a16="http://schemas.microsoft.com/office/drawing/2014/main" id="{CFC62F8F-0FAC-4D04-A622-8E4677A24A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38" r="1417"/>
            <a:stretch/>
          </p:blipFill>
          <p:spPr>
            <a:xfrm>
              <a:off x="478326" y="1222585"/>
              <a:ext cx="3068052" cy="1325028"/>
            </a:xfrm>
            <a:prstGeom prst="rect">
              <a:avLst/>
            </a:prstGeom>
          </p:spPr>
        </p:pic>
        <p:sp>
          <p:nvSpPr>
            <p:cNvPr id="26" name="TextBox 25"/>
            <p:cNvSpPr txBox="1"/>
            <p:nvPr/>
          </p:nvSpPr>
          <p:spPr>
            <a:xfrm>
              <a:off x="4105835" y="1487301"/>
              <a:ext cx="766337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2700">
                <a:lnSpc>
                  <a:spcPct val="100000"/>
                </a:lnSpc>
                <a:tabLst>
                  <a:tab pos="1256030" algn="l"/>
                  <a:tab pos="2897505" algn="l"/>
                  <a:tab pos="4161154" algn="l"/>
                  <a:tab pos="4813300" algn="l"/>
                  <a:tab pos="6240145" algn="l"/>
                  <a:tab pos="9758045" algn="l"/>
                </a:tabLst>
              </a:pPr>
              <a:r>
                <a:rPr lang="ru-RU" b="1" dirty="0">
                  <a:solidFill>
                    <a:schemeClr val="bg1"/>
                  </a:solidFill>
                </a:rPr>
                <a:t>Решение Белгородского УФАС России от 13.03.2024 N ОС/934/24 по делу N 031/06/106-114/2024</a:t>
              </a:r>
              <a:endParaRPr lang="ru-RU" b="1" dirty="0">
                <a:solidFill>
                  <a:schemeClr val="bg1"/>
                </a:solidFill>
                <a:ea typeface="Roboto Light" panose="02000000000000000000" pitchFamily="2" charset="0"/>
                <a:cs typeface="Segoe UI"/>
              </a:endParaRPr>
            </a:p>
          </p:txBody>
        </p:sp>
      </p:grpSp>
      <p:sp>
        <p:nvSpPr>
          <p:cNvPr id="10" name="Текст 2"/>
          <p:cNvSpPr>
            <a:spLocks noGrp="1"/>
          </p:cNvSpPr>
          <p:nvPr>
            <p:ph type="body" sz="quarter" idx="10"/>
          </p:nvPr>
        </p:nvSpPr>
        <p:spPr>
          <a:xfrm>
            <a:off x="349249" y="2772697"/>
            <a:ext cx="11419963" cy="3791616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 smtClean="0"/>
              <a:t>При осуществлении закупки в соответствии с ч.12 ст.93 44-ФЗ, заказчик отклонил заявку заявителя на основании </a:t>
            </a:r>
            <a:r>
              <a:rPr lang="ru-RU" u="sng" dirty="0" smtClean="0"/>
              <a:t>предоставления недостоверных данных</a:t>
            </a:r>
            <a:r>
              <a:rPr lang="ru-RU" dirty="0" smtClean="0"/>
              <a:t>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ru-RU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 smtClean="0"/>
              <a:t>При рассмотрении дела стало известно, что поставщик отказался направить в адрес заказчика информацию о качестве и материале диванов, которые он планирует поставить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ru-RU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 smtClean="0"/>
              <a:t>Жалоба обоснованна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 smtClean="0"/>
              <a:t>Законом не </a:t>
            </a:r>
            <a:r>
              <a:rPr lang="ru-RU" dirty="0"/>
              <a:t>предусмотрено, что участник закупки на стадии подачи заявок на участие в закупке обязан предоставить заказчику какую-либо иную информацию о товаре, кроме той, которую он указывает в своей </a:t>
            </a:r>
            <a:r>
              <a:rPr lang="ru-RU" dirty="0" smtClean="0"/>
              <a:t>заявке.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10075715" y="6607781"/>
            <a:ext cx="21162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Спирин Андрей Андреевич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0" y="6602883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75000"/>
                  </a:schemeClr>
                </a:solidFill>
              </a:rPr>
              <a:t>202</a:t>
            </a:r>
            <a:r>
              <a:rPr lang="en-US" sz="1200" dirty="0" smtClean="0">
                <a:solidFill>
                  <a:schemeClr val="bg1">
                    <a:lumMod val="75000"/>
                  </a:schemeClr>
                </a:solidFill>
              </a:rPr>
              <a:t>4</a:t>
            </a:r>
            <a:endParaRPr lang="ru-RU" sz="1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349939" y="361993"/>
            <a:ext cx="9544559" cy="657340"/>
          </a:xfrm>
        </p:spPr>
        <p:txBody>
          <a:bodyPr/>
          <a:lstStyle/>
          <a:p>
            <a:r>
              <a:rPr lang="ru-RU" dirty="0" smtClean="0"/>
              <a:t>ПОЗИЦИЯ КТРУ «ПУСТАЯ»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06344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7037" y="926931"/>
            <a:ext cx="5689011" cy="5004138"/>
          </a:xfrm>
          <a:prstGeom prst="rect">
            <a:avLst/>
          </a:prstGeom>
        </p:spPr>
      </p:pic>
      <p:sp>
        <p:nvSpPr>
          <p:cNvPr id="9" name="AutoShape 7">
            <a:extLst>
              <a:ext uri="{FF2B5EF4-FFF2-40B4-BE49-F238E27FC236}">
                <a16:creationId xmlns:a16="http://schemas.microsoft.com/office/drawing/2014/main" xmlns="" id="{8A1A63AC-D2B1-45FC-9BB7-A078D8227F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6825" y="5109001"/>
            <a:ext cx="3544432" cy="550654"/>
          </a:xfrm>
          <a:prstGeom prst="roundRect">
            <a:avLst>
              <a:gd name="adj" fmla="val 7173"/>
            </a:avLst>
          </a:prstGeom>
          <a:noFill/>
          <a:ln w="19050" cap="sq">
            <a:noFill/>
            <a:prstDash val="sysDot"/>
            <a:miter lim="800000"/>
            <a:headEnd/>
            <a:tailEnd/>
          </a:ln>
          <a:effectLst/>
        </p:spPr>
        <p:txBody>
          <a:bodyPr wrap="square" lIns="0" tIns="0" rIns="0" bIns="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110000"/>
              </a:lnSpc>
              <a:defRPr/>
            </a:pPr>
            <a:r>
              <a:rPr lang="ru-RU" dirty="0">
                <a:solidFill>
                  <a:schemeClr val="bg1"/>
                </a:solidFill>
                <a:latin typeface="Proxima Nova Rg" panose="02000506030000020004" pitchFamily="2" charset="0"/>
                <a:ea typeface="Roboto" panose="02000000000000000000" pitchFamily="2" charset="0"/>
                <a:cs typeface="Roboto" panose="02000000000000000000" pitchFamily="2" charset="0"/>
              </a:rPr>
              <a:t>Оставайтесь с нами на связи!</a:t>
            </a:r>
            <a:endParaRPr lang="en-US" dirty="0">
              <a:solidFill>
                <a:schemeClr val="bg1"/>
              </a:solidFill>
              <a:latin typeface="Proxima Nova Rg" panose="02000506030000020004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pic>
        <p:nvPicPr>
          <p:cNvPr id="10" name="Рисунок 9">
            <a:hlinkClick r:id="rId3"/>
            <a:extLst>
              <a:ext uri="{FF2B5EF4-FFF2-40B4-BE49-F238E27FC236}">
                <a16:creationId xmlns:a16="http://schemas.microsoft.com/office/drawing/2014/main" xmlns="" id="{7ABE2137-5179-4413-8A95-BD168BD67A4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7199" y="5623559"/>
            <a:ext cx="308647" cy="308647"/>
          </a:xfrm>
          <a:prstGeom prst="rect">
            <a:avLst/>
          </a:prstGeom>
        </p:spPr>
      </p:pic>
      <p:pic>
        <p:nvPicPr>
          <p:cNvPr id="11" name="Рисунок 10">
            <a:hlinkClick r:id="rId5"/>
            <a:extLst>
              <a:ext uri="{FF2B5EF4-FFF2-40B4-BE49-F238E27FC236}">
                <a16:creationId xmlns:a16="http://schemas.microsoft.com/office/drawing/2014/main" xmlns="" id="{562759EA-2881-4481-9633-07513830146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889" y="5623558"/>
            <a:ext cx="308648" cy="308648"/>
          </a:xfrm>
          <a:prstGeom prst="rect">
            <a:avLst/>
          </a:prstGeom>
        </p:spPr>
      </p:pic>
      <p:pic>
        <p:nvPicPr>
          <p:cNvPr id="17" name="Рисунок 16">
            <a:hlinkClick r:id="rId7"/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51" t="25738" r="63062" b="25451"/>
          <a:stretch/>
        </p:blipFill>
        <p:spPr>
          <a:xfrm>
            <a:off x="1296818" y="5623558"/>
            <a:ext cx="344659" cy="288388"/>
          </a:xfrm>
          <a:prstGeom prst="rect">
            <a:avLst/>
          </a:prstGeom>
        </p:spPr>
      </p:pic>
      <p:pic>
        <p:nvPicPr>
          <p:cNvPr id="18" name="Рисунок 17">
            <a:hlinkClick r:id="rId9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9348" y="5558145"/>
            <a:ext cx="419213" cy="419213"/>
          </a:xfrm>
          <a:prstGeom prst="rect">
            <a:avLst/>
          </a:prstGeom>
        </p:spPr>
      </p:pic>
      <p:pic>
        <p:nvPicPr>
          <p:cNvPr id="19" name="Рисунок 18">
            <a:hlinkClick r:id="rId11"/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825" y="2608597"/>
            <a:ext cx="1976511" cy="1976511"/>
          </a:xfrm>
          <a:prstGeom prst="rect">
            <a:avLst/>
          </a:prstGeom>
        </p:spPr>
      </p:pic>
      <p:sp>
        <p:nvSpPr>
          <p:cNvPr id="20" name="AutoShape 7">
            <a:extLst>
              <a:ext uri="{FF2B5EF4-FFF2-40B4-BE49-F238E27FC236}">
                <a16:creationId xmlns:a16="http://schemas.microsoft.com/office/drawing/2014/main" xmlns="" id="{8A1A63AC-D2B1-45FC-9BB7-A078D8227F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0889" y="390403"/>
            <a:ext cx="10910237" cy="1073055"/>
          </a:xfrm>
          <a:prstGeom prst="roundRect">
            <a:avLst>
              <a:gd name="adj" fmla="val 7173"/>
            </a:avLst>
          </a:prstGeom>
          <a:noFill/>
          <a:ln w="19050" cap="sq">
            <a:noFill/>
            <a:prstDash val="sysDot"/>
            <a:miter lim="800000"/>
            <a:headEnd/>
            <a:tailEnd/>
          </a:ln>
          <a:effectLst/>
        </p:spPr>
        <p:txBody>
          <a:bodyPr wrap="square" lIns="0" tIns="0" rIns="0" bIns="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lnSpc>
                <a:spcPct val="110000"/>
              </a:lnSpc>
              <a:defRPr/>
            </a:pPr>
            <a:r>
              <a:rPr lang="ru-RU" sz="2400" b="1" dirty="0">
                <a:solidFill>
                  <a:schemeClr val="bg1"/>
                </a:solidFill>
                <a:latin typeface="Proxima Nova Rg" panose="02000506030000020004" pitchFamily="2" charset="0"/>
                <a:ea typeface="Roboto" panose="02000000000000000000" pitchFamily="2" charset="0"/>
                <a:cs typeface="Roboto" panose="02000000000000000000" pitchFamily="2" charset="0"/>
              </a:rPr>
              <a:t>ОБУЧЕНИЕ ПО ЗАКУПКАМ: </a:t>
            </a:r>
            <a:endParaRPr lang="ru-RU" sz="2400" b="1" dirty="0" smtClean="0">
              <a:solidFill>
                <a:schemeClr val="bg1"/>
              </a:solidFill>
              <a:latin typeface="Proxima Nova Rg" panose="02000506030000020004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>
              <a:lnSpc>
                <a:spcPct val="110000"/>
              </a:lnSpc>
              <a:defRPr/>
            </a:pPr>
            <a:r>
              <a:rPr lang="ru-RU" sz="2400" b="1" dirty="0" smtClean="0">
                <a:solidFill>
                  <a:schemeClr val="bg1"/>
                </a:solidFill>
                <a:latin typeface="Proxima Nova Rg" panose="02000506030000020004" pitchFamily="2" charset="0"/>
                <a:ea typeface="Roboto" panose="02000000000000000000" pitchFamily="2" charset="0"/>
                <a:cs typeface="Roboto" panose="02000000000000000000" pitchFamily="2" charset="0"/>
              </a:rPr>
              <a:t>44-ФЗ</a:t>
            </a:r>
            <a:r>
              <a:rPr lang="ru-RU" sz="2400" b="1" dirty="0">
                <a:solidFill>
                  <a:schemeClr val="bg1"/>
                </a:solidFill>
                <a:latin typeface="Proxima Nova Rg" panose="02000506030000020004" pitchFamily="2" charset="0"/>
                <a:ea typeface="Roboto" panose="02000000000000000000" pitchFamily="2" charset="0"/>
                <a:cs typeface="Roboto" panose="02000000000000000000" pitchFamily="2" charset="0"/>
              </a:rPr>
              <a:t>, 223-ФЗ, КОММЕРЧЕСКИЕ </a:t>
            </a:r>
            <a:r>
              <a:rPr lang="ru-RU" sz="2400" b="1" dirty="0" smtClean="0">
                <a:solidFill>
                  <a:schemeClr val="bg1"/>
                </a:solidFill>
                <a:latin typeface="Proxima Nova Rg" panose="02000506030000020004" pitchFamily="2" charset="0"/>
                <a:ea typeface="Roboto" panose="02000000000000000000" pitchFamily="2" charset="0"/>
                <a:cs typeface="Roboto" panose="02000000000000000000" pitchFamily="2" charset="0"/>
              </a:rPr>
              <a:t>ЗАКУПКИ</a:t>
            </a:r>
            <a:endParaRPr lang="ru-RU" sz="2400" b="1" dirty="0">
              <a:solidFill>
                <a:schemeClr val="bg1"/>
              </a:solidFill>
              <a:latin typeface="Proxima Nova Rg" panose="02000506030000020004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66825" y="1374539"/>
            <a:ext cx="6096000" cy="7017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0000"/>
              </a:lnSpc>
              <a:defRPr/>
            </a:pPr>
            <a:r>
              <a:rPr lang="ru-RU" dirty="0">
                <a:solidFill>
                  <a:schemeClr val="bg1"/>
                </a:solidFill>
                <a:latin typeface="Proxima Nova Rg" panose="02000506030000020004" pitchFamily="2" charset="0"/>
                <a:ea typeface="Roboto" panose="02000000000000000000" pitchFamily="2" charset="0"/>
                <a:cs typeface="Roboto" panose="02000000000000000000" pitchFamily="2" charset="0"/>
              </a:rPr>
              <a:t>Очные семинары, вебинары и курсы по актуальным вопросам организации закупочной деятельности.</a:t>
            </a:r>
            <a:endParaRPr lang="en-US" dirty="0">
              <a:solidFill>
                <a:schemeClr val="bg1"/>
              </a:solidFill>
              <a:latin typeface="Proxima Nova Rg" panose="02000506030000020004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836362" y="2709568"/>
            <a:ext cx="3955570" cy="784830"/>
          </a:xfrm>
          <a:prstGeom prst="rect">
            <a:avLst/>
          </a:prstGeom>
        </p:spPr>
        <p:txBody>
          <a:bodyPr wrap="none" lIns="0">
            <a:spAutoFit/>
          </a:bodyPr>
          <a:lstStyle/>
          <a:p>
            <a:pPr>
              <a:spcBef>
                <a:spcPts val="600"/>
              </a:spcBef>
            </a:pPr>
            <a:r>
              <a:rPr lang="ru-RU" sz="2400" dirty="0" smtClean="0">
                <a:solidFill>
                  <a:schemeClr val="bg1"/>
                </a:solidFill>
              </a:rPr>
              <a:t>Спирин Андрей Андреевич</a:t>
            </a:r>
          </a:p>
          <a:p>
            <a:pPr>
              <a:spcBef>
                <a:spcPts val="600"/>
              </a:spcBef>
            </a:pPr>
            <a:r>
              <a:rPr lang="ru-RU" sz="1600" dirty="0" smtClean="0">
                <a:solidFill>
                  <a:schemeClr val="bg1"/>
                </a:solidFill>
              </a:rPr>
              <a:t>Эксперт Департамента обучения</a:t>
            </a:r>
            <a:endParaRPr lang="ru-RU" sz="1600" dirty="0">
              <a:solidFill>
                <a:schemeClr val="bg1"/>
              </a:solidFill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13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6362" y="4279174"/>
            <a:ext cx="222501" cy="222501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4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6363" y="3832979"/>
            <a:ext cx="201378" cy="201378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101146" y="3759563"/>
            <a:ext cx="21659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+7 </a:t>
            </a:r>
            <a:r>
              <a:rPr lang="ru-RU" dirty="0" smtClean="0">
                <a:solidFill>
                  <a:schemeClr val="bg1"/>
                </a:solidFill>
              </a:rPr>
              <a:t>(495) 419-17-25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169402" y="3759563"/>
            <a:ext cx="14061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Доб. 28568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101146" y="4215776"/>
            <a:ext cx="23262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a.spirin@rts-tender.ru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85" b="36656"/>
          <a:stretch/>
        </p:blipFill>
        <p:spPr>
          <a:xfrm>
            <a:off x="10031301" y="297777"/>
            <a:ext cx="1976906" cy="2016736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611523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2">
      <a:dk1>
        <a:srgbClr val="343846"/>
      </a:dk1>
      <a:lt1>
        <a:srgbClr val="FFFFFF"/>
      </a:lt1>
      <a:dk2>
        <a:srgbClr val="F24942"/>
      </a:dk2>
      <a:lt2>
        <a:srgbClr val="ABB1C0"/>
      </a:lt2>
      <a:accent1>
        <a:srgbClr val="F5634D"/>
      </a:accent1>
      <a:accent2>
        <a:srgbClr val="546670"/>
      </a:accent2>
      <a:accent3>
        <a:srgbClr val="738A96"/>
      </a:accent3>
      <a:accent4>
        <a:srgbClr val="E2465A"/>
      </a:accent4>
      <a:accent5>
        <a:srgbClr val="33829B"/>
      </a:accent5>
      <a:accent6>
        <a:srgbClr val="0291A0"/>
      </a:accent6>
      <a:hlink>
        <a:srgbClr val="E21E32"/>
      </a:hlink>
      <a:folHlink>
        <a:srgbClr val="AEABAB"/>
      </a:folHlink>
    </a:clrScheme>
    <a:fontScheme name="Другая 2">
      <a:majorFont>
        <a:latin typeface="Proxima Nova Rg"/>
        <a:ea typeface=""/>
        <a:cs typeface=""/>
      </a:majorFont>
      <a:minorFont>
        <a:latin typeface="Proxima Nova Rg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20259</TotalTime>
  <Words>9267</Words>
  <Application>Microsoft Office PowerPoint</Application>
  <PresentationFormat>Широкоэкранный</PresentationFormat>
  <Paragraphs>1975</Paragraphs>
  <Slides>175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175</vt:i4>
      </vt:variant>
    </vt:vector>
  </HeadingPairs>
  <TitlesOfParts>
    <vt:vector size="192" baseType="lpstr">
      <vt:lpstr>Yu Gothic UI Semilight</vt:lpstr>
      <vt:lpstr>Arial</vt:lpstr>
      <vt:lpstr>Arial MT</vt:lpstr>
      <vt:lpstr>Calibri</vt:lpstr>
      <vt:lpstr>Microsoft Sans Serif</vt:lpstr>
      <vt:lpstr>Proxima Nova Rg</vt:lpstr>
      <vt:lpstr>Roboto</vt:lpstr>
      <vt:lpstr>Roboto Bk</vt:lpstr>
      <vt:lpstr>Roboto Light</vt:lpstr>
      <vt:lpstr>Segoe UI</vt:lpstr>
      <vt:lpstr>Segoe UI Semibold</vt:lpstr>
      <vt:lpstr>Times New Roman</vt:lpstr>
      <vt:lpstr>Trebuchet MS</vt:lpstr>
      <vt:lpstr>Verdana</vt:lpstr>
      <vt:lpstr>Wingdings</vt:lpstr>
      <vt:lpstr>Wingdings 3</vt:lpstr>
      <vt:lpstr>Тема Office</vt:lpstr>
      <vt:lpstr>Презентация PowerPoint</vt:lpstr>
      <vt:lpstr>ЕВРАЗИЙСКИЙ ЭКОНОМИЧЕСКИЙ СОЮЗ</vt:lpstr>
      <vt:lpstr>ФОРМАТ ПРИМЕНЕНИЯ</vt:lpstr>
      <vt:lpstr>ФОРМАТ ПРИМЕНЕНИЯ</vt:lpstr>
      <vt:lpstr>ПОДТВЕРЖДЕНИЕ СООТВЕТСТВИЯ</vt:lpstr>
      <vt:lpstr>ИСПОЛЬЗУЕМЫЕ РЕЕСТРЫ</vt:lpstr>
      <vt:lpstr>НЕПРИМЕНЕНИЕ НОРМ</vt:lpstr>
      <vt:lpstr>НЕПРИМЕНЕНИЕ НОРМ</vt:lpstr>
      <vt:lpstr>Письмо Минфина России от 06.11.2020 N 24-03-07/96955</vt:lpstr>
      <vt:lpstr>ВОЗВРАТ ЗАЯВКИ НА УЧАСТИЕ</vt:lpstr>
      <vt:lpstr>ОТКЛОНЕНИЕ 3 РАЗА ПОДРЯД …</vt:lpstr>
      <vt:lpstr>ОСНОВАНИЕ ДЛЯ ОТКЛОНЕНИЯ ЗАЯВКИ</vt:lpstr>
      <vt:lpstr>ОСНОВАНИЯ ОТКЛОНЕНИЯ - ОКОНЧАТЕЛЬНОЕ РЕШЕНИЕ</vt:lpstr>
      <vt:lpstr>ОСНОВАНИЕ ДЛЯ ОТКЛОНЕНИЯ ЗАЯВКИ</vt:lpstr>
      <vt:lpstr>РАССМОТРЕНИЕ ЗАЯВОК</vt:lpstr>
      <vt:lpstr>РАССМОТРЕНИЕ ЗАЯВОК</vt:lpstr>
      <vt:lpstr>ЗАПРОС КОТИРОВОК</vt:lpstr>
      <vt:lpstr>ЗАКУПКА ПРОГРАММНОГО ОБЕСПЕЧЕНИЯ (1236)</vt:lpstr>
      <vt:lpstr>ЗАКУПКА МЕД. ИЗДЕЛИЙ (102)</vt:lpstr>
      <vt:lpstr>ЗАКУПКА ПРОМЫШЛЕННЫХ ТОВАРОВ (616)</vt:lpstr>
      <vt:lpstr>ЗАКУПКА ПРОМЫШЛЕННЫХ ТОВАРОВ (616)</vt:lpstr>
      <vt:lpstr>ЗАКУПКА ПРОМЫШЛЕННЫХ ТОВАРОВ (617)</vt:lpstr>
      <vt:lpstr>ЗАКУПКА РАДИОЭЛЕКТРОННОЙ ПРОДУКЦИИ (878)</vt:lpstr>
      <vt:lpstr>КВОТИРОВАНИЕ ТОВАРОВ</vt:lpstr>
      <vt:lpstr>ИСПОЛНЕНИЕ КОНТРАКТА 616</vt:lpstr>
      <vt:lpstr>ЗАКЛЮЧЕНИЕ КОНТРАКТА 616, 617</vt:lpstr>
      <vt:lpstr>КАТАЛОГ ТРУ</vt:lpstr>
      <vt:lpstr>ИСПОЛНЕНИЕ ПИКАЗА №126Н</vt:lpstr>
      <vt:lpstr>РАССМОТРЕНИЕ ЗАЯВОК</vt:lpstr>
      <vt:lpstr>РАССМОТРЕНИЕ ЗАЯВОК</vt:lpstr>
      <vt:lpstr>РАССМОТРЕНИЕ ЗАЯВОК</vt:lpstr>
      <vt:lpstr>РАССМОТРЕНИЕ ЗАЯВОК</vt:lpstr>
      <vt:lpstr>РАССМОТРЕНИЕ ЗАЯВОК, 126Н</vt:lpstr>
      <vt:lpstr>Презентация PowerPoint</vt:lpstr>
      <vt:lpstr>ХАРАКТЕРИСТИКИ ПОЗИЦИИ КТРУ</vt:lpstr>
      <vt:lpstr>КАТАЛОГ ТРУ</vt:lpstr>
      <vt:lpstr>КТРУ И ДОПОЛНЯЕМЫЕ ХАРАКТЕРИСТИКИ</vt:lpstr>
      <vt:lpstr>КТРУ И ДОПОЛНЯЕМЫЕ ХАРАКТЕРИСТИКИ</vt:lpstr>
      <vt:lpstr>КТРУ И ПЕРЕЧНИ</vt:lpstr>
      <vt:lpstr>РАССМОТРЕНИЕ ЗАЯВОК</vt:lpstr>
      <vt:lpstr>РАДИОЭЛЕКТРОННАЯ ПРОДУКЦИЯ 1-ГО УРОВНЯ ДЛЯ ПРИМЕНЕНИЯ ПРАВИЛА</vt:lpstr>
      <vt:lpstr>ПОИСК ПРОДУКЦИИ 1-ГО УРОВНЯ</vt:lpstr>
      <vt:lpstr>ПОИСК ПОЗИЦИЙ</vt:lpstr>
      <vt:lpstr>ЗАКУПКА АРМ</vt:lpstr>
      <vt:lpstr>ЗАКУПКА АРМ И ПО</vt:lpstr>
      <vt:lpstr>ЗАКУПКА АРМ И ПО</vt:lpstr>
      <vt:lpstr>ПО В СОСТАВЕ РЭП</vt:lpstr>
      <vt:lpstr>ПО В СОСТАВЕ РЭП</vt:lpstr>
      <vt:lpstr>КВОТИРОВАНИЕ</vt:lpstr>
      <vt:lpstr>КВОТИРОВАНИЕ</vt:lpstr>
      <vt:lpstr>КВОТИРОВАНИЕ</vt:lpstr>
      <vt:lpstr>КВОТИРОВАНИЕ</vt:lpstr>
      <vt:lpstr>ОТЧЕТ</vt:lpstr>
      <vt:lpstr>ОТЧЕТ</vt:lpstr>
      <vt:lpstr>Презентация PowerPoint</vt:lpstr>
      <vt:lpstr>СПОСОБЫ ОСУЩЕСТВЛЕНИЯ ЗАКУПОК</vt:lpstr>
      <vt:lpstr>АУКЦИОН</vt:lpstr>
      <vt:lpstr>КОНКУРС</vt:lpstr>
      <vt:lpstr>КОНКУРС С ДОПОЛНИТЕЛЬНЫМИ ТРЕБОВАНИЯМИ</vt:lpstr>
      <vt:lpstr>ЗАПРОС КОТИРОВОК</vt:lpstr>
      <vt:lpstr>СТРУКТУРИРОВАННАЯ ФОРМА ООЗ</vt:lpstr>
      <vt:lpstr>СТРУКТУРИРОВАННАЯ ФОРМА ООЗ</vt:lpstr>
      <vt:lpstr>СТРУКТУРИРОВАННАЯ ФОРМА ООЗ</vt:lpstr>
      <vt:lpstr>СТРУКТУРИРОВАННАЯ ФОРМА ООЗ</vt:lpstr>
      <vt:lpstr>СТРУКТУРИРОВАННАЯ ФОРМА ООЗ</vt:lpstr>
      <vt:lpstr>СТРУКТУРИРОВАННАЯ ФОРМА ООЗ</vt:lpstr>
      <vt:lpstr>СТРУКТУРИРОВАННАЯ ФОРМА ЗАЯВКИ</vt:lpstr>
      <vt:lpstr>СТРУКТУРИРОВАННАЯ ФОРМА ПП</vt:lpstr>
      <vt:lpstr>СТРУКТУРИРОВАННАЯ ФОРМА ЗАЯВКИ</vt:lpstr>
      <vt:lpstr>СТРУКТУРИРОВАННАЯ ФОРМА ЗАЯВКИ</vt:lpstr>
      <vt:lpstr>ЦИФРОВОЙ КОНТРАКТ</vt:lpstr>
      <vt:lpstr>ЦИРОВЫЕ КОНТРАКТЫ В РАБОТЕ</vt:lpstr>
      <vt:lpstr>ОБЯЗАННОСТЬ ЗАКЛЮЧЕНИЯ КОНТРАКТА</vt:lpstr>
      <vt:lpstr>НЕСОГЛАСИЕ ПОБЕДИТЕЛЯ ЗАКЛЮЧИТЬ КОНТРАКТ</vt:lpstr>
      <vt:lpstr>ЗАКЛЮЧЕНИЕ КОНТРАКТА (БЕЗ ПРОТОКОЛА РАЗНОГЛАСИЙ)</vt:lpstr>
      <vt:lpstr>ЗАКЛЮЧЕНИЕ КОНТРАКТА (С ПРОТОКОЛОМ РАЗНОГЛАСИЙ)</vt:lpstr>
      <vt:lpstr>«ПРОСТОЕ» ИЗМЕНЕНИЕ КОНТРАКТА</vt:lpstr>
      <vt:lpstr>АНТИКРИЗИСНЫЕ МЕРЫ ПОДДЕРЖКИ</vt:lpstr>
      <vt:lpstr>ИЗМЕНЕНИЕ УСЛОВИЙ КОНТРАКТА</vt:lpstr>
      <vt:lpstr>РАСТОРЖЕНИЕ КОНТРАКТА</vt:lpstr>
      <vt:lpstr>ОТКАЗ ОТ ИСПОЛНЕНИЯ В ОДНОСТОРОННЕМ ПОРЯДКЕ</vt:lpstr>
      <vt:lpstr>ПОДПИСАНИЕ ДОПОЛНИТЕЛЬНЫХ СОГЛАШЕНИЙ</vt:lpstr>
      <vt:lpstr>ОБЖАЛОВАНИЕ ДЕЙСТВИЙ …</vt:lpstr>
      <vt:lpstr>ОТКАЗ ОТ ИСПОЛНЕНИЯ КОНТРАКТА</vt:lpstr>
      <vt:lpstr>ЗАКЛЮЧЕНИЕ КОНТРАКТА ПОСЛЕ РАСТОРЖЕНИЯ</vt:lpstr>
      <vt:lpstr>ПРИМЕНЕНИЕ МЕР ОТВЕТСТВЕННОСТИ</vt:lpstr>
      <vt:lpstr>Презентация PowerPoint</vt:lpstr>
      <vt:lpstr>ИСПОЛНЕНИЕ КОНТРАКТА</vt:lpstr>
      <vt:lpstr>СПОСОБЫ ОСУЩЕСТВЛЕНИЯ ЗАКУПКИ</vt:lpstr>
      <vt:lpstr>СРОКИ ОПЛАТЫ ОБЯЗАТЕЛЬСТВ</vt:lpstr>
      <vt:lpstr>АКТИРОВАНИЕ В НПА</vt:lpstr>
      <vt:lpstr>СРОК ПРИЕМКИ ТОВАРА</vt:lpstr>
      <vt:lpstr>СРОК ПРИЕМКИ ТОВАРА</vt:lpstr>
      <vt:lpstr>ОТДЕЛЬНЫЙ ЭТАП – ЧАСТИЧНАЯ ПРИЕМКА</vt:lpstr>
      <vt:lpstr>ОТДЕЛЬНЫЙ ЭТАП ИСПОЛНЕНИЯ КОНТРАКТА</vt:lpstr>
      <vt:lpstr>ОТДЕЛЬНЫЙ ЭТАП ИСПОЛНЕНИЯ КОНТРАКТА</vt:lpstr>
      <vt:lpstr>ОТДЕЛЬНЫЙ ЭТАП ИСПОЛНЕНИЯ КОНТРАКТА</vt:lpstr>
      <vt:lpstr>ЭТАПЫ ИСПОЛНЕНИЯ. ОБРАТНЫЙ ВЗГЛЯД</vt:lpstr>
      <vt:lpstr>СОДЕРЖАНИЕ ДОКУМЕНТА О ПРИЕМКЕ</vt:lpstr>
      <vt:lpstr>Презентация PowerPoint</vt:lpstr>
      <vt:lpstr>Презентация PowerPoint</vt:lpstr>
      <vt:lpstr>ЭЛЕКТРОННОЕ АКТИРОВАНИЕ</vt:lpstr>
      <vt:lpstr>ОЧЕРЕДНОСТЬ ПОДПИСАНИЯ</vt:lpstr>
      <vt:lpstr>ЭЛЕКТРОННОЕ АКТИРОВАНИЕ</vt:lpstr>
      <vt:lpstr>ЭЛЕКТРОННОЕ АКТИРОВАНИЕ</vt:lpstr>
      <vt:lpstr>ИЗМЕНЕНИЕ ЭЛЕКТРОННОГО АКТА</vt:lpstr>
      <vt:lpstr>ПРИЕМОЧНАЯ КОМИССИЯ</vt:lpstr>
      <vt:lpstr>ПОСТАВКА ПО ЗАЯВКАМ</vt:lpstr>
      <vt:lpstr>ПОСТАВКА ПО ЗАЯВКАМ</vt:lpstr>
      <vt:lpstr>СРОК УСТРАНЕНИЯ НЕДОСТАТКОВ</vt:lpstr>
      <vt:lpstr>НА ЧТО ОБРАТИТЬ ВНИМАНИЕ ЗАКАЗЧИКУ</vt:lpstr>
      <vt:lpstr>ПРОСЛЕЖИВАЕМОСТЬ ТОВАРА</vt:lpstr>
      <vt:lpstr>СТРАНА ПРОИСХОЖДЕНИЯ ТОВАРА</vt:lpstr>
      <vt:lpstr>ПОДТВЕРЖДЕНИЕ СООТВЕТСТВИЯ</vt:lpstr>
      <vt:lpstr>ИСПОЛНЕНИЕ КОНТРАКТА 616</vt:lpstr>
      <vt:lpstr>ДОПОЛНИТЕЛЬНЫЕ ДОКУМЕНТЫ К АКТУ</vt:lpstr>
      <vt:lpstr>ПРОЧИЕ НАЧИСЛЕНИЯ</vt:lpstr>
      <vt:lpstr>ПРОЧИЕ НАЧИСЛЕНИЯ (НЕУСТОЙКИ)</vt:lpstr>
      <vt:lpstr>ПРОЧИЕ НАЧИСЛЕНИЯ (НЕУСТОЙКИ)</vt:lpstr>
      <vt:lpstr>СПИСАНИЕ НЕУСТОЙКИ</vt:lpstr>
      <vt:lpstr>СПИСАНИЕ НЕУСТОЙКИ</vt:lpstr>
      <vt:lpstr>СПИСАНИЕ НЕУСТОЙКИ</vt:lpstr>
      <vt:lpstr>СПИСАНИЕ НЕУСТОЙКИ</vt:lpstr>
      <vt:lpstr>СПИСАНИЕ НЕУСТОЙКИ</vt:lpstr>
      <vt:lpstr>ДАТЫ В ДОКУМЕНТЕ О ПРИЕМКЕ</vt:lpstr>
      <vt:lpstr>ПРИЕМКА ТОВАРА С УЛУЧШЕННЫМИ ХАРАКТЕРИСТИКАМИ</vt:lpstr>
      <vt:lpstr>ФОРМИРОВАНИЕ АКТА С УЛУЧШЕННЫМИ ХАРАКТЕРИСТИКАМИ</vt:lpstr>
      <vt:lpstr>Презентация PowerPoint</vt:lpstr>
      <vt:lpstr>«УЛУЧШЕННЫЕ» ХАРАКТЕРИСТИКИ ТОВАРА</vt:lpstr>
      <vt:lpstr>РАБОТА С РЕЕСТРОМ КОНТРАКТОВ</vt:lpstr>
      <vt:lpstr>РАБОТА С КОНТРАКТАМИ НЕ РАЗМЕЩАЕМЫМИ В РК</vt:lpstr>
      <vt:lpstr>ОБОСНОВАНИЕ В ЗАКУПКАХ У ЕД.ПОСТАВЩИКА</vt:lpstr>
      <vt:lpstr>Презентация PowerPoint</vt:lpstr>
      <vt:lpstr>СРОКИ ИСПОЛНЕНИЕ КОНТРАКТА И ОТДЕЛЬНЫХ ЭТАПОВ</vt:lpstr>
      <vt:lpstr>СИСТЕМАТИЧЕСКИЕ НАРУШЕНИЯ ПРИ ИСПОЛНЕНИИ</vt:lpstr>
      <vt:lpstr>Презентация PowerPoint</vt:lpstr>
      <vt:lpstr>СПОСОБЫ ЗАКУПОК</vt:lpstr>
      <vt:lpstr>ЗАКУПКИ У ЕД. ПОСТАВЩИКА</vt:lpstr>
      <vt:lpstr>«ЗАКУПКА С ПОЛКИ»</vt:lpstr>
      <vt:lpstr>«ЗАКУПКА С ПОЛКИ» - ЗМО</vt:lpstr>
      <vt:lpstr>«ЗАКУПКА С ПОЛКИ». ТОЛЬКО ТОВАР?</vt:lpstr>
      <vt:lpstr>«ЗАКУПКА С ПОЛКИ». ТОЛЬКО ТОВАР?</vt:lpstr>
      <vt:lpstr>«ЗАКУПКА С ПОЛКИ». ТОЛЬКО ТОВАР?</vt:lpstr>
      <vt:lpstr>ОСОБЕННОСТИ</vt:lpstr>
      <vt:lpstr>ПОЗИЦИЯ КТРУ «ПУСТАЯ»</vt:lpstr>
      <vt:lpstr>ИЗВЕЩЕНИЕ О «ЗАКУПКЕ С ПОЛКИ»</vt:lpstr>
      <vt:lpstr>ПРЕДЛОЖЕНИЕ ПОТЕНЦИАЛЬНОГО КОНТРАГЕНТА</vt:lpstr>
      <vt:lpstr>ПОРЯДОК ПРОВЕДЕНИЯ</vt:lpstr>
      <vt:lpstr>ПОДБОР ПП ОПЕРАТОРОМ</vt:lpstr>
      <vt:lpstr>ОСОБЕННОСТИ ПОДБОРА</vt:lpstr>
      <vt:lpstr>СОЗДАНИЕ ПП</vt:lpstr>
      <vt:lpstr>СОЗДАНИЕ ПП</vt:lpstr>
      <vt:lpstr>СОЗДАНИЕ ПП</vt:lpstr>
      <vt:lpstr>СОЗДАНИЕ ПП</vt:lpstr>
      <vt:lpstr>СОЗДАНИЕ ПП</vt:lpstr>
      <vt:lpstr>СОЗДАНИЕ ПП</vt:lpstr>
      <vt:lpstr>СОЗДАНИЕ ПП</vt:lpstr>
      <vt:lpstr>СОЗДАНИЕ ИЗВЕЩЕНИЯ</vt:lpstr>
      <vt:lpstr>СОЗДАНИЕ ИЗВЕЩЕНИЯ</vt:lpstr>
      <vt:lpstr>СОЗДАНИЕ ИЗВЕЩЕНИЯ</vt:lpstr>
      <vt:lpstr>СОЗДАНИЕ ИЗВЕЩЕНИЯ</vt:lpstr>
      <vt:lpstr>ИЗВЕЩЕНИЕ О «ЗАКУПКЕ С ПОЛКИ»</vt:lpstr>
      <vt:lpstr>ДЕЙСТВИЯ С ИЗВЕЩЕНИЕМ</vt:lpstr>
      <vt:lpstr>ПОДБОР ПП</vt:lpstr>
      <vt:lpstr>ПОДВЕДЕНИЕ ИТОГОВ ЗАКУПКИ</vt:lpstr>
      <vt:lpstr>ОБЯЗАННОСТЬ ЗАКЛЮЧЕНИЯ</vt:lpstr>
      <vt:lpstr>ЗАКЛЮЧЕНИЕ КОНТРАКТА</vt:lpstr>
      <vt:lpstr>ПРИМЕНЕНИЕ ЭЛЕКТРОННОГО АКТИРОВАНИЯ</vt:lpstr>
      <vt:lpstr>НЕЛЬЗЯ ЗАБЫВАТЬ</vt:lpstr>
      <vt:lpstr>НАЦИОНАЛЬНЫЙ РЕЖИМ + ч.12 ст.93</vt:lpstr>
      <vt:lpstr>ДОПОЛНИТЕЛЬНЫЕ ТРЕБОВАНИЯ ПП РФ №2571</vt:lpstr>
      <vt:lpstr>ДОПОЛНИТЕЛЬНЫЕ ТРЕБОВАНИЯ ПП РФ №2571</vt:lpstr>
      <vt:lpstr>ДОПОЛНИТЕЛЬНЫЕ ТРЕБОВАНИЯ ПП РФ №2571</vt:lpstr>
      <vt:lpstr>ПОЗИЦИЯ КТРУ «ПУСТАЯ»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Галанина Мария Владимировна</dc:creator>
  <cp:lastModifiedBy>Спирин Андрей Андреевич</cp:lastModifiedBy>
  <cp:revision>584</cp:revision>
  <cp:lastPrinted>2022-10-17T14:14:46Z</cp:lastPrinted>
  <dcterms:created xsi:type="dcterms:W3CDTF">2022-02-28T07:44:06Z</dcterms:created>
  <dcterms:modified xsi:type="dcterms:W3CDTF">2024-05-23T15:57:19Z</dcterms:modified>
</cp:coreProperties>
</file>