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68" r:id="rId3"/>
    <p:sldId id="270" r:id="rId4"/>
    <p:sldId id="272" r:id="rId5"/>
    <p:sldId id="274" r:id="rId6"/>
    <p:sldId id="275" r:id="rId7"/>
    <p:sldId id="277" r:id="rId8"/>
    <p:sldId id="278" r:id="rId9"/>
    <p:sldId id="279" r:id="rId10"/>
  </p:sldIdLst>
  <p:sldSz cx="9144000" cy="5143500" type="screen16x9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409"/>
    <a:srgbClr val="0557A0"/>
    <a:srgbClr val="7266A6"/>
    <a:srgbClr val="003686"/>
    <a:srgbClr val="F5B80B"/>
    <a:srgbClr val="00ADEF"/>
    <a:srgbClr val="31639F"/>
    <a:srgbClr val="005696"/>
    <a:srgbClr val="FF7F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59" autoAdjust="0"/>
    <p:restoredTop sz="94660"/>
  </p:normalViewPr>
  <p:slideViewPr>
    <p:cSldViewPr snapToGrid="0">
      <p:cViewPr>
        <p:scale>
          <a:sx n="125" d="100"/>
          <a:sy n="125" d="100"/>
        </p:scale>
        <p:origin x="-1596" y="-3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ADEF"/>
              </a:solidFill>
            </c:spPr>
          </c:dPt>
          <c:dPt>
            <c:idx val="1"/>
            <c:bubble3D val="0"/>
            <c:spPr>
              <a:solidFill>
                <a:srgbClr val="003686"/>
              </a:solidFill>
            </c:spPr>
          </c:dPt>
          <c:dPt>
            <c:idx val="2"/>
            <c:bubble3D val="0"/>
            <c:spPr>
              <a:solidFill>
                <a:srgbClr val="4BACC6">
                  <a:lumMod val="75000"/>
                </a:srgbClr>
              </a:solidFill>
            </c:spPr>
          </c:dPt>
          <c:dPt>
            <c:idx val="3"/>
            <c:bubble3D val="0"/>
            <c:spPr>
              <a:solidFill>
                <a:srgbClr val="7266A6"/>
              </a:solidFill>
            </c:spPr>
          </c:dPt>
          <c:dPt>
            <c:idx val="4"/>
            <c:bubble3D val="0"/>
            <c:spPr>
              <a:solidFill>
                <a:srgbClr val="FF7F02"/>
              </a:solidFill>
            </c:spPr>
          </c:dPt>
          <c:dPt>
            <c:idx val="5"/>
            <c:bubble3D val="0"/>
            <c:spPr>
              <a:solidFill>
                <a:srgbClr val="F5B80B"/>
              </a:solidFill>
            </c:spPr>
          </c:dPt>
          <c:cat>
            <c:strRef>
              <c:f>Лист1!$A$2:$A$7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42</c:v>
                </c:pt>
                <c:pt idx="1">
                  <c:v>10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5B80B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FF8409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7266A6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rgbClr val="4BACC6">
                  <a:lumMod val="75000"/>
                </a:srgbClr>
              </a:solidFill>
              <a:ln>
                <a:noFill/>
              </a:ln>
            </c:spPr>
          </c:dPt>
          <c:dPt>
            <c:idx val="4"/>
            <c:bubble3D val="0"/>
            <c:spPr>
              <a:solidFill>
                <a:srgbClr val="003686"/>
              </a:solidFill>
              <a:ln>
                <a:noFill/>
              </a:ln>
            </c:spPr>
          </c:dPt>
          <c:dPt>
            <c:idx val="5"/>
            <c:bubble3D val="0"/>
            <c:spPr>
              <a:solidFill>
                <a:srgbClr val="00ADEF"/>
              </a:solidFill>
              <a:ln>
                <a:noFill/>
              </a:ln>
            </c:spPr>
          </c:dPt>
          <c:cat>
            <c:strRef>
              <c:f>Лист1!$A$2:$A$7</c:f>
              <c:strCache>
                <c:ptCount val="6"/>
                <c:pt idx="0">
                  <c:v>Краснодарский край </c:v>
                </c:pt>
                <c:pt idx="1">
                  <c:v>Тюменская обл.</c:v>
                </c:pt>
                <c:pt idx="2">
                  <c:v>Крым</c:v>
                </c:pt>
                <c:pt idx="3">
                  <c:v>Новосибирская обл.</c:v>
                </c:pt>
                <c:pt idx="4">
                  <c:v>Казань (профильная)</c:v>
                </c:pt>
                <c:pt idx="5">
                  <c:v>Волгоград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45</c:v>
                </c:pt>
                <c:pt idx="1">
                  <c:v>50</c:v>
                </c:pt>
                <c:pt idx="2">
                  <c:v>98</c:v>
                </c:pt>
                <c:pt idx="3">
                  <c:v>100</c:v>
                </c:pt>
                <c:pt idx="4">
                  <c:v>254</c:v>
                </c:pt>
                <c:pt idx="5">
                  <c:v>1046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FF8409"/>
              </a:solidFill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5000</c:v>
                </c:pt>
                <c:pt idx="1">
                  <c:v>12993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BBDD4-FA12-4EFA-AB6B-BB474AB5E26F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1DCED-53E4-4DB9-B548-5E3DF8EB4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988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143000" y="841680"/>
            <a:ext cx="6857640" cy="8299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43000" y="841680"/>
            <a:ext cx="6857640" cy="1790280"/>
          </a:xfrm>
          <a:prstGeom prst="rect">
            <a:avLst/>
          </a:prstGeom>
        </p:spPr>
        <p:txBody>
          <a:bodyPr lIns="68400" tIns="34200" rIns="68400" bIns="3420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45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628560" y="4767120"/>
            <a:ext cx="2057040" cy="273600"/>
          </a:xfrm>
          <a:prstGeom prst="rect">
            <a:avLst/>
          </a:prstGeom>
        </p:spPr>
        <p:txBody>
          <a:bodyPr lIns="68400" tIns="34200" rIns="68400" bIns="34200" anchor="ctr">
            <a:noAutofit/>
          </a:bodyPr>
          <a:lstStyle/>
          <a:p>
            <a:pPr>
              <a:lnSpc>
                <a:spcPct val="100000"/>
              </a:lnSpc>
            </a:pPr>
            <a:fld id="{52819D73-19B0-4029-A59D-CFF179A1A0E8}" type="datetime1">
              <a:rPr lang="ru-RU" sz="900" b="0" strike="noStrike" spc="-1">
                <a:solidFill>
                  <a:srgbClr val="8B8B8B"/>
                </a:solidFill>
                <a:latin typeface="Calibri"/>
              </a:rPr>
              <a:t>07.12.2022</a:t>
            </a:fld>
            <a:endParaRPr lang="ru-RU" sz="9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029040" y="4767120"/>
            <a:ext cx="3085920" cy="273600"/>
          </a:xfrm>
          <a:prstGeom prst="rect">
            <a:avLst/>
          </a:prstGeom>
        </p:spPr>
        <p:txBody>
          <a:bodyPr lIns="68400" tIns="34200" rIns="68400" bIns="34200"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458040" y="4767120"/>
            <a:ext cx="2057040" cy="273600"/>
          </a:xfrm>
          <a:prstGeom prst="rect">
            <a:avLst/>
          </a:prstGeom>
        </p:spPr>
        <p:txBody>
          <a:bodyPr lIns="68400" tIns="34200" rIns="68400" bIns="34200" anchor="ctr">
            <a:noAutofit/>
          </a:bodyPr>
          <a:lstStyle/>
          <a:p>
            <a:pPr algn="r">
              <a:lnSpc>
                <a:spcPct val="100000"/>
              </a:lnSpc>
            </a:pPr>
            <a:fld id="{81D5FA19-45B2-482D-884D-3152ACAEC110}" type="slidenum">
              <a:rPr lang="ru-RU" sz="9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ru-RU" sz="9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1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5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chart" Target="../charts/char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2"/>
          <p:cNvSpPr/>
          <p:nvPr/>
        </p:nvSpPr>
        <p:spPr>
          <a:xfrm>
            <a:off x="3831540" y="3912120"/>
            <a:ext cx="4679280" cy="737210"/>
          </a:xfrm>
          <a:prstGeom prst="rect">
            <a:avLst/>
          </a:prstGeom>
          <a:noFill/>
          <a:ln w="0"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/>
            <a:r>
              <a:rPr lang="ru-RU" sz="1400" b="1" spc="-1" dirty="0">
                <a:latin typeface="Calibri"/>
              </a:rPr>
              <a:t>Князева Светлана </a:t>
            </a:r>
            <a:r>
              <a:rPr lang="ru-RU" sz="1400" b="1" spc="-1" dirty="0" smtClean="0">
                <a:latin typeface="Calibri"/>
              </a:rPr>
              <a:t>Геннадьевна</a:t>
            </a:r>
            <a:r>
              <a:rPr lang="ru-RU" sz="1400" b="1" strike="noStrike" spc="-1" dirty="0" smtClean="0">
                <a:latin typeface="Calibri"/>
              </a:rPr>
              <a:t>,</a:t>
            </a:r>
            <a:endParaRPr lang="ru-RU" sz="1400" b="1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400" b="0" strike="noStrike" spc="-1" dirty="0">
                <a:latin typeface="Calibri"/>
              </a:rPr>
              <a:t>директор департамента образования </a:t>
            </a:r>
            <a:endParaRPr lang="ru-RU" sz="14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400" b="0" strike="noStrike" spc="-1" dirty="0">
                <a:latin typeface="Calibri"/>
              </a:rPr>
              <a:t>администрации города Нижневартовска 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31760" y="1784738"/>
            <a:ext cx="4961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-1" dirty="0">
                <a:solidFill>
                  <a:srgbClr val="0557A0"/>
                </a:solidFill>
                <a:latin typeface="Calibri"/>
              </a:rPr>
              <a:t>Об основных итогах оздоровительной кампании </a:t>
            </a:r>
            <a:r>
              <a:rPr lang="ru-RU" sz="2800" b="1" spc="-1" dirty="0" smtClean="0">
                <a:solidFill>
                  <a:srgbClr val="0557A0"/>
                </a:solidFill>
                <a:latin typeface="Calibri"/>
              </a:rPr>
              <a:t/>
            </a:r>
            <a:br>
              <a:rPr lang="ru-RU" sz="2800" b="1" spc="-1" dirty="0" smtClean="0">
                <a:solidFill>
                  <a:srgbClr val="0557A0"/>
                </a:solidFill>
                <a:latin typeface="Calibri"/>
              </a:rPr>
            </a:br>
            <a:r>
              <a:rPr lang="ru-RU" sz="2800" b="1" spc="-1" dirty="0" smtClean="0">
                <a:solidFill>
                  <a:srgbClr val="0557A0"/>
                </a:solidFill>
                <a:latin typeface="Calibri"/>
              </a:rPr>
              <a:t>2022 </a:t>
            </a:r>
            <a:r>
              <a:rPr lang="ru-RU" sz="2800" b="1" spc="-1" dirty="0">
                <a:solidFill>
                  <a:srgbClr val="0557A0"/>
                </a:solidFill>
                <a:latin typeface="Calibri"/>
              </a:rPr>
              <a:t>года, </a:t>
            </a:r>
            <a:r>
              <a:rPr lang="ru-RU" sz="2800" b="1" spc="-1" dirty="0" smtClean="0">
                <a:solidFill>
                  <a:srgbClr val="0557A0"/>
                </a:solidFill>
                <a:latin typeface="Calibri"/>
              </a:rPr>
              <a:t>планы </a:t>
            </a:r>
            <a:r>
              <a:rPr lang="ru-RU" sz="2800" b="1" spc="-1" dirty="0">
                <a:solidFill>
                  <a:srgbClr val="0557A0"/>
                </a:solidFill>
                <a:latin typeface="Calibri"/>
              </a:rPr>
              <a:t>на 2023 </a:t>
            </a:r>
            <a:r>
              <a:rPr lang="ru-RU" sz="2800" b="1" spc="-1" dirty="0" smtClean="0">
                <a:solidFill>
                  <a:srgbClr val="0557A0"/>
                </a:solidFill>
                <a:latin typeface="Calibri"/>
              </a:rPr>
              <a:t>год</a:t>
            </a:r>
            <a:endParaRPr lang="ru-RU" sz="2800" b="1" spc="-1" dirty="0">
              <a:solidFill>
                <a:srgbClr val="0557A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4"/>
          <p:cNvSpPr/>
          <p:nvPr/>
        </p:nvSpPr>
        <p:spPr>
          <a:xfrm>
            <a:off x="1493520" y="279300"/>
            <a:ext cx="7650120" cy="676466"/>
          </a:xfrm>
          <a:custGeom>
            <a:avLst/>
            <a:gdLst>
              <a:gd name="connsiteX0" fmla="*/ 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0 w 7398000"/>
              <a:gd name="connsiteY4" fmla="*/ 0 h 482400"/>
              <a:gd name="connsiteX0" fmla="*/ 29718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297180 w 7398000"/>
              <a:gd name="connsiteY4" fmla="*/ 0 h 482400"/>
              <a:gd name="connsiteX0" fmla="*/ 266700 w 7367520"/>
              <a:gd name="connsiteY0" fmla="*/ 0 h 490020"/>
              <a:gd name="connsiteX1" fmla="*/ 7367520 w 7367520"/>
              <a:gd name="connsiteY1" fmla="*/ 0 h 490020"/>
              <a:gd name="connsiteX2" fmla="*/ 7367520 w 7367520"/>
              <a:gd name="connsiteY2" fmla="*/ 482400 h 490020"/>
              <a:gd name="connsiteX3" fmla="*/ 0 w 7367520"/>
              <a:gd name="connsiteY3" fmla="*/ 490020 h 490020"/>
              <a:gd name="connsiteX4" fmla="*/ 266700 w 7367520"/>
              <a:gd name="connsiteY4" fmla="*/ 0 h 490020"/>
              <a:gd name="connsiteX0" fmla="*/ 243840 w 7344660"/>
              <a:gd name="connsiteY0" fmla="*/ 0 h 490020"/>
              <a:gd name="connsiteX1" fmla="*/ 7344660 w 7344660"/>
              <a:gd name="connsiteY1" fmla="*/ 0 h 490020"/>
              <a:gd name="connsiteX2" fmla="*/ 7344660 w 7344660"/>
              <a:gd name="connsiteY2" fmla="*/ 482400 h 490020"/>
              <a:gd name="connsiteX3" fmla="*/ 0 w 7344660"/>
              <a:gd name="connsiteY3" fmla="*/ 490020 h 490020"/>
              <a:gd name="connsiteX4" fmla="*/ 243840 w 7344660"/>
              <a:gd name="connsiteY4" fmla="*/ 0 h 49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44660" h="490020">
                <a:moveTo>
                  <a:pt x="243840" y="0"/>
                </a:moveTo>
                <a:lnTo>
                  <a:pt x="7344660" y="0"/>
                </a:lnTo>
                <a:lnTo>
                  <a:pt x="7344660" y="482400"/>
                </a:lnTo>
                <a:lnTo>
                  <a:pt x="0" y="490020"/>
                </a:lnTo>
                <a:lnTo>
                  <a:pt x="243840" y="0"/>
                </a:lnTo>
                <a:close/>
              </a:path>
            </a:pathLst>
          </a:custGeom>
          <a:solidFill>
            <a:srgbClr val="00A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5"/>
          <p:cNvSpPr/>
          <p:nvPr/>
        </p:nvSpPr>
        <p:spPr>
          <a:xfrm>
            <a:off x="1855500" y="264120"/>
            <a:ext cx="7108560" cy="6846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pc="-1" dirty="0" smtClean="0">
                <a:solidFill>
                  <a:schemeClr val="bg1"/>
                </a:solidFill>
                <a:latin typeface="Calibri"/>
              </a:rPr>
              <a:t>Направление отдыха, оздоровления </a:t>
            </a:r>
            <a:r>
              <a:rPr lang="ru-RU" sz="2000" b="1" spc="-1" dirty="0">
                <a:solidFill>
                  <a:schemeClr val="bg1"/>
                </a:solidFill>
                <a:latin typeface="Calibri"/>
              </a:rPr>
              <a:t>и </a:t>
            </a:r>
            <a:r>
              <a:rPr lang="ru-RU" sz="2000" b="1" spc="-1" dirty="0" smtClean="0">
                <a:solidFill>
                  <a:schemeClr val="bg1"/>
                </a:solidFill>
                <a:latin typeface="Calibri"/>
              </a:rPr>
              <a:t>занятости </a:t>
            </a:r>
            <a:r>
              <a:rPr lang="ru-RU" sz="2000" b="1" spc="-1" dirty="0">
                <a:solidFill>
                  <a:schemeClr val="bg1"/>
                </a:solidFill>
                <a:latin typeface="Calibri"/>
              </a:rPr>
              <a:t>детей </a:t>
            </a:r>
            <a:endParaRPr lang="ru-RU" sz="2000" b="1" spc="-1" dirty="0" smtClean="0">
              <a:solidFill>
                <a:schemeClr val="bg1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ru-RU" sz="2000" b="1" spc="-1" dirty="0" smtClean="0">
                <a:solidFill>
                  <a:schemeClr val="bg1"/>
                </a:solidFill>
                <a:latin typeface="Calibri"/>
              </a:rPr>
              <a:t>в </a:t>
            </a:r>
            <a:r>
              <a:rPr lang="ru-RU" sz="2000" b="1" spc="-1" dirty="0">
                <a:solidFill>
                  <a:schemeClr val="bg1"/>
                </a:solidFill>
                <a:latin typeface="Calibri"/>
              </a:rPr>
              <a:t>период детской оздоровительной кампании 2022 года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97380" y="1500991"/>
            <a:ext cx="57454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Лагеря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всех видов и форм собственности,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организованные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на территории города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Нижневартовска</a:t>
            </a:r>
          </a:p>
          <a:p>
            <a:endParaRPr lang="ru-RU" dirty="0">
              <a:latin typeface="Calibri" pitchFamily="34" charset="0"/>
              <a:cs typeface="Calibri" pitchFamily="34" charset="0"/>
            </a:endParaRP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Выездной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отдых за пределами города Нижневартовска                                              и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ХМАО-Югры</a:t>
            </a:r>
          </a:p>
          <a:p>
            <a:endParaRPr lang="ru-RU" dirty="0">
              <a:latin typeface="Calibri" pitchFamily="34" charset="0"/>
              <a:cs typeface="Calibri" pitchFamily="34" charset="0"/>
            </a:endParaRP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Трудоустройство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несовершеннолетних граждан 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в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возрасте от 14 до 18 лет в свободное от учебы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время</a:t>
            </a:r>
          </a:p>
          <a:p>
            <a:endParaRPr lang="ru-RU" dirty="0">
              <a:latin typeface="Calibri" pitchFamily="34" charset="0"/>
              <a:cs typeface="Calibri" pitchFamily="34" charset="0"/>
            </a:endParaRP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Иные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организованные формы отдыха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детей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94460" y="1447651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8409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ru-RU" sz="4400" b="1" dirty="0">
              <a:solidFill>
                <a:srgbClr val="FF840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94460" y="2269837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8409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ru-RU" sz="4400" b="1" dirty="0">
              <a:solidFill>
                <a:srgbClr val="FF840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94460" y="3084403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8409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ru-RU" sz="4400" b="1" dirty="0">
              <a:solidFill>
                <a:srgbClr val="FF8409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94460" y="3784967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FF8409"/>
                </a:solidFill>
                <a:latin typeface="Calibri" pitchFamily="34" charset="0"/>
                <a:cs typeface="Calibri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2604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Катя\Доклады\иконки\схема\1-02-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1135221" y="1352550"/>
            <a:ext cx="3087687" cy="308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CustomShape 4"/>
          <p:cNvSpPr/>
          <p:nvPr/>
        </p:nvSpPr>
        <p:spPr>
          <a:xfrm>
            <a:off x="2213514" y="279300"/>
            <a:ext cx="6930126" cy="707541"/>
          </a:xfrm>
          <a:custGeom>
            <a:avLst/>
            <a:gdLst>
              <a:gd name="connsiteX0" fmla="*/ 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0 w 7398000"/>
              <a:gd name="connsiteY4" fmla="*/ 0 h 482400"/>
              <a:gd name="connsiteX0" fmla="*/ 29718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297180 w 7398000"/>
              <a:gd name="connsiteY4" fmla="*/ 0 h 482400"/>
              <a:gd name="connsiteX0" fmla="*/ 266700 w 7367520"/>
              <a:gd name="connsiteY0" fmla="*/ 0 h 490020"/>
              <a:gd name="connsiteX1" fmla="*/ 7367520 w 7367520"/>
              <a:gd name="connsiteY1" fmla="*/ 0 h 490020"/>
              <a:gd name="connsiteX2" fmla="*/ 7367520 w 7367520"/>
              <a:gd name="connsiteY2" fmla="*/ 482400 h 490020"/>
              <a:gd name="connsiteX3" fmla="*/ 0 w 7367520"/>
              <a:gd name="connsiteY3" fmla="*/ 490020 h 490020"/>
              <a:gd name="connsiteX4" fmla="*/ 266700 w 7367520"/>
              <a:gd name="connsiteY4" fmla="*/ 0 h 490020"/>
              <a:gd name="connsiteX0" fmla="*/ 243840 w 7344660"/>
              <a:gd name="connsiteY0" fmla="*/ 0 h 490020"/>
              <a:gd name="connsiteX1" fmla="*/ 7344660 w 7344660"/>
              <a:gd name="connsiteY1" fmla="*/ 0 h 490020"/>
              <a:gd name="connsiteX2" fmla="*/ 7344660 w 7344660"/>
              <a:gd name="connsiteY2" fmla="*/ 482400 h 490020"/>
              <a:gd name="connsiteX3" fmla="*/ 0 w 7344660"/>
              <a:gd name="connsiteY3" fmla="*/ 490020 h 490020"/>
              <a:gd name="connsiteX4" fmla="*/ 243840 w 7344660"/>
              <a:gd name="connsiteY4" fmla="*/ 0 h 490020"/>
              <a:gd name="connsiteX0" fmla="*/ 333761 w 7434581"/>
              <a:gd name="connsiteY0" fmla="*/ 0 h 484799"/>
              <a:gd name="connsiteX1" fmla="*/ 7434581 w 7434581"/>
              <a:gd name="connsiteY1" fmla="*/ 0 h 484799"/>
              <a:gd name="connsiteX2" fmla="*/ 7434581 w 7434581"/>
              <a:gd name="connsiteY2" fmla="*/ 482400 h 484799"/>
              <a:gd name="connsiteX3" fmla="*/ 0 w 7434581"/>
              <a:gd name="connsiteY3" fmla="*/ 484799 h 484799"/>
              <a:gd name="connsiteX4" fmla="*/ 333761 w 7434581"/>
              <a:gd name="connsiteY4" fmla="*/ 0 h 484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4581" h="484799">
                <a:moveTo>
                  <a:pt x="333761" y="0"/>
                </a:moveTo>
                <a:lnTo>
                  <a:pt x="7434581" y="0"/>
                </a:lnTo>
                <a:lnTo>
                  <a:pt x="7434581" y="482400"/>
                </a:lnTo>
                <a:lnTo>
                  <a:pt x="0" y="484799"/>
                </a:lnTo>
                <a:lnTo>
                  <a:pt x="333761" y="0"/>
                </a:lnTo>
                <a:close/>
              </a:path>
            </a:pathLst>
          </a:custGeom>
          <a:solidFill>
            <a:srgbClr val="00A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5"/>
          <p:cNvSpPr/>
          <p:nvPr/>
        </p:nvSpPr>
        <p:spPr>
          <a:xfrm>
            <a:off x="2693700" y="294600"/>
            <a:ext cx="7108560" cy="6846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8400" tIns="34200" rIns="68400" bIns="342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pc="-1" dirty="0">
                <a:solidFill>
                  <a:schemeClr val="bg1"/>
                </a:solidFill>
                <a:latin typeface="Calibri"/>
              </a:rPr>
              <a:t>Финансирование детской оздоровительной </a:t>
            </a:r>
            <a:endParaRPr lang="ru-RU" sz="2000" b="1" spc="-1" dirty="0" smtClean="0">
              <a:solidFill>
                <a:schemeClr val="bg1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ru-RU" sz="2000" b="1" spc="-1" dirty="0" smtClean="0">
                <a:solidFill>
                  <a:schemeClr val="bg1"/>
                </a:solidFill>
                <a:latin typeface="Calibri"/>
              </a:rPr>
              <a:t>кампании </a:t>
            </a:r>
            <a:r>
              <a:rPr lang="ru-RU" sz="2000" b="1" spc="-1" dirty="0">
                <a:solidFill>
                  <a:schemeClr val="bg1"/>
                </a:solidFill>
                <a:latin typeface="Calibri"/>
              </a:rPr>
              <a:t>в 2022 </a:t>
            </a:r>
            <a:r>
              <a:rPr lang="ru-RU" sz="2000" b="1" spc="-1" dirty="0" smtClean="0">
                <a:solidFill>
                  <a:schemeClr val="bg1"/>
                </a:solidFill>
                <a:latin typeface="Calibri"/>
              </a:rPr>
              <a:t>году</a:t>
            </a:r>
            <a:endParaRPr lang="ru-RU" sz="2000" b="1" spc="-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615022" y="1832352"/>
            <a:ext cx="2128085" cy="2128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ustomShape 3"/>
          <p:cNvSpPr/>
          <p:nvPr/>
        </p:nvSpPr>
        <p:spPr>
          <a:xfrm>
            <a:off x="1711324" y="2559438"/>
            <a:ext cx="1935480" cy="12835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300" b="1" dirty="0">
                <a:latin typeface="Calibri" pitchFamily="34" charset="0"/>
                <a:cs typeface="Calibri" pitchFamily="34" charset="0"/>
              </a:rPr>
              <a:t>159 667,53 </a:t>
            </a:r>
            <a:endParaRPr lang="ru-RU" sz="2300" b="1" dirty="0" smtClean="0"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ts val="2100"/>
              </a:lnSpc>
            </a:pPr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тыс</a:t>
            </a:r>
            <a:r>
              <a:rPr lang="ru-RU" sz="2300" b="1" dirty="0">
                <a:latin typeface="Calibri" pitchFamily="34" charset="0"/>
                <a:cs typeface="Calibri" pitchFamily="34" charset="0"/>
              </a:rPr>
              <a:t>. руб</a:t>
            </a:r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ctr">
              <a:lnSpc>
                <a:spcPct val="100000"/>
              </a:lnSpc>
            </a:pPr>
            <a:r>
              <a:rPr lang="ru-RU" sz="1200" dirty="0" smtClean="0">
                <a:latin typeface="Calibri" pitchFamily="34" charset="0"/>
                <a:cs typeface="Calibri" pitchFamily="34" charset="0"/>
              </a:rPr>
              <a:t>Финансирование </a:t>
            </a:r>
            <a:br>
              <a:rPr lang="ru-RU" sz="1200" dirty="0" smtClean="0">
                <a:latin typeface="Calibri" pitchFamily="34" charset="0"/>
                <a:cs typeface="Calibri" pitchFamily="34" charset="0"/>
              </a:rPr>
            </a:br>
            <a:r>
              <a:rPr lang="ru-RU" sz="1200" dirty="0" smtClean="0">
                <a:latin typeface="Calibri" pitchFamily="34" charset="0"/>
                <a:cs typeface="Calibri" pitchFamily="34" charset="0"/>
              </a:rPr>
              <a:t>по состоянию</a:t>
            </a:r>
            <a:br>
              <a:rPr lang="ru-RU" sz="1200" dirty="0" smtClean="0">
                <a:latin typeface="Calibri" pitchFamily="34" charset="0"/>
                <a:cs typeface="Calibri" pitchFamily="34" charset="0"/>
              </a:rPr>
            </a:br>
            <a:r>
              <a:rPr lang="ru-RU" sz="1200" dirty="0" smtClean="0">
                <a:latin typeface="Calibri" pitchFamily="34" charset="0"/>
                <a:cs typeface="Calibri" pitchFamily="34" charset="0"/>
              </a:rPr>
              <a:t>на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30.11.2022 </a:t>
            </a:r>
            <a:endParaRPr lang="ru-RU" sz="1200" b="0" i="1" strike="noStrike" spc="-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84136" y="3228076"/>
            <a:ext cx="2471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  <a:cs typeface="Calibri" pitchFamily="34" charset="0"/>
              </a:rPr>
              <a:t>53 795,38 тыс. руб. </a:t>
            </a:r>
            <a:endParaRPr lang="ru-RU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средства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городского бюджета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84136" y="1664653"/>
            <a:ext cx="2959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  <a:cs typeface="Calibri" pitchFamily="34" charset="0"/>
              </a:rPr>
              <a:t>105 872,15 тыс. руб. </a:t>
            </a:r>
            <a:endParaRPr lang="ru-RU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средства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окружного 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бюджета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Line 11"/>
          <p:cNvSpPr/>
          <p:nvPr/>
        </p:nvSpPr>
        <p:spPr>
          <a:xfrm flipH="1" flipV="1">
            <a:off x="4695524" y="1752034"/>
            <a:ext cx="1" cy="741578"/>
          </a:xfrm>
          <a:prstGeom prst="line">
            <a:avLst/>
          </a:prstGeom>
          <a:ln w="28575">
            <a:solidFill>
              <a:srgbClr val="00ADEF"/>
            </a:solidFill>
            <a:headEnd type="oval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/>
        </p:style>
      </p:sp>
      <p:sp>
        <p:nvSpPr>
          <p:cNvPr id="12" name="Line 12"/>
          <p:cNvSpPr/>
          <p:nvPr/>
        </p:nvSpPr>
        <p:spPr>
          <a:xfrm>
            <a:off x="3310440" y="1765482"/>
            <a:ext cx="1385086" cy="360"/>
          </a:xfrm>
          <a:prstGeom prst="line">
            <a:avLst/>
          </a:prstGeom>
          <a:ln w="28575">
            <a:solidFill>
              <a:srgbClr val="00AD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" name="Line 11"/>
          <p:cNvSpPr/>
          <p:nvPr/>
        </p:nvSpPr>
        <p:spPr>
          <a:xfrm>
            <a:off x="4695524" y="3360421"/>
            <a:ext cx="0" cy="768356"/>
          </a:xfrm>
          <a:prstGeom prst="line">
            <a:avLst/>
          </a:prstGeom>
          <a:ln w="28575">
            <a:solidFill>
              <a:srgbClr val="FF8409"/>
            </a:solidFill>
            <a:headEnd type="oval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/>
        </p:style>
      </p:sp>
      <p:sp>
        <p:nvSpPr>
          <p:cNvPr id="14" name="Line 12"/>
          <p:cNvSpPr/>
          <p:nvPr/>
        </p:nvSpPr>
        <p:spPr>
          <a:xfrm>
            <a:off x="3507900" y="4114968"/>
            <a:ext cx="1187626" cy="360"/>
          </a:xfrm>
          <a:prstGeom prst="line">
            <a:avLst/>
          </a:prstGeom>
          <a:ln w="28575">
            <a:solidFill>
              <a:srgbClr val="FF8409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/>
        </p:style>
      </p:sp>
      <p:pic>
        <p:nvPicPr>
          <p:cNvPr id="15" name="Picture 2" descr="C:\Катя\Доклады\иконки\2796491-2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334" y="1897444"/>
            <a:ext cx="763460" cy="76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69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768386368"/>
              </p:ext>
            </p:extLst>
          </p:nvPr>
        </p:nvGraphicFramePr>
        <p:xfrm>
          <a:off x="-363607" y="1173480"/>
          <a:ext cx="4754880" cy="338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Овал 18"/>
          <p:cNvSpPr/>
          <p:nvPr/>
        </p:nvSpPr>
        <p:spPr>
          <a:xfrm>
            <a:off x="940748" y="1838252"/>
            <a:ext cx="2128085" cy="2128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Катя\Доклады\иконки\дс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213" y="1818256"/>
            <a:ext cx="1277927" cy="127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CustomShape 4"/>
          <p:cNvSpPr/>
          <p:nvPr/>
        </p:nvSpPr>
        <p:spPr>
          <a:xfrm>
            <a:off x="1633120" y="279300"/>
            <a:ext cx="7510520" cy="437567"/>
          </a:xfrm>
          <a:custGeom>
            <a:avLst/>
            <a:gdLst>
              <a:gd name="connsiteX0" fmla="*/ 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0 w 7398000"/>
              <a:gd name="connsiteY4" fmla="*/ 0 h 482400"/>
              <a:gd name="connsiteX0" fmla="*/ 29718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297180 w 7398000"/>
              <a:gd name="connsiteY4" fmla="*/ 0 h 482400"/>
              <a:gd name="connsiteX0" fmla="*/ 266700 w 7367520"/>
              <a:gd name="connsiteY0" fmla="*/ 0 h 490020"/>
              <a:gd name="connsiteX1" fmla="*/ 7367520 w 7367520"/>
              <a:gd name="connsiteY1" fmla="*/ 0 h 490020"/>
              <a:gd name="connsiteX2" fmla="*/ 7367520 w 7367520"/>
              <a:gd name="connsiteY2" fmla="*/ 482400 h 490020"/>
              <a:gd name="connsiteX3" fmla="*/ 0 w 7367520"/>
              <a:gd name="connsiteY3" fmla="*/ 490020 h 490020"/>
              <a:gd name="connsiteX4" fmla="*/ 266700 w 7367520"/>
              <a:gd name="connsiteY4" fmla="*/ 0 h 490020"/>
              <a:gd name="connsiteX0" fmla="*/ 243840 w 7344660"/>
              <a:gd name="connsiteY0" fmla="*/ 0 h 490020"/>
              <a:gd name="connsiteX1" fmla="*/ 7344660 w 7344660"/>
              <a:gd name="connsiteY1" fmla="*/ 0 h 490020"/>
              <a:gd name="connsiteX2" fmla="*/ 7344660 w 7344660"/>
              <a:gd name="connsiteY2" fmla="*/ 482400 h 490020"/>
              <a:gd name="connsiteX3" fmla="*/ 0 w 7344660"/>
              <a:gd name="connsiteY3" fmla="*/ 490020 h 490020"/>
              <a:gd name="connsiteX4" fmla="*/ 243840 w 7344660"/>
              <a:gd name="connsiteY4" fmla="*/ 0 h 49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44660" h="490020">
                <a:moveTo>
                  <a:pt x="243840" y="0"/>
                </a:moveTo>
                <a:lnTo>
                  <a:pt x="7344660" y="0"/>
                </a:lnTo>
                <a:lnTo>
                  <a:pt x="7344660" y="482400"/>
                </a:lnTo>
                <a:lnTo>
                  <a:pt x="0" y="490020"/>
                </a:lnTo>
                <a:lnTo>
                  <a:pt x="243840" y="0"/>
                </a:lnTo>
                <a:close/>
              </a:path>
            </a:pathLst>
          </a:custGeom>
          <a:solidFill>
            <a:srgbClr val="00A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5"/>
          <p:cNvSpPr/>
          <p:nvPr/>
        </p:nvSpPr>
        <p:spPr>
          <a:xfrm>
            <a:off x="1925346" y="294600"/>
            <a:ext cx="7088754" cy="3768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8400" tIns="34200" rIns="68400" bIns="342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pc="-1" dirty="0" smtClean="0">
                <a:solidFill>
                  <a:schemeClr val="bg1"/>
                </a:solidFill>
                <a:latin typeface="Calibri"/>
              </a:rPr>
              <a:t>Лагеря </a:t>
            </a:r>
            <a:r>
              <a:rPr lang="ru-RU" sz="2000" b="1" spc="-1" dirty="0">
                <a:solidFill>
                  <a:schemeClr val="bg1"/>
                </a:solidFill>
                <a:latin typeface="Calibri"/>
              </a:rPr>
              <a:t>всех видов на территории </a:t>
            </a:r>
            <a:r>
              <a:rPr lang="ru-RU" sz="2000" b="1" spc="-1" dirty="0" smtClean="0">
                <a:solidFill>
                  <a:schemeClr val="bg1"/>
                </a:solidFill>
                <a:latin typeface="Calibri"/>
              </a:rPr>
              <a:t>города Нижневартовска</a:t>
            </a:r>
            <a:endParaRPr lang="ru-RU" sz="2000" b="1" spc="-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20" name="CustomShape 3"/>
          <p:cNvSpPr/>
          <p:nvPr/>
        </p:nvSpPr>
        <p:spPr>
          <a:xfrm>
            <a:off x="1037050" y="2816798"/>
            <a:ext cx="1935480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dirty="0"/>
              <a:t>63 </a:t>
            </a:r>
            <a:r>
              <a:rPr lang="ru-RU" sz="2400" b="1" dirty="0" smtClean="0"/>
              <a:t>лагеря</a:t>
            </a:r>
          </a:p>
          <a:p>
            <a:pPr algn="ctr">
              <a:lnSpc>
                <a:spcPct val="100000"/>
              </a:lnSpc>
            </a:pPr>
            <a:r>
              <a:rPr lang="ru-RU" sz="1200" dirty="0" smtClean="0"/>
              <a:t>с </a:t>
            </a:r>
            <a:r>
              <a:rPr lang="ru-RU" sz="1200" dirty="0"/>
              <a:t>дневным </a:t>
            </a:r>
            <a:r>
              <a:rPr lang="ru-RU" sz="1200" dirty="0" smtClean="0"/>
              <a:t>пребыванием </a:t>
            </a:r>
          </a:p>
          <a:p>
            <a:pPr algn="ctr">
              <a:lnSpc>
                <a:spcPct val="100000"/>
              </a:lnSpc>
            </a:pPr>
            <a:r>
              <a:rPr lang="ru-RU" sz="1200" dirty="0" smtClean="0"/>
              <a:t>детей </a:t>
            </a:r>
            <a:endParaRPr lang="ru-RU" sz="1200" b="0" i="1" strike="noStrike" spc="-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339268" y="1057569"/>
            <a:ext cx="4225612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42 лагеря </a:t>
            </a:r>
            <a:r>
              <a:rPr lang="ru-RU" sz="1500" dirty="0">
                <a:latin typeface="Calibri" pitchFamily="34" charset="0"/>
                <a:cs typeface="Calibri" pitchFamily="34" charset="0"/>
              </a:rPr>
              <a:t>на базе образовательных </a:t>
            </a:r>
            <a:r>
              <a:rPr lang="ru-RU" sz="1500" dirty="0" smtClean="0">
                <a:latin typeface="Calibri" pitchFamily="34" charset="0"/>
                <a:cs typeface="Calibri" pitchFamily="34" charset="0"/>
              </a:rPr>
              <a:t>организаций </a:t>
            </a:r>
            <a:endParaRPr lang="ru-RU" sz="1500" dirty="0">
              <a:latin typeface="Calibri" pitchFamily="34" charset="0"/>
              <a:cs typeface="Calibri" pitchFamily="34" charset="0"/>
            </a:endParaRPr>
          </a:p>
          <a:p>
            <a:endParaRPr lang="ru-RU" sz="15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500" b="1" dirty="0">
                <a:latin typeface="Calibri" pitchFamily="34" charset="0"/>
                <a:cs typeface="Calibri" pitchFamily="34" charset="0"/>
              </a:rPr>
              <a:t>10 лагерей </a:t>
            </a:r>
            <a:r>
              <a:rPr lang="ru-RU" sz="1500" dirty="0">
                <a:latin typeface="Calibri" pitchFamily="34" charset="0"/>
                <a:cs typeface="Calibri" pitchFamily="34" charset="0"/>
              </a:rPr>
              <a:t>на базе учреждений спорта</a:t>
            </a:r>
          </a:p>
          <a:p>
            <a:endParaRPr lang="ru-RU" sz="15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500" b="1" dirty="0" smtClean="0">
                <a:latin typeface="Calibri" pitchFamily="34" charset="0"/>
                <a:cs typeface="Calibri" pitchFamily="34" charset="0"/>
              </a:rPr>
              <a:t>4 </a:t>
            </a:r>
            <a:r>
              <a:rPr lang="ru-RU" sz="1500" b="1" dirty="0">
                <a:latin typeface="Calibri" pitchFamily="34" charset="0"/>
                <a:cs typeface="Calibri" pitchFamily="34" charset="0"/>
              </a:rPr>
              <a:t>лагеря </a:t>
            </a:r>
            <a:r>
              <a:rPr lang="ru-RU" sz="1500" dirty="0">
                <a:latin typeface="Calibri" pitchFamily="34" charset="0"/>
                <a:cs typeface="Calibri" pitchFamily="34" charset="0"/>
              </a:rPr>
              <a:t>на базе учреждений </a:t>
            </a:r>
            <a:r>
              <a:rPr lang="ru-RU" sz="1500" dirty="0" smtClean="0">
                <a:latin typeface="Calibri" pitchFamily="34" charset="0"/>
                <a:cs typeface="Calibri" pitchFamily="34" charset="0"/>
              </a:rPr>
              <a:t>культуры</a:t>
            </a:r>
            <a:endParaRPr lang="ru-RU" sz="1500" dirty="0">
              <a:latin typeface="Calibri" pitchFamily="34" charset="0"/>
              <a:cs typeface="Calibri" pitchFamily="34" charset="0"/>
            </a:endParaRPr>
          </a:p>
          <a:p>
            <a:endParaRPr lang="ru-RU" sz="15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500" b="1" dirty="0" smtClean="0">
                <a:latin typeface="Calibri" pitchFamily="34" charset="0"/>
                <a:cs typeface="Calibri" pitchFamily="34" charset="0"/>
              </a:rPr>
              <a:t>3 лагеря </a:t>
            </a:r>
            <a:r>
              <a:rPr lang="ru-RU" sz="1500" dirty="0">
                <a:latin typeface="Calibri" pitchFamily="34" charset="0"/>
                <a:cs typeface="Calibri" pitchFamily="34" charset="0"/>
              </a:rPr>
              <a:t>на базе образовательной </a:t>
            </a:r>
            <a:endParaRPr lang="ru-RU" sz="15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500" dirty="0" smtClean="0">
                <a:latin typeface="Calibri" pitchFamily="34" charset="0"/>
                <a:cs typeface="Calibri" pitchFamily="34" charset="0"/>
              </a:rPr>
              <a:t>организации </a:t>
            </a:r>
            <a:r>
              <a:rPr lang="ru-RU" sz="1500" dirty="0">
                <a:latin typeface="Calibri" pitchFamily="34" charset="0"/>
                <a:cs typeface="Calibri" pitchFamily="34" charset="0"/>
              </a:rPr>
              <a:t>окружного </a:t>
            </a:r>
            <a:r>
              <a:rPr lang="ru-RU" sz="1500" dirty="0" smtClean="0">
                <a:latin typeface="Calibri" pitchFamily="34" charset="0"/>
                <a:cs typeface="Calibri" pitchFamily="34" charset="0"/>
              </a:rPr>
              <a:t>подчинения</a:t>
            </a:r>
            <a:endParaRPr lang="ru-RU" sz="1500" dirty="0">
              <a:latin typeface="Calibri" pitchFamily="34" charset="0"/>
              <a:cs typeface="Calibri" pitchFamily="34" charset="0"/>
            </a:endParaRPr>
          </a:p>
          <a:p>
            <a:endParaRPr lang="ru-RU" sz="15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500" b="1" dirty="0" smtClean="0">
                <a:latin typeface="Calibri" pitchFamily="34" charset="0"/>
                <a:cs typeface="Calibri" pitchFamily="34" charset="0"/>
              </a:rPr>
              <a:t>2 </a:t>
            </a:r>
            <a:r>
              <a:rPr lang="ru-RU" sz="1500" b="1" dirty="0">
                <a:latin typeface="Calibri" pitchFamily="34" charset="0"/>
                <a:cs typeface="Calibri" pitchFamily="34" charset="0"/>
              </a:rPr>
              <a:t>лагеря </a:t>
            </a:r>
            <a:r>
              <a:rPr lang="ru-RU" sz="1500" dirty="0">
                <a:latin typeface="Calibri" pitchFamily="34" charset="0"/>
                <a:cs typeface="Calibri" pitchFamily="34" charset="0"/>
              </a:rPr>
              <a:t>(смены) на базе учреждений </a:t>
            </a:r>
            <a:endParaRPr lang="ru-RU" sz="15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500" dirty="0" smtClean="0">
                <a:latin typeface="Calibri" pitchFamily="34" charset="0"/>
                <a:cs typeface="Calibri" pitchFamily="34" charset="0"/>
              </a:rPr>
              <a:t>социального обслуживания</a:t>
            </a:r>
            <a:endParaRPr lang="ru-RU" sz="1500" dirty="0">
              <a:latin typeface="Calibri" pitchFamily="34" charset="0"/>
              <a:cs typeface="Calibri" pitchFamily="34" charset="0"/>
            </a:endParaRPr>
          </a:p>
          <a:p>
            <a:endParaRPr lang="ru-RU" sz="15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500" b="1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ru-RU" sz="15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500" dirty="0">
                <a:latin typeface="Calibri" pitchFamily="34" charset="0"/>
                <a:cs typeface="Calibri" pitchFamily="34" charset="0"/>
              </a:rPr>
              <a:t>палаточных </a:t>
            </a:r>
            <a:r>
              <a:rPr lang="ru-RU" sz="1500" dirty="0" smtClean="0">
                <a:latin typeface="Calibri" pitchFamily="34" charset="0"/>
                <a:cs typeface="Calibri" pitchFamily="34" charset="0"/>
              </a:rPr>
              <a:t>лагеря</a:t>
            </a:r>
            <a:endParaRPr lang="ru-RU" sz="15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954780" y="1107099"/>
            <a:ext cx="266700" cy="266700"/>
          </a:xfrm>
          <a:prstGeom prst="ellipse">
            <a:avLst/>
          </a:prstGeom>
          <a:solidFill>
            <a:srgbClr val="00A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3954780" y="1559176"/>
            <a:ext cx="266700" cy="266700"/>
          </a:xfrm>
          <a:prstGeom prst="ellipse">
            <a:avLst/>
          </a:prstGeom>
          <a:solidFill>
            <a:srgbClr val="003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3954780" y="2016376"/>
            <a:ext cx="266700" cy="2667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3954780" y="2583140"/>
            <a:ext cx="266700" cy="266700"/>
          </a:xfrm>
          <a:prstGeom prst="ellipse">
            <a:avLst/>
          </a:prstGeom>
          <a:solidFill>
            <a:srgbClr val="726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3954780" y="3289987"/>
            <a:ext cx="266700" cy="266700"/>
          </a:xfrm>
          <a:prstGeom prst="ellipse">
            <a:avLst/>
          </a:prstGeom>
          <a:solidFill>
            <a:srgbClr val="FF8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3954780" y="3823387"/>
            <a:ext cx="266700" cy="266700"/>
          </a:xfrm>
          <a:prstGeom prst="ellipse">
            <a:avLst/>
          </a:prstGeom>
          <a:solidFill>
            <a:srgbClr val="F5B8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079941" y="2653744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42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859481" y="89644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42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714728" y="1288632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463040" y="1353727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176222" y="1506127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13631" y="1827999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4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8233" y="2653744"/>
            <a:ext cx="4956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10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14528" y="4357108"/>
            <a:ext cx="2630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Calibri" pitchFamily="34" charset="0"/>
                <a:cs typeface="Calibri" pitchFamily="34" charset="0"/>
              </a:rPr>
              <a:t>12 130 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охват детей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2" name="Picture 3" descr="C:\Катя\Доклады\иконки\оранжевые\2\40-40-0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382" y="4260982"/>
            <a:ext cx="681838" cy="66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00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4"/>
          <p:cNvSpPr/>
          <p:nvPr/>
        </p:nvSpPr>
        <p:spPr>
          <a:xfrm>
            <a:off x="2758440" y="279300"/>
            <a:ext cx="6385199" cy="437567"/>
          </a:xfrm>
          <a:custGeom>
            <a:avLst/>
            <a:gdLst>
              <a:gd name="connsiteX0" fmla="*/ 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0 w 7398000"/>
              <a:gd name="connsiteY4" fmla="*/ 0 h 482400"/>
              <a:gd name="connsiteX0" fmla="*/ 29718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297180 w 7398000"/>
              <a:gd name="connsiteY4" fmla="*/ 0 h 482400"/>
              <a:gd name="connsiteX0" fmla="*/ 266700 w 7367520"/>
              <a:gd name="connsiteY0" fmla="*/ 0 h 490020"/>
              <a:gd name="connsiteX1" fmla="*/ 7367520 w 7367520"/>
              <a:gd name="connsiteY1" fmla="*/ 0 h 490020"/>
              <a:gd name="connsiteX2" fmla="*/ 7367520 w 7367520"/>
              <a:gd name="connsiteY2" fmla="*/ 482400 h 490020"/>
              <a:gd name="connsiteX3" fmla="*/ 0 w 7367520"/>
              <a:gd name="connsiteY3" fmla="*/ 490020 h 490020"/>
              <a:gd name="connsiteX4" fmla="*/ 266700 w 7367520"/>
              <a:gd name="connsiteY4" fmla="*/ 0 h 490020"/>
              <a:gd name="connsiteX0" fmla="*/ 243840 w 7344660"/>
              <a:gd name="connsiteY0" fmla="*/ 0 h 490020"/>
              <a:gd name="connsiteX1" fmla="*/ 7344660 w 7344660"/>
              <a:gd name="connsiteY1" fmla="*/ 0 h 490020"/>
              <a:gd name="connsiteX2" fmla="*/ 7344660 w 7344660"/>
              <a:gd name="connsiteY2" fmla="*/ 482400 h 490020"/>
              <a:gd name="connsiteX3" fmla="*/ 0 w 7344660"/>
              <a:gd name="connsiteY3" fmla="*/ 490020 h 490020"/>
              <a:gd name="connsiteX4" fmla="*/ 243840 w 7344660"/>
              <a:gd name="connsiteY4" fmla="*/ 0 h 49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44660" h="490020">
                <a:moveTo>
                  <a:pt x="243840" y="0"/>
                </a:moveTo>
                <a:lnTo>
                  <a:pt x="7344660" y="0"/>
                </a:lnTo>
                <a:lnTo>
                  <a:pt x="7344660" y="482400"/>
                </a:lnTo>
                <a:lnTo>
                  <a:pt x="0" y="490020"/>
                </a:lnTo>
                <a:lnTo>
                  <a:pt x="243840" y="0"/>
                </a:lnTo>
                <a:close/>
              </a:path>
            </a:pathLst>
          </a:custGeom>
          <a:solidFill>
            <a:srgbClr val="00A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5"/>
          <p:cNvSpPr/>
          <p:nvPr/>
        </p:nvSpPr>
        <p:spPr>
          <a:xfrm>
            <a:off x="3101340" y="264120"/>
            <a:ext cx="5451240" cy="43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8400" tIns="34200" rIns="68400" bIns="342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pc="-1" dirty="0">
                <a:solidFill>
                  <a:schemeClr val="bg1"/>
                </a:solidFill>
                <a:latin typeface="Calibri"/>
              </a:rPr>
              <a:t>Выездной </a:t>
            </a:r>
            <a:r>
              <a:rPr lang="ru-RU" sz="2400" b="1" spc="-1" dirty="0" smtClean="0">
                <a:solidFill>
                  <a:schemeClr val="bg1"/>
                </a:solidFill>
                <a:latin typeface="Calibri"/>
              </a:rPr>
              <a:t>отдых</a:t>
            </a:r>
            <a:endParaRPr lang="ru-RU" sz="2400" b="1" spc="-1" dirty="0">
              <a:solidFill>
                <a:schemeClr val="bg1"/>
              </a:solidFill>
              <a:latin typeface="Calibri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358774" y="1113039"/>
            <a:ext cx="3954013" cy="3320396"/>
            <a:chOff x="84628" y="1181619"/>
            <a:chExt cx="3954013" cy="3320396"/>
          </a:xfrm>
        </p:grpSpPr>
        <p:graphicFrame>
          <p:nvGraphicFramePr>
            <p:cNvPr id="24" name="Диаграмма 23"/>
            <p:cNvGraphicFramePr/>
            <p:nvPr>
              <p:extLst>
                <p:ext uri="{D42A27DB-BD31-4B8C-83A1-F6EECF244321}">
                  <p14:modId xmlns:p14="http://schemas.microsoft.com/office/powerpoint/2010/main" val="42164408"/>
                </p:ext>
              </p:extLst>
            </p:nvPr>
          </p:nvGraphicFramePr>
          <p:xfrm>
            <a:off x="84628" y="1181619"/>
            <a:ext cx="3954013" cy="33203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9" name="Овал 58"/>
            <p:cNvSpPr/>
            <p:nvPr/>
          </p:nvSpPr>
          <p:spPr>
            <a:xfrm>
              <a:off x="979578" y="1759755"/>
              <a:ext cx="2164113" cy="2164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1050"/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1101135" y="2355655"/>
              <a:ext cx="1920998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3200" b="1" dirty="0" smtClean="0">
                  <a:latin typeface="Calibri" pitchFamily="34" charset="0"/>
                  <a:cs typeface="Calibri" pitchFamily="34" charset="0"/>
                </a:rPr>
                <a:t>1 793</a:t>
              </a:r>
              <a:r>
                <a:rPr lang="ru-RU" sz="4400" b="1" dirty="0" smtClean="0"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pPr algn="ctr"/>
              <a:r>
                <a:rPr lang="ru-RU" sz="1600" b="1" dirty="0" smtClean="0">
                  <a:latin typeface="Calibri" pitchFamily="34" charset="0"/>
                  <a:cs typeface="Calibri" pitchFamily="34" charset="0"/>
                </a:rPr>
                <a:t>ВСЕГО ПУТЕВКИ</a:t>
              </a:r>
            </a:p>
            <a:p>
              <a:pPr algn="ctr"/>
              <a:r>
                <a:rPr lang="ru-RU" sz="1600" b="1" dirty="0" smtClean="0">
                  <a:latin typeface="Calibri" pitchFamily="34" charset="0"/>
                  <a:cs typeface="Calibri" pitchFamily="34" charset="0"/>
                </a:rPr>
                <a:t>(4 105 детей)</a:t>
              </a:r>
              <a:r>
                <a:rPr lang="ru-RU" sz="1600" dirty="0" smtClean="0">
                  <a:latin typeface="Calibri" pitchFamily="34" charset="0"/>
                  <a:cs typeface="Calibri" pitchFamily="34" charset="0"/>
                </a:rPr>
                <a:t> </a:t>
              </a:r>
              <a:endParaRPr lang="ru-RU" sz="16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61" name="Picture 4" descr="C:\Катя\Доклады\иконки\1392747-20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2700" y="1860903"/>
              <a:ext cx="757868" cy="757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112693" y="1625968"/>
            <a:ext cx="256775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1 046 путевок </a:t>
            </a:r>
          </a:p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Тюменская </a:t>
            </a:r>
          </a:p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область                  </a:t>
            </a:r>
          </a:p>
          <a:p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254 путевки </a:t>
            </a:r>
          </a:p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Свердловская </a:t>
            </a:r>
          </a:p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область </a:t>
            </a:r>
          </a:p>
          <a:p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100 путевок </a:t>
            </a:r>
          </a:p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Ленинградская </a:t>
            </a:r>
          </a:p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область</a:t>
            </a:r>
          </a:p>
          <a:p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67500" y="1625968"/>
            <a:ext cx="25450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Calibri" pitchFamily="34" charset="0"/>
                <a:cs typeface="Calibri" pitchFamily="34" charset="0"/>
              </a:rPr>
              <a:t>98 путевок </a:t>
            </a:r>
          </a:p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Новосибирская </a:t>
            </a:r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область </a:t>
            </a:r>
            <a:endParaRPr lang="ru-RU" sz="1600" dirty="0">
              <a:latin typeface="Calibri" pitchFamily="34" charset="0"/>
              <a:cs typeface="Calibri" pitchFamily="34" charset="0"/>
            </a:endParaRPr>
          </a:p>
          <a:p>
            <a:endParaRPr lang="ru-RU" sz="1600" dirty="0">
              <a:latin typeface="Calibri" pitchFamily="34" charset="0"/>
              <a:cs typeface="Calibri" pitchFamily="34" charset="0"/>
            </a:endParaRPr>
          </a:p>
          <a:p>
            <a:r>
              <a:rPr lang="ru-RU" sz="1600" b="1" dirty="0">
                <a:latin typeface="Calibri" pitchFamily="34" charset="0"/>
                <a:cs typeface="Calibri" pitchFamily="34" charset="0"/>
              </a:rPr>
              <a:t>50 путевок </a:t>
            </a:r>
          </a:p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Республика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Алтай </a:t>
            </a:r>
          </a:p>
          <a:p>
            <a:endParaRPr lang="ru-RU" sz="1600" dirty="0">
              <a:latin typeface="Calibri" pitchFamily="34" charset="0"/>
              <a:cs typeface="Calibri" pitchFamily="34" charset="0"/>
            </a:endParaRPr>
          </a:p>
          <a:p>
            <a:r>
              <a:rPr lang="ru-RU" sz="1600" b="1" dirty="0">
                <a:latin typeface="Calibri" pitchFamily="34" charset="0"/>
                <a:cs typeface="Calibri" pitchFamily="34" charset="0"/>
              </a:rPr>
              <a:t>45 путевок </a:t>
            </a:r>
          </a:p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Республика Татарстан </a:t>
            </a:r>
          </a:p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(Казань) </a:t>
            </a:r>
            <a:endParaRPr lang="ru-RU" sz="1600" dirty="0"/>
          </a:p>
        </p:txBody>
      </p:sp>
      <p:sp>
        <p:nvSpPr>
          <p:cNvPr id="31" name="Овал 30"/>
          <p:cNvSpPr/>
          <p:nvPr/>
        </p:nvSpPr>
        <p:spPr>
          <a:xfrm>
            <a:off x="724073" y="1921126"/>
            <a:ext cx="266700" cy="266700"/>
          </a:xfrm>
          <a:prstGeom prst="ellipse">
            <a:avLst/>
          </a:prstGeom>
          <a:solidFill>
            <a:srgbClr val="00A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24073" y="2898002"/>
            <a:ext cx="266700" cy="266700"/>
          </a:xfrm>
          <a:prstGeom prst="ellipse">
            <a:avLst/>
          </a:prstGeom>
          <a:solidFill>
            <a:srgbClr val="003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724073" y="3866729"/>
            <a:ext cx="266700" cy="2667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6252210" y="1921126"/>
            <a:ext cx="266700" cy="266700"/>
          </a:xfrm>
          <a:prstGeom prst="ellipse">
            <a:avLst/>
          </a:prstGeom>
          <a:solidFill>
            <a:srgbClr val="726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252210" y="2769890"/>
            <a:ext cx="266700" cy="266700"/>
          </a:xfrm>
          <a:prstGeom prst="ellipse">
            <a:avLst/>
          </a:prstGeom>
          <a:solidFill>
            <a:srgbClr val="FF8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6252210" y="3601878"/>
            <a:ext cx="266700" cy="266700"/>
          </a:xfrm>
          <a:prstGeom prst="ellipse">
            <a:avLst/>
          </a:prstGeom>
          <a:solidFill>
            <a:srgbClr val="F5B8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4010675" y="3878080"/>
            <a:ext cx="7617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1 046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357239" y="2615257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254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121398" y="1839640"/>
            <a:ext cx="574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100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824976" y="1491120"/>
            <a:ext cx="444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98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511680" y="1276630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50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4250534" y="1275825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45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86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4"/>
          <p:cNvSpPr/>
          <p:nvPr/>
        </p:nvSpPr>
        <p:spPr>
          <a:xfrm>
            <a:off x="2758440" y="279300"/>
            <a:ext cx="6385199" cy="437567"/>
          </a:xfrm>
          <a:custGeom>
            <a:avLst/>
            <a:gdLst>
              <a:gd name="connsiteX0" fmla="*/ 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0 w 7398000"/>
              <a:gd name="connsiteY4" fmla="*/ 0 h 482400"/>
              <a:gd name="connsiteX0" fmla="*/ 29718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297180 w 7398000"/>
              <a:gd name="connsiteY4" fmla="*/ 0 h 482400"/>
              <a:gd name="connsiteX0" fmla="*/ 266700 w 7367520"/>
              <a:gd name="connsiteY0" fmla="*/ 0 h 490020"/>
              <a:gd name="connsiteX1" fmla="*/ 7367520 w 7367520"/>
              <a:gd name="connsiteY1" fmla="*/ 0 h 490020"/>
              <a:gd name="connsiteX2" fmla="*/ 7367520 w 7367520"/>
              <a:gd name="connsiteY2" fmla="*/ 482400 h 490020"/>
              <a:gd name="connsiteX3" fmla="*/ 0 w 7367520"/>
              <a:gd name="connsiteY3" fmla="*/ 490020 h 490020"/>
              <a:gd name="connsiteX4" fmla="*/ 266700 w 7367520"/>
              <a:gd name="connsiteY4" fmla="*/ 0 h 490020"/>
              <a:gd name="connsiteX0" fmla="*/ 243840 w 7344660"/>
              <a:gd name="connsiteY0" fmla="*/ 0 h 490020"/>
              <a:gd name="connsiteX1" fmla="*/ 7344660 w 7344660"/>
              <a:gd name="connsiteY1" fmla="*/ 0 h 490020"/>
              <a:gd name="connsiteX2" fmla="*/ 7344660 w 7344660"/>
              <a:gd name="connsiteY2" fmla="*/ 482400 h 490020"/>
              <a:gd name="connsiteX3" fmla="*/ 0 w 7344660"/>
              <a:gd name="connsiteY3" fmla="*/ 490020 h 490020"/>
              <a:gd name="connsiteX4" fmla="*/ 243840 w 7344660"/>
              <a:gd name="connsiteY4" fmla="*/ 0 h 49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44660" h="490020">
                <a:moveTo>
                  <a:pt x="243840" y="0"/>
                </a:moveTo>
                <a:lnTo>
                  <a:pt x="7344660" y="0"/>
                </a:lnTo>
                <a:lnTo>
                  <a:pt x="7344660" y="482400"/>
                </a:lnTo>
                <a:lnTo>
                  <a:pt x="0" y="490020"/>
                </a:lnTo>
                <a:lnTo>
                  <a:pt x="243840" y="0"/>
                </a:lnTo>
                <a:close/>
              </a:path>
            </a:pathLst>
          </a:custGeom>
          <a:solidFill>
            <a:srgbClr val="00A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5"/>
          <p:cNvSpPr/>
          <p:nvPr/>
        </p:nvSpPr>
        <p:spPr>
          <a:xfrm>
            <a:off x="3101340" y="264120"/>
            <a:ext cx="5451240" cy="43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8400" tIns="34200" rIns="68400" bIns="342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pc="-1" dirty="0">
                <a:solidFill>
                  <a:schemeClr val="bg1"/>
                </a:solidFill>
                <a:latin typeface="Calibri"/>
              </a:rPr>
              <a:t>Стоимость </a:t>
            </a:r>
            <a:r>
              <a:rPr lang="ru-RU" sz="2400" b="1" spc="-1" dirty="0" smtClean="0">
                <a:solidFill>
                  <a:schemeClr val="bg1"/>
                </a:solidFill>
                <a:latin typeface="Calibri"/>
              </a:rPr>
              <a:t>путевки</a:t>
            </a:r>
            <a:endParaRPr lang="ru-RU" sz="2400" b="1" spc="-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38021" y="1326684"/>
            <a:ext cx="24868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Calibri" pitchFamily="34" charset="0"/>
                <a:cs typeface="Calibri" pitchFamily="34" charset="0"/>
              </a:rPr>
              <a:t>от 37 </a:t>
            </a:r>
            <a:r>
              <a:rPr lang="ru-RU" sz="2400" b="1" dirty="0" smtClean="0">
                <a:latin typeface="Calibri" pitchFamily="34" charset="0"/>
                <a:cs typeface="Calibri" pitchFamily="34" charset="0"/>
              </a:rPr>
              <a:t>299,92 руб.</a:t>
            </a:r>
          </a:p>
          <a:p>
            <a:r>
              <a:rPr lang="ru-RU" sz="2400" b="1" dirty="0" smtClean="0">
                <a:latin typeface="Calibri" pitchFamily="34" charset="0"/>
                <a:cs typeface="Calibri" pitchFamily="34" charset="0"/>
              </a:rPr>
              <a:t>до </a:t>
            </a:r>
            <a:r>
              <a:rPr lang="ru-RU" sz="2400" b="1" dirty="0">
                <a:latin typeface="Calibri" pitchFamily="34" charset="0"/>
                <a:cs typeface="Calibri" pitchFamily="34" charset="0"/>
              </a:rPr>
              <a:t>52 290 </a:t>
            </a:r>
            <a:r>
              <a:rPr lang="ru-RU" sz="2400" b="1" dirty="0" smtClean="0">
                <a:latin typeface="Calibri" pitchFamily="34" charset="0"/>
                <a:cs typeface="Calibri" pitchFamily="34" charset="0"/>
              </a:rPr>
              <a:t>руб.</a:t>
            </a:r>
            <a:endParaRPr lang="ru-RU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60878" y="4119120"/>
            <a:ext cx="8045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" pitchFamily="34" charset="0"/>
                <a:cs typeface="Calibri" pitchFamily="34" charset="0"/>
              </a:rPr>
              <a:t>Проезд детей до места отдыха и обратно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оплачивается родителями </a:t>
            </a:r>
          </a:p>
          <a:p>
            <a:r>
              <a:rPr lang="ru-RU" sz="1600" dirty="0" smtClean="0">
                <a:latin typeface="Calibri" pitchFamily="34" charset="0"/>
                <a:cs typeface="Calibri" pitchFamily="34" charset="0"/>
              </a:rPr>
              <a:t>стоимость составила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от 3 122 </a:t>
            </a:r>
            <a:r>
              <a:rPr lang="ru-RU" sz="1600" b="1" dirty="0" smtClean="0">
                <a:latin typeface="Calibri" pitchFamily="34" charset="0"/>
                <a:cs typeface="Calibri" pitchFamily="34" charset="0"/>
              </a:rPr>
              <a:t>руб. до </a:t>
            </a:r>
            <a:r>
              <a:rPr lang="ru-RU" sz="1600" b="1" dirty="0">
                <a:latin typeface="Calibri" pitchFamily="34" charset="0"/>
                <a:cs typeface="Calibri" pitchFamily="34" charset="0"/>
              </a:rPr>
              <a:t>23 750 руб. </a:t>
            </a:r>
          </a:p>
          <a:p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69978" y="2468378"/>
            <a:ext cx="40157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600" dirty="0">
                <a:latin typeface="Calibri" pitchFamily="34" charset="0"/>
                <a:cs typeface="Calibri" pitchFamily="34" charset="0"/>
              </a:rPr>
              <a:t>Родительская плата за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путевки в лагерях,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расположенных на территории </a:t>
            </a:r>
            <a:endParaRPr lang="ru-RU" sz="1600" dirty="0" smtClean="0">
              <a:latin typeface="Calibri" pitchFamily="34" charset="0"/>
              <a:cs typeface="Calibri" pitchFamily="34" charset="0"/>
            </a:endParaRPr>
          </a:p>
          <a:p>
            <a:pPr fontAlgn="t"/>
            <a:r>
              <a:rPr lang="ru-RU" sz="1600" dirty="0" smtClean="0">
                <a:latin typeface="Calibri" pitchFamily="34" charset="0"/>
                <a:cs typeface="Calibri" pitchFamily="34" charset="0"/>
              </a:rPr>
              <a:t>Тюменской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и Ленинградской 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областей, </a:t>
            </a:r>
          </a:p>
          <a:p>
            <a:pPr fontAlgn="t"/>
            <a:r>
              <a:rPr lang="ru-RU" sz="1600" dirty="0" smtClean="0">
                <a:latin typeface="Calibri" pitchFamily="34" charset="0"/>
                <a:cs typeface="Calibri" pitchFamily="34" charset="0"/>
              </a:rPr>
              <a:t>Республики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Татарстан </a:t>
            </a:r>
            <a:endParaRPr lang="ru-RU" sz="16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06141" y="2591489"/>
            <a:ext cx="22992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ru-RU" sz="2400" b="1" dirty="0">
                <a:latin typeface="Calibri" pitchFamily="34" charset="0"/>
                <a:cs typeface="Calibri" pitchFamily="34" charset="0"/>
              </a:rPr>
              <a:t>от </a:t>
            </a:r>
            <a:r>
              <a:rPr lang="ru-RU" sz="2400" b="1" dirty="0" smtClean="0">
                <a:latin typeface="Calibri" pitchFamily="34" charset="0"/>
                <a:cs typeface="Calibri" pitchFamily="34" charset="0"/>
              </a:rPr>
              <a:t>600,18 руб.</a:t>
            </a:r>
          </a:p>
          <a:p>
            <a:pPr fontAlgn="t"/>
            <a:r>
              <a:rPr lang="ru-RU" sz="2400" b="1" dirty="0" smtClean="0">
                <a:latin typeface="Calibri" pitchFamily="34" charset="0"/>
                <a:cs typeface="Calibri" pitchFamily="34" charset="0"/>
              </a:rPr>
              <a:t>до </a:t>
            </a:r>
            <a:r>
              <a:rPr lang="ru-RU" sz="2400" b="1" dirty="0">
                <a:latin typeface="Calibri" pitchFamily="34" charset="0"/>
                <a:cs typeface="Calibri" pitchFamily="34" charset="0"/>
              </a:rPr>
              <a:t>9 </a:t>
            </a:r>
            <a:r>
              <a:rPr lang="ru-RU" sz="2400" b="1" dirty="0" smtClean="0">
                <a:latin typeface="Calibri" pitchFamily="34" charset="0"/>
                <a:cs typeface="Calibri" pitchFamily="34" charset="0"/>
              </a:rPr>
              <a:t>336,18 руб.</a:t>
            </a:r>
            <a:endParaRPr lang="ru-RU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Line 5"/>
          <p:cNvSpPr/>
          <p:nvPr/>
        </p:nvSpPr>
        <p:spPr>
          <a:xfrm>
            <a:off x="582799" y="3913230"/>
            <a:ext cx="6930522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098" name="Picture 2" descr="C:\Катя\Доклады\иконки\оранжевые\2\Иконки цветные-4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33" y="2533017"/>
            <a:ext cx="965903" cy="94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Катя\Доклады\иконки\оранжевые\2\Иконки цветные-4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777" y="1268212"/>
            <a:ext cx="965903" cy="94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67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4"/>
          <p:cNvSpPr/>
          <p:nvPr/>
        </p:nvSpPr>
        <p:spPr>
          <a:xfrm>
            <a:off x="2758440" y="279300"/>
            <a:ext cx="6385199" cy="437567"/>
          </a:xfrm>
          <a:custGeom>
            <a:avLst/>
            <a:gdLst>
              <a:gd name="connsiteX0" fmla="*/ 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0 w 7398000"/>
              <a:gd name="connsiteY4" fmla="*/ 0 h 482400"/>
              <a:gd name="connsiteX0" fmla="*/ 29718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297180 w 7398000"/>
              <a:gd name="connsiteY4" fmla="*/ 0 h 482400"/>
              <a:gd name="connsiteX0" fmla="*/ 266700 w 7367520"/>
              <a:gd name="connsiteY0" fmla="*/ 0 h 490020"/>
              <a:gd name="connsiteX1" fmla="*/ 7367520 w 7367520"/>
              <a:gd name="connsiteY1" fmla="*/ 0 h 490020"/>
              <a:gd name="connsiteX2" fmla="*/ 7367520 w 7367520"/>
              <a:gd name="connsiteY2" fmla="*/ 482400 h 490020"/>
              <a:gd name="connsiteX3" fmla="*/ 0 w 7367520"/>
              <a:gd name="connsiteY3" fmla="*/ 490020 h 490020"/>
              <a:gd name="connsiteX4" fmla="*/ 266700 w 7367520"/>
              <a:gd name="connsiteY4" fmla="*/ 0 h 490020"/>
              <a:gd name="connsiteX0" fmla="*/ 243840 w 7344660"/>
              <a:gd name="connsiteY0" fmla="*/ 0 h 490020"/>
              <a:gd name="connsiteX1" fmla="*/ 7344660 w 7344660"/>
              <a:gd name="connsiteY1" fmla="*/ 0 h 490020"/>
              <a:gd name="connsiteX2" fmla="*/ 7344660 w 7344660"/>
              <a:gd name="connsiteY2" fmla="*/ 482400 h 490020"/>
              <a:gd name="connsiteX3" fmla="*/ 0 w 7344660"/>
              <a:gd name="connsiteY3" fmla="*/ 490020 h 490020"/>
              <a:gd name="connsiteX4" fmla="*/ 243840 w 7344660"/>
              <a:gd name="connsiteY4" fmla="*/ 0 h 49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44660" h="490020">
                <a:moveTo>
                  <a:pt x="243840" y="0"/>
                </a:moveTo>
                <a:lnTo>
                  <a:pt x="7344660" y="0"/>
                </a:lnTo>
                <a:lnTo>
                  <a:pt x="7344660" y="482400"/>
                </a:lnTo>
                <a:lnTo>
                  <a:pt x="0" y="490020"/>
                </a:lnTo>
                <a:lnTo>
                  <a:pt x="243840" y="0"/>
                </a:lnTo>
                <a:close/>
              </a:path>
            </a:pathLst>
          </a:custGeom>
          <a:solidFill>
            <a:srgbClr val="00A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5"/>
          <p:cNvSpPr/>
          <p:nvPr/>
        </p:nvSpPr>
        <p:spPr>
          <a:xfrm>
            <a:off x="3101340" y="264120"/>
            <a:ext cx="5451240" cy="43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8400" tIns="34200" rIns="68400" bIns="342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spc="-1" dirty="0">
                <a:solidFill>
                  <a:schemeClr val="bg1"/>
                </a:solidFill>
                <a:latin typeface="Calibri"/>
              </a:rPr>
              <a:t>Иные формы </a:t>
            </a:r>
            <a:r>
              <a:rPr lang="ru-RU" sz="2400" b="1" spc="-1" dirty="0" smtClean="0">
                <a:solidFill>
                  <a:schemeClr val="bg1"/>
                </a:solidFill>
                <a:latin typeface="Calibri"/>
              </a:rPr>
              <a:t>отдыха детей</a:t>
            </a:r>
            <a:endParaRPr lang="ru-RU" sz="2400" b="1" spc="-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33600" y="1071184"/>
            <a:ext cx="2598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Охвачено </a:t>
            </a: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более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71 000 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человек</a:t>
            </a:r>
            <a:endParaRPr lang="ru-RU" sz="24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2" name="Picture 2" descr="C:\Катя\Доклады\иконки\оранжевые\2\40-40-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689" y="3981723"/>
            <a:ext cx="807007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Катя\Доклады\иконки\оранжевые\2\40-40-1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764" y="1017844"/>
            <a:ext cx="807008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86219" y="1071184"/>
            <a:ext cx="31624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  <a:cs typeface="Calibri" pitchFamily="34" charset="0"/>
              </a:rPr>
              <a:t>Проведено </a:t>
            </a:r>
          </a:p>
          <a:p>
            <a:r>
              <a:rPr lang="ru-RU" dirty="0">
                <a:latin typeface="Calibri" pitchFamily="34" charset="0"/>
                <a:cs typeface="Calibri" pitchFamily="34" charset="0"/>
              </a:rPr>
              <a:t>более 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2 200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мероприятий </a:t>
            </a: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756479779"/>
              </p:ext>
            </p:extLst>
          </p:nvPr>
        </p:nvGraphicFramePr>
        <p:xfrm>
          <a:off x="358140" y="1920240"/>
          <a:ext cx="3383280" cy="2887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Овал 15"/>
          <p:cNvSpPr/>
          <p:nvPr/>
        </p:nvSpPr>
        <p:spPr>
          <a:xfrm>
            <a:off x="1091564" y="2406014"/>
            <a:ext cx="1916433" cy="19164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7" name="CustomShape 3"/>
          <p:cNvSpPr/>
          <p:nvPr/>
        </p:nvSpPr>
        <p:spPr>
          <a:xfrm>
            <a:off x="1128891" y="2692978"/>
            <a:ext cx="1841779" cy="13425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b="1" dirty="0">
                <a:latin typeface="Calibri" pitchFamily="34" charset="0"/>
                <a:cs typeface="Calibri" pitchFamily="34" charset="0"/>
              </a:rPr>
              <a:t>17 </a:t>
            </a:r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993,03 </a:t>
            </a:r>
          </a:p>
          <a:p>
            <a:pPr algn="ctr">
              <a:lnSpc>
                <a:spcPts val="2000"/>
              </a:lnSpc>
            </a:pPr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тыс</a:t>
            </a:r>
            <a:r>
              <a:rPr lang="ru-RU" sz="2000" b="1" dirty="0">
                <a:latin typeface="Calibri" pitchFamily="34" charset="0"/>
                <a:cs typeface="Calibri" pitchFamily="34" charset="0"/>
              </a:rPr>
              <a:t>. руб</a:t>
            </a:r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. </a:t>
            </a:r>
          </a:p>
          <a:p>
            <a:pPr algn="ctr">
              <a:lnSpc>
                <a:spcPct val="100000"/>
              </a:lnSpc>
            </a:pPr>
            <a:r>
              <a:rPr lang="ru-RU" sz="1200" dirty="0" smtClean="0">
                <a:latin typeface="Calibri" pitchFamily="34" charset="0"/>
                <a:cs typeface="Calibri" pitchFamily="34" charset="0"/>
              </a:rPr>
              <a:t>финансирование </a:t>
            </a:r>
          </a:p>
          <a:p>
            <a:pPr algn="ctr">
              <a:lnSpc>
                <a:spcPct val="100000"/>
              </a:lnSpc>
            </a:pPr>
            <a:r>
              <a:rPr lang="ru-RU" sz="1200" dirty="0" smtClean="0">
                <a:latin typeface="Calibri" pitchFamily="34" charset="0"/>
                <a:cs typeface="Calibri" pitchFamily="34" charset="0"/>
              </a:rPr>
              <a:t>на </a:t>
            </a:r>
            <a:r>
              <a:rPr lang="ru-RU" sz="1200" dirty="0">
                <a:latin typeface="Calibri" pitchFamily="34" charset="0"/>
                <a:cs typeface="Calibri" pitchFamily="34" charset="0"/>
              </a:rPr>
              <a:t>временное трудоустройство </a:t>
            </a:r>
            <a:r>
              <a:rPr lang="ru-RU" sz="1200" dirty="0" smtClean="0">
                <a:latin typeface="Calibri" pitchFamily="34" charset="0"/>
                <a:cs typeface="Calibri" pitchFamily="34" charset="0"/>
              </a:rPr>
              <a:t>граждан </a:t>
            </a:r>
            <a:r>
              <a:rPr lang="ru-RU" sz="1200" b="1" dirty="0">
                <a:latin typeface="Calibri" pitchFamily="34" charset="0"/>
                <a:cs typeface="Calibri" pitchFamily="34" charset="0"/>
              </a:rPr>
              <a:t>от 14 до 18 лет </a:t>
            </a:r>
            <a:endParaRPr lang="ru-RU" sz="1200" b="1" i="1" strike="noStrike" spc="-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80580" y="2104487"/>
            <a:ext cx="4572000" cy="153888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Calibri" pitchFamily="34" charset="0"/>
                <a:cs typeface="Calibri" pitchFamily="34" charset="0"/>
              </a:rPr>
              <a:t>5 000,0 тыс. руб. </a:t>
            </a:r>
            <a:endParaRPr lang="ru-RU" sz="14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в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рамках муниципальной программы </a:t>
            </a:r>
            <a:endParaRPr lang="ru-RU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«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Развитие образования города Нижневартовска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»</a:t>
            </a:r>
          </a:p>
          <a:p>
            <a:endParaRPr lang="ru-RU" sz="1000" dirty="0">
              <a:latin typeface="Calibri" pitchFamily="34" charset="0"/>
              <a:cs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12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 993,03 тыс. руб. </a:t>
            </a:r>
            <a:endParaRPr lang="ru-RU" sz="14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в рамках государственной программы                         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ХМАО-Югры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«Поддержка занятости населения»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66670" y="4326253"/>
            <a:ext cx="9509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12 993,03 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25572" y="2132290"/>
            <a:ext cx="7681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5 000,0 </a:t>
            </a:r>
          </a:p>
        </p:txBody>
      </p:sp>
      <p:sp>
        <p:nvSpPr>
          <p:cNvPr id="22" name="Овал 21"/>
          <p:cNvSpPr/>
          <p:nvPr/>
        </p:nvSpPr>
        <p:spPr>
          <a:xfrm>
            <a:off x="3657773" y="2195466"/>
            <a:ext cx="266700" cy="266700"/>
          </a:xfrm>
          <a:prstGeom prst="ellipse">
            <a:avLst/>
          </a:prstGeom>
          <a:solidFill>
            <a:srgbClr val="00A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3657773" y="2983230"/>
            <a:ext cx="266700" cy="266700"/>
          </a:xfrm>
          <a:prstGeom prst="ellipse">
            <a:avLst/>
          </a:prstGeom>
          <a:solidFill>
            <a:srgbClr val="FF8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4" name="Picture 4" descr="C:\Катя\Доклады\иконки\оранжевые\2\40-40-0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509" y="1017844"/>
            <a:ext cx="807008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443587" y="4116113"/>
            <a:ext cx="23114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подростка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трудоустроено </a:t>
            </a:r>
          </a:p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по состоянию на 05.12.2022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358640" y="4116113"/>
            <a:ext cx="1184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1 353</a:t>
            </a:r>
            <a:r>
              <a:rPr lang="ru-RU" sz="2800" dirty="0"/>
              <a:t> </a:t>
            </a:r>
          </a:p>
        </p:txBody>
      </p:sp>
      <p:sp>
        <p:nvSpPr>
          <p:cNvPr id="27" name="Line 5"/>
          <p:cNvSpPr/>
          <p:nvPr/>
        </p:nvSpPr>
        <p:spPr>
          <a:xfrm>
            <a:off x="3680276" y="3833580"/>
            <a:ext cx="4074778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21770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4"/>
          <p:cNvSpPr/>
          <p:nvPr/>
        </p:nvSpPr>
        <p:spPr>
          <a:xfrm>
            <a:off x="1524000" y="279299"/>
            <a:ext cx="7619639" cy="646581"/>
          </a:xfrm>
          <a:custGeom>
            <a:avLst/>
            <a:gdLst>
              <a:gd name="connsiteX0" fmla="*/ 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0 w 7398000"/>
              <a:gd name="connsiteY4" fmla="*/ 0 h 482400"/>
              <a:gd name="connsiteX0" fmla="*/ 29718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297180 w 7398000"/>
              <a:gd name="connsiteY4" fmla="*/ 0 h 482400"/>
              <a:gd name="connsiteX0" fmla="*/ 266700 w 7367520"/>
              <a:gd name="connsiteY0" fmla="*/ 0 h 490020"/>
              <a:gd name="connsiteX1" fmla="*/ 7367520 w 7367520"/>
              <a:gd name="connsiteY1" fmla="*/ 0 h 490020"/>
              <a:gd name="connsiteX2" fmla="*/ 7367520 w 7367520"/>
              <a:gd name="connsiteY2" fmla="*/ 482400 h 490020"/>
              <a:gd name="connsiteX3" fmla="*/ 0 w 7367520"/>
              <a:gd name="connsiteY3" fmla="*/ 490020 h 490020"/>
              <a:gd name="connsiteX4" fmla="*/ 266700 w 7367520"/>
              <a:gd name="connsiteY4" fmla="*/ 0 h 490020"/>
              <a:gd name="connsiteX0" fmla="*/ 243840 w 7344660"/>
              <a:gd name="connsiteY0" fmla="*/ 0 h 490020"/>
              <a:gd name="connsiteX1" fmla="*/ 7344660 w 7344660"/>
              <a:gd name="connsiteY1" fmla="*/ 0 h 490020"/>
              <a:gd name="connsiteX2" fmla="*/ 7344660 w 7344660"/>
              <a:gd name="connsiteY2" fmla="*/ 482400 h 490020"/>
              <a:gd name="connsiteX3" fmla="*/ 0 w 7344660"/>
              <a:gd name="connsiteY3" fmla="*/ 490020 h 490020"/>
              <a:gd name="connsiteX4" fmla="*/ 243840 w 7344660"/>
              <a:gd name="connsiteY4" fmla="*/ 0 h 490020"/>
              <a:gd name="connsiteX0" fmla="*/ 294595 w 7395415"/>
              <a:gd name="connsiteY0" fmla="*/ 0 h 490020"/>
              <a:gd name="connsiteX1" fmla="*/ 7395415 w 7395415"/>
              <a:gd name="connsiteY1" fmla="*/ 0 h 490020"/>
              <a:gd name="connsiteX2" fmla="*/ 7395415 w 7395415"/>
              <a:gd name="connsiteY2" fmla="*/ 482400 h 490020"/>
              <a:gd name="connsiteX3" fmla="*/ 0 w 7395415"/>
              <a:gd name="connsiteY3" fmla="*/ 490020 h 490020"/>
              <a:gd name="connsiteX4" fmla="*/ 294595 w 7395415"/>
              <a:gd name="connsiteY4" fmla="*/ 0 h 49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5415" h="490020">
                <a:moveTo>
                  <a:pt x="294595" y="0"/>
                </a:moveTo>
                <a:lnTo>
                  <a:pt x="7395415" y="0"/>
                </a:lnTo>
                <a:lnTo>
                  <a:pt x="7395415" y="482400"/>
                </a:lnTo>
                <a:lnTo>
                  <a:pt x="0" y="490020"/>
                </a:lnTo>
                <a:lnTo>
                  <a:pt x="294595" y="0"/>
                </a:lnTo>
                <a:close/>
              </a:path>
            </a:pathLst>
          </a:custGeom>
          <a:solidFill>
            <a:srgbClr val="00A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5"/>
          <p:cNvSpPr/>
          <p:nvPr/>
        </p:nvSpPr>
        <p:spPr>
          <a:xfrm>
            <a:off x="1874520" y="264120"/>
            <a:ext cx="7086600" cy="6846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8400" tIns="34200" rIns="68400" bIns="342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Конкурс </a:t>
            </a:r>
            <a:r>
              <a:rPr lang="ru-RU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«Лучшая программа организации отдыха детей </a:t>
            </a:r>
            <a:endParaRPr lang="ru-RU" sz="20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и </a:t>
            </a:r>
            <a:r>
              <a:rPr lang="ru-RU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их оздоровления в </a:t>
            </a: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ХМАО-Югре</a:t>
            </a:r>
            <a:r>
              <a:rPr lang="ru-RU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» в 2022 </a:t>
            </a: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году</a:t>
            </a:r>
            <a:endParaRPr lang="ru-RU" sz="2000" b="1" spc="-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39240" y="1489619"/>
            <a:ext cx="26974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В НОМИНАЦИИ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программы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детских лагерей </a:t>
            </a:r>
            <a:endParaRPr lang="ru-RU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с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дневным пребыванием </a:t>
            </a:r>
            <a:endParaRPr lang="ru-RU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1 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место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</a:t>
            </a:r>
            <a:endParaRPr lang="ru-RU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МБОУ «СШ № 12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516380" y="3181588"/>
            <a:ext cx="46253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Calibri" pitchFamily="34" charset="0"/>
                <a:cs typeface="Calibri" pitchFamily="34" charset="0"/>
              </a:rPr>
              <a:t>В НОМИНАЦИИ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программы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детских лагерей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палаточного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типа </a:t>
            </a:r>
            <a:endParaRPr lang="ru-RU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1 место</a:t>
            </a:r>
          </a:p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МАУДО г. Нижневартовска «ЦДТ»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            </a:t>
            </a:r>
          </a:p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2 место</a:t>
            </a:r>
            <a:endParaRPr lang="ru-RU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400" dirty="0">
                <a:latin typeface="Calibri" pitchFamily="34" charset="0"/>
                <a:cs typeface="Calibri" pitchFamily="34" charset="0"/>
              </a:rPr>
              <a:t>МАУДО г.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Нижневартовска «</a:t>
            </a:r>
            <a:r>
              <a:rPr lang="ru-RU" sz="1400" dirty="0" err="1" smtClean="0">
                <a:latin typeface="Calibri" pitchFamily="34" charset="0"/>
                <a:cs typeface="Calibri" pitchFamily="34" charset="0"/>
              </a:rPr>
              <a:t>ЦДиЮТТ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«Патриот»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54880" y="1489619"/>
            <a:ext cx="40614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Calibri" pitchFamily="34" charset="0"/>
                <a:cs typeface="Calibri" pitchFamily="34" charset="0"/>
              </a:rPr>
              <a:t>В НОМИНАЦИИ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программы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детских специализированных (профильных) лагерей </a:t>
            </a:r>
            <a:endParaRPr lang="ru-RU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400" b="1" dirty="0" smtClean="0">
                <a:latin typeface="Calibri" pitchFamily="34" charset="0"/>
                <a:cs typeface="Calibri" pitchFamily="34" charset="0"/>
              </a:rPr>
              <a:t>3 </a:t>
            </a:r>
            <a:r>
              <a:rPr lang="ru-RU" sz="1400" b="1" dirty="0">
                <a:latin typeface="Calibri" pitchFamily="34" charset="0"/>
                <a:cs typeface="Calibri" pitchFamily="34" charset="0"/>
              </a:rPr>
              <a:t>место </a:t>
            </a:r>
            <a:endParaRPr lang="ru-RU" sz="14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1400" dirty="0" smtClean="0">
                <a:latin typeface="Calibri" pitchFamily="34" charset="0"/>
                <a:cs typeface="Calibri" pitchFamily="34" charset="0"/>
              </a:rPr>
              <a:t>МАУДО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г.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Нижневартовска «</a:t>
            </a:r>
            <a:r>
              <a:rPr lang="ru-RU" sz="1400" dirty="0" err="1" smtClean="0">
                <a:latin typeface="Calibri" pitchFamily="34" charset="0"/>
                <a:cs typeface="Calibri" pitchFamily="34" charset="0"/>
              </a:rPr>
              <a:t>ЦДиЮТТ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«Патриот»</a:t>
            </a:r>
          </a:p>
        </p:txBody>
      </p:sp>
      <p:pic>
        <p:nvPicPr>
          <p:cNvPr id="6146" name="Picture 2" descr="C:\Катя\Доклады\иконки\оранжевые\2\111111-4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44" y="1489619"/>
            <a:ext cx="73444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Катя\Доклады\иконки\оранжевые\2\40-40-3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84" y="3196828"/>
            <a:ext cx="73364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Катя\Доклады\иконки\оранжевые\2\мкдаль-5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705" y="1489619"/>
            <a:ext cx="73443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57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4"/>
          <p:cNvSpPr/>
          <p:nvPr/>
        </p:nvSpPr>
        <p:spPr>
          <a:xfrm>
            <a:off x="1524000" y="279299"/>
            <a:ext cx="7619639" cy="482701"/>
          </a:xfrm>
          <a:custGeom>
            <a:avLst/>
            <a:gdLst>
              <a:gd name="connsiteX0" fmla="*/ 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0 w 7398000"/>
              <a:gd name="connsiteY4" fmla="*/ 0 h 482400"/>
              <a:gd name="connsiteX0" fmla="*/ 297180 w 7398000"/>
              <a:gd name="connsiteY0" fmla="*/ 0 h 482400"/>
              <a:gd name="connsiteX1" fmla="*/ 7398000 w 7398000"/>
              <a:gd name="connsiteY1" fmla="*/ 0 h 482400"/>
              <a:gd name="connsiteX2" fmla="*/ 7398000 w 7398000"/>
              <a:gd name="connsiteY2" fmla="*/ 482400 h 482400"/>
              <a:gd name="connsiteX3" fmla="*/ 0 w 7398000"/>
              <a:gd name="connsiteY3" fmla="*/ 482400 h 482400"/>
              <a:gd name="connsiteX4" fmla="*/ 297180 w 7398000"/>
              <a:gd name="connsiteY4" fmla="*/ 0 h 482400"/>
              <a:gd name="connsiteX0" fmla="*/ 266700 w 7367520"/>
              <a:gd name="connsiteY0" fmla="*/ 0 h 490020"/>
              <a:gd name="connsiteX1" fmla="*/ 7367520 w 7367520"/>
              <a:gd name="connsiteY1" fmla="*/ 0 h 490020"/>
              <a:gd name="connsiteX2" fmla="*/ 7367520 w 7367520"/>
              <a:gd name="connsiteY2" fmla="*/ 482400 h 490020"/>
              <a:gd name="connsiteX3" fmla="*/ 0 w 7367520"/>
              <a:gd name="connsiteY3" fmla="*/ 490020 h 490020"/>
              <a:gd name="connsiteX4" fmla="*/ 266700 w 7367520"/>
              <a:gd name="connsiteY4" fmla="*/ 0 h 490020"/>
              <a:gd name="connsiteX0" fmla="*/ 243840 w 7344660"/>
              <a:gd name="connsiteY0" fmla="*/ 0 h 490020"/>
              <a:gd name="connsiteX1" fmla="*/ 7344660 w 7344660"/>
              <a:gd name="connsiteY1" fmla="*/ 0 h 490020"/>
              <a:gd name="connsiteX2" fmla="*/ 7344660 w 7344660"/>
              <a:gd name="connsiteY2" fmla="*/ 482400 h 490020"/>
              <a:gd name="connsiteX3" fmla="*/ 0 w 7344660"/>
              <a:gd name="connsiteY3" fmla="*/ 490020 h 490020"/>
              <a:gd name="connsiteX4" fmla="*/ 243840 w 7344660"/>
              <a:gd name="connsiteY4" fmla="*/ 0 h 490020"/>
              <a:gd name="connsiteX0" fmla="*/ 294595 w 7395415"/>
              <a:gd name="connsiteY0" fmla="*/ 0 h 490020"/>
              <a:gd name="connsiteX1" fmla="*/ 7395415 w 7395415"/>
              <a:gd name="connsiteY1" fmla="*/ 0 h 490020"/>
              <a:gd name="connsiteX2" fmla="*/ 7395415 w 7395415"/>
              <a:gd name="connsiteY2" fmla="*/ 482400 h 490020"/>
              <a:gd name="connsiteX3" fmla="*/ 0 w 7395415"/>
              <a:gd name="connsiteY3" fmla="*/ 490020 h 490020"/>
              <a:gd name="connsiteX4" fmla="*/ 294595 w 7395415"/>
              <a:gd name="connsiteY4" fmla="*/ 0 h 49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5415" h="490020">
                <a:moveTo>
                  <a:pt x="294595" y="0"/>
                </a:moveTo>
                <a:lnTo>
                  <a:pt x="7395415" y="0"/>
                </a:lnTo>
                <a:lnTo>
                  <a:pt x="7395415" y="482400"/>
                </a:lnTo>
                <a:lnTo>
                  <a:pt x="0" y="490020"/>
                </a:lnTo>
                <a:lnTo>
                  <a:pt x="294595" y="0"/>
                </a:lnTo>
                <a:close/>
              </a:path>
            </a:pathLst>
          </a:custGeom>
          <a:solidFill>
            <a:srgbClr val="00A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CustomShape 5"/>
          <p:cNvSpPr/>
          <p:nvPr/>
        </p:nvSpPr>
        <p:spPr>
          <a:xfrm>
            <a:off x="1874520" y="332700"/>
            <a:ext cx="7086600" cy="3460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8400" tIns="34200" rIns="68400" bIns="34200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pc="-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Основные задачи </a:t>
            </a:r>
            <a:r>
              <a:rPr lang="ru-RU" b="1" spc="-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детской оздоровительной кампании </a:t>
            </a:r>
            <a:r>
              <a:rPr lang="ru-RU" b="1" spc="-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2023 года</a:t>
            </a:r>
            <a:endParaRPr lang="ru-RU" b="1" spc="-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74520" y="1097162"/>
            <a:ext cx="620268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400" dirty="0" smtClean="0">
                <a:latin typeface="Calibri" pitchFamily="34" charset="0"/>
                <a:cs typeface="Calibri" pitchFamily="34" charset="0"/>
              </a:rPr>
              <a:t>Обеспечение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комплексной безопасности пребывания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детей в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организациях отдыха детей и их оздоровления всех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типов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</a:pPr>
            <a:r>
              <a:rPr lang="ru-RU" sz="1400" dirty="0" smtClean="0">
                <a:latin typeface="Calibri" pitchFamily="34" charset="0"/>
                <a:cs typeface="Calibri" pitchFamily="34" charset="0"/>
              </a:rPr>
              <a:t>Укомплектование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организаций отдыха детей и их оздоровления педагогическими, медицинскими кадрами соответствующей квалификации, имеющими опыт работы с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детьми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</a:pPr>
            <a:r>
              <a:rPr lang="ru-RU" sz="1400" dirty="0" smtClean="0">
                <a:latin typeface="Calibri" pitchFamily="34" charset="0"/>
                <a:cs typeface="Calibri" pitchFamily="34" charset="0"/>
              </a:rPr>
              <a:t>Сохранение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объема финансирования на проведение мероприятий</a:t>
            </a:r>
            <a:br>
              <a:rPr lang="ru-RU" sz="1400" dirty="0">
                <a:latin typeface="Calibri" pitchFamily="34" charset="0"/>
                <a:cs typeface="Calibri" pitchFamily="34" charset="0"/>
              </a:rPr>
            </a:br>
            <a:r>
              <a:rPr lang="ru-RU" sz="1400" dirty="0">
                <a:latin typeface="Calibri" pitchFamily="34" charset="0"/>
                <a:cs typeface="Calibri" pitchFamily="34" charset="0"/>
              </a:rPr>
              <a:t>по обеспечению отдыха и оздоровления детей не ниже объемов, направленных на данные цели в 2022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году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</a:pPr>
            <a:r>
              <a:rPr lang="ru-RU" sz="1400" dirty="0" smtClean="0">
                <a:latin typeface="Calibri" pitchFamily="34" charset="0"/>
                <a:cs typeface="Calibri" pitchFamily="34" charset="0"/>
              </a:rPr>
              <a:t>Обеспечение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100% занятости детей, находящихся в трудной жизненной ситуации, социально опасном положении,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детей-инвалидов </a:t>
            </a:r>
            <a:br>
              <a:rPr lang="ru-RU" sz="1400" dirty="0" smtClean="0">
                <a:latin typeface="Calibri" pitchFamily="34" charset="0"/>
                <a:cs typeface="Calibri" pitchFamily="34" charset="0"/>
              </a:rPr>
            </a:br>
            <a:r>
              <a:rPr lang="ru-RU" sz="1400" dirty="0" smtClean="0">
                <a:latin typeface="Calibri" pitchFamily="34" charset="0"/>
                <a:cs typeface="Calibri" pitchFamily="34" charset="0"/>
              </a:rPr>
              <a:t>и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несовершеннолетних, состоящих на всех видах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учета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1200"/>
              </a:spcAft>
            </a:pPr>
            <a:r>
              <a:rPr lang="ru-RU" sz="1400" dirty="0" smtClean="0">
                <a:latin typeface="Calibri" pitchFamily="34" charset="0"/>
                <a:cs typeface="Calibri" pitchFamily="34" charset="0"/>
              </a:rPr>
              <a:t>Приобретение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не менее 1000 путевок в оздоровительные организации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ru-RU" sz="1400" dirty="0" smtClean="0">
                <a:latin typeface="Calibri" pitchFamily="34" charset="0"/>
                <a:cs typeface="Calibri" pitchFamily="34" charset="0"/>
              </a:rPr>
            </a:br>
            <a:r>
              <a:rPr lang="ru-RU" sz="1400" dirty="0" smtClean="0">
                <a:latin typeface="Calibri" pitchFamily="34" charset="0"/>
                <a:cs typeface="Calibri" pitchFamily="34" charset="0"/>
              </a:rPr>
              <a:t>юга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Тюменской области, Тюменской, Новосибирской, Свердловской областей,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Республики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Татарстан, Республики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Алтай 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0" name="Picture 2" descr="C:\Катя\Доклады\иконки\оранжевые\2\40-40-1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22" y="3299460"/>
            <a:ext cx="733645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Катя\Доклады\иконки\оранжевые\2\Иконки цветные-4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22" y="2499360"/>
            <a:ext cx="733646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Катя\Доклады\иконки\оранжевые\2\40-40-1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22" y="1712640"/>
            <a:ext cx="733645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Катя\Доклады\иконки\оранжевые\2\щит-5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22" y="1011690"/>
            <a:ext cx="73443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Катя\Доклады\иконки\оранжевые\2\пуьевка-5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422" y="4081248"/>
            <a:ext cx="73443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18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Arial"/>
      <a:ea typeface="DejaVu Sans"/>
      <a:cs typeface="DejaVu Sans"/>
    </a:majorFont>
    <a:minorFont>
      <a:latin typeface="Arial"/>
      <a:ea typeface="DejaVu Sans"/>
      <a:cs typeface="DejaVu Sans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  <a:miter/>
      </a:ln>
      <a:ln w="25400" cap="flat" cmpd="sng" algn="ctr">
        <a:solidFill>
          <a:schemeClr val="phClr"/>
        </a:solidFill>
        <a:prstDash val="solid"/>
        <a:miter/>
      </a:ln>
      <a:ln w="38100" cap="flat" cmpd="sng" algn="ctr">
        <a:solidFill>
          <a:schemeClr val="phClr"/>
        </a:solidFill>
        <a:prstDash val="solid"/>
        <a:miter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Arial"/>
      <a:ea typeface="DejaVu Sans"/>
      <a:cs typeface="DejaVu Sans"/>
    </a:majorFont>
    <a:minorFont>
      <a:latin typeface="Arial"/>
      <a:ea typeface="DejaVu Sans"/>
      <a:cs typeface="DejaVu Sans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  <a:miter/>
      </a:ln>
      <a:ln w="25400" cap="flat" cmpd="sng" algn="ctr">
        <a:solidFill>
          <a:schemeClr val="phClr"/>
        </a:solidFill>
        <a:prstDash val="solid"/>
        <a:miter/>
      </a:ln>
      <a:ln w="38100" cap="flat" cmpd="sng" algn="ctr">
        <a:solidFill>
          <a:schemeClr val="phClr"/>
        </a:solidFill>
        <a:prstDash val="solid"/>
        <a:miter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5501</TotalTime>
  <Words>419</Words>
  <Application>Microsoft Office PowerPoint</Application>
  <PresentationFormat>Экран (16:9)</PresentationFormat>
  <Paragraphs>137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ВЕКТОРЫ РАЗВИТИЯ ОБРАЗОВАНИЯ:  традиции, поиски, инновации</dc:title>
  <dc:creator>Ruslan Biktagirov</dc:creator>
  <cp:lastModifiedBy>Биктагирова Екатерина Ивановна</cp:lastModifiedBy>
  <cp:revision>639</cp:revision>
  <cp:lastPrinted>2021-09-30T11:15:43Z</cp:lastPrinted>
  <dcterms:created xsi:type="dcterms:W3CDTF">2021-08-09T07:56:57Z</dcterms:created>
  <dcterms:modified xsi:type="dcterms:W3CDTF">2022-12-07T04:24:53Z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(16:9)</vt:lpwstr>
  </property>
  <property fmtid="{D5CDD505-2E9C-101B-9397-08002B2CF9AE}" pid="3" name="Slides">
    <vt:i4>9</vt:i4>
  </property>
</Properties>
</file>